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60" r:id="rId5"/>
    <p:sldId id="261" r:id="rId6"/>
    <p:sldId id="263" r:id="rId7"/>
    <p:sldId id="264" r:id="rId8"/>
    <p:sldId id="266" r:id="rId9"/>
    <p:sldId id="268" r:id="rId10"/>
    <p:sldId id="262" r:id="rId11"/>
    <p:sldId id="265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91" r:id="rId33"/>
    <p:sldId id="290" r:id="rId34"/>
    <p:sldId id="288" r:id="rId35"/>
    <p:sldId id="289" r:id="rId36"/>
    <p:sldId id="292" r:id="rId3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375402F-76D0-1D49-BD56-D8A32DD92941}">
          <p14:sldIdLst>
            <p14:sldId id="260"/>
            <p14:sldId id="261"/>
            <p14:sldId id="263"/>
            <p14:sldId id="264"/>
            <p14:sldId id="266"/>
            <p14:sldId id="268"/>
            <p14:sldId id="262"/>
            <p14:sldId id="265"/>
            <p14:sldId id="267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1"/>
            <p14:sldId id="280"/>
            <p14:sldId id="282"/>
            <p14:sldId id="283"/>
            <p14:sldId id="284"/>
            <p14:sldId id="285"/>
            <p14:sldId id="286"/>
            <p14:sldId id="287"/>
            <p14:sldId id="291"/>
            <p14:sldId id="290"/>
            <p14:sldId id="288"/>
            <p14:sldId id="289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9CBD"/>
    <a:srgbClr val="004278"/>
    <a:srgbClr val="003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424" autoAdjust="0"/>
  </p:normalViewPr>
  <p:slideViewPr>
    <p:cSldViewPr snapToGrid="0" snapToObjects="1">
      <p:cViewPr>
        <p:scale>
          <a:sx n="150" d="100"/>
          <a:sy n="150" d="100"/>
        </p:scale>
        <p:origin x="2352" y="5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17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6150DEB-F5EF-F64C-B8F7-1B87BC98BA63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632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CF36E6CD-C16D-AD4A-8A28-063426356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520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039054F0-52EE-F241-B0D0-6DBE684CE5E5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E7FA277-04C2-0445-B89F-6E9D16F09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807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E144E-574D-49A9-9D4A-14F696B94251}"/>
              </a:ext>
            </a:extLst>
          </p:cNvPr>
          <p:cNvSpPr/>
          <p:nvPr userDrawn="1"/>
        </p:nvSpPr>
        <p:spPr>
          <a:xfrm>
            <a:off x="0" y="2420938"/>
            <a:ext cx="12192000" cy="3365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5D1DC8-814F-4F31-B8D6-378D27F46141}"/>
              </a:ext>
            </a:extLst>
          </p:cNvPr>
          <p:cNvSpPr/>
          <p:nvPr userDrawn="1"/>
        </p:nvSpPr>
        <p:spPr>
          <a:xfrm>
            <a:off x="0" y="5756402"/>
            <a:ext cx="12192000" cy="10972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8B624-16B1-4DF6-BB97-3292C20BC019}"/>
              </a:ext>
            </a:extLst>
          </p:cNvPr>
          <p:cNvSpPr/>
          <p:nvPr userDrawn="1"/>
        </p:nvSpPr>
        <p:spPr>
          <a:xfrm>
            <a:off x="-1" y="5943600"/>
            <a:ext cx="9144000" cy="914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6FF34-92BE-466F-AAC4-E33B833A6E46}"/>
              </a:ext>
            </a:extLst>
          </p:cNvPr>
          <p:cNvSpPr/>
          <p:nvPr userDrawn="1"/>
        </p:nvSpPr>
        <p:spPr>
          <a:xfrm>
            <a:off x="8745538" y="5943600"/>
            <a:ext cx="3446462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7" name="Picture 11" descr="NewLogo_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644" y="6004047"/>
            <a:ext cx="3016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3" b="24976"/>
          <a:stretch/>
        </p:blipFill>
        <p:spPr>
          <a:xfrm>
            <a:off x="0" y="0"/>
            <a:ext cx="12192000" cy="4130430"/>
          </a:xfrm>
          <a:prstGeom prst="rect">
            <a:avLst/>
          </a:prstGeom>
          <a:noFill/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567A01B-5650-4A56-A236-8CE0826FEC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934" y="4247233"/>
            <a:ext cx="6853075" cy="7708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>
              <a:lnSpc>
                <a:spcPct val="100000"/>
              </a:lnSpc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7328EE0-11E3-4208-AD8C-C213615EC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933" y="5049351"/>
            <a:ext cx="8262139" cy="6227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>
              <a:defRPr/>
            </a:pPr>
            <a:endParaRPr lang="en-US" sz="2000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7328EE0-11E3-4208-AD8C-C213615EC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917" y="6223274"/>
            <a:ext cx="4330165" cy="355051"/>
          </a:xfr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2932" y="801428"/>
            <a:ext cx="7101559" cy="2992941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sz="2800" dirty="0">
              <a:ln w="13970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D1E2C79-6783-4775-A049-525B369540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21444" y="259953"/>
            <a:ext cx="2395728" cy="8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9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55904" y="685800"/>
            <a:ext cx="10668000" cy="2971800"/>
          </a:xfrm>
        </p:spPr>
        <p:txBody>
          <a:bodyPr anchor="b" anchorCtr="0"/>
          <a:lstStyle>
            <a:lvl1pPr marL="45720" indent="0">
              <a:lnSpc>
                <a:spcPct val="100000"/>
              </a:lnSpc>
              <a:buNone/>
              <a:defRPr sz="4000" b="1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53440" y="3886199"/>
            <a:ext cx="10485120" cy="228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5904" y="3795405"/>
            <a:ext cx="1066800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23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1792" y="890334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4163" indent="-284163">
              <a:tabLst>
                <a:tab pos="341313" algn="l"/>
              </a:tabLst>
              <a:defRPr>
                <a:solidFill>
                  <a:schemeClr val="tx2"/>
                </a:solidFill>
              </a:defRPr>
            </a:lvl1pPr>
            <a:lvl2pPr marL="512763" indent="-28575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© Name, Ph.D., MAIA Lab, 2023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21792" y="886968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© Name, Ph.D., MAIA Lab, 2023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8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© Name, Ph.D., MAIA Lab, 2023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8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29363"/>
            <a:ext cx="12192000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29364"/>
            <a:ext cx="1524000" cy="528637"/>
          </a:xfrm>
          <a:prstGeom prst="rect">
            <a:avLst/>
          </a:prstGeom>
          <a:solidFill>
            <a:srgbClr val="7C9C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1792" y="228600"/>
            <a:ext cx="1095451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1792" y="969264"/>
            <a:ext cx="10954512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524000" y="6453159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Oncology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11" name="Picture 7" descr="NewLogo_wht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58" y="6364224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4" r:id="rId2"/>
    <p:sldLayoutId id="2147485195" r:id="rId3"/>
    <p:sldLayoutId id="2147485196" r:id="rId4"/>
    <p:sldLayoutId id="2147485197" r:id="rId5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427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9pPr>
    </p:titleStyle>
    <p:bodyStyle>
      <a:lvl1pPr marL="227013" indent="-227013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SzPct val="100000"/>
        <a:buFont typeface="Wingdings" charset="0"/>
        <a:buChar char="§"/>
        <a:tabLst>
          <a:tab pos="227013" algn="l"/>
        </a:tabLst>
        <a:defRPr sz="2800" b="1" kern="1200">
          <a:solidFill>
            <a:schemeClr val="tx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57200" indent="-173038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4572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20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6858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9144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16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Yunxiang Li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Medical Artificial Intelligence and Automation (MAIA) Laboratory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Department of Radiation Oncology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Yunxiang.li@UTSouthwestern.edu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1955" y="1518355"/>
            <a:ext cx="7101559" cy="632178"/>
          </a:xfrm>
        </p:spPr>
        <p:txBody>
          <a:bodyPr/>
          <a:lstStyle/>
          <a:p>
            <a:r>
              <a:rPr lang="en-US" altLang="zh-CN" dirty="0">
                <a:solidFill>
                  <a:schemeClr val="accent6"/>
                </a:solidFill>
              </a:rPr>
              <a:t>Super-Resolving Any MRI</a:t>
            </a:r>
            <a:endParaRPr lang="en-US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7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Task 1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99" y="906186"/>
            <a:ext cx="9689554" cy="59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4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Task 2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27" y="969264"/>
            <a:ext cx="7663701" cy="59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5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Task 2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38" y="-114301"/>
            <a:ext cx="10425324" cy="64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3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Ablation </a:t>
            </a:r>
            <a:r>
              <a:rPr lang="en-US" altLang="zh-CN" dirty="0"/>
              <a:t>study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" y="1261744"/>
            <a:ext cx="7306260" cy="4427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523"/>
          <a:stretch/>
        </p:blipFill>
        <p:spPr>
          <a:xfrm>
            <a:off x="6099959" y="2373237"/>
            <a:ext cx="6092041" cy="17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7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Parameters study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90" y="905763"/>
            <a:ext cx="8479260" cy="2363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082" y="3154562"/>
            <a:ext cx="5375675" cy="362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32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1533708"/>
            <a:ext cx="10954512" cy="299384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dirty="0"/>
              <a:t>Universal Mapping and Patient-Specific Prior </a:t>
            </a:r>
            <a:r>
              <a:rPr lang="en-US" altLang="zh-CN" dirty="0" smtClean="0"/>
              <a:t>Implicit </a:t>
            </a:r>
            <a:r>
              <a:rPr lang="en-US" altLang="zh-CN" dirty="0"/>
              <a:t>Neural Representation for Enhanced High-Resolution </a:t>
            </a:r>
            <a:r>
              <a:rPr lang="en-US" altLang="zh-CN" dirty="0" smtClean="0"/>
              <a:t>MRI </a:t>
            </a:r>
            <a:r>
              <a:rPr lang="en-US" altLang="zh-CN" dirty="0"/>
              <a:t>in MRI-Guided </a:t>
            </a:r>
            <a:r>
              <a:rPr lang="en-US" altLang="zh-CN" dirty="0" smtClean="0"/>
              <a:t>Radiotherapy</a:t>
            </a:r>
          </a:p>
          <a:p>
            <a:pPr marL="0" indent="0" algn="ctr">
              <a:buNone/>
            </a:pPr>
            <a:endParaRPr lang="en-US" altLang="zh-CN" dirty="0" smtClean="0"/>
          </a:p>
          <a:p>
            <a:pPr marL="0" indent="0" algn="ctr">
              <a:buNone/>
            </a:pPr>
            <a:r>
              <a:rPr lang="en-US" altLang="zh-CN" sz="2400" b="0" dirty="0"/>
              <a:t>Yunxiang </a:t>
            </a:r>
            <a:r>
              <a:rPr lang="en-US" altLang="zh-CN" sz="2400" b="0" dirty="0" smtClean="0"/>
              <a:t>Li, </a:t>
            </a:r>
            <a:r>
              <a:rPr lang="en-US" altLang="zh-CN" sz="2400" b="0" dirty="0" err="1" smtClean="0"/>
              <a:t>Jie</a:t>
            </a:r>
            <a:r>
              <a:rPr lang="en-US" altLang="zh-CN" sz="2400" b="0" dirty="0" smtClean="0"/>
              <a:t> Deng, </a:t>
            </a:r>
            <a:r>
              <a:rPr lang="en-US" altLang="zh-CN" sz="2400" b="0" dirty="0"/>
              <a:t>You </a:t>
            </a:r>
            <a:r>
              <a:rPr lang="en-US" altLang="zh-CN" sz="2400" b="0" dirty="0" smtClean="0"/>
              <a:t>Zhang</a:t>
            </a:r>
          </a:p>
          <a:p>
            <a:pPr marL="0" indent="0" algn="ctr">
              <a:buNone/>
            </a:pPr>
            <a:r>
              <a:rPr lang="en-US" altLang="zh-CN" sz="2400" b="0" dirty="0" smtClean="0"/>
              <a:t>Major revision </a:t>
            </a:r>
            <a:r>
              <a:rPr lang="en-US" sz="2400" b="0" dirty="0" smtClean="0"/>
              <a:t>in </a:t>
            </a:r>
            <a:r>
              <a:rPr lang="en-US" altLang="zh-CN" sz="2400" b="0" i="1" dirty="0" smtClean="0"/>
              <a:t>Medical </a:t>
            </a:r>
            <a:r>
              <a:rPr lang="en-US" altLang="zh-CN" b="0" i="1" dirty="0" smtClean="0"/>
              <a:t>Physics</a:t>
            </a:r>
            <a:endParaRPr lang="en-US" sz="2400" b="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70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Clinical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04" y="1024128"/>
            <a:ext cx="10039538" cy="51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45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Clinical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47" y="0"/>
            <a:ext cx="10548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09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Result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09" y="1168401"/>
            <a:ext cx="11151953" cy="560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38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0" y="254084"/>
            <a:ext cx="11869680" cy="59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6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1533708"/>
            <a:ext cx="10954512" cy="255286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dirty="0"/>
              <a:t>Patient-Specific MRI Super-Resolution via Implicit Neural Representations and Knowledge </a:t>
            </a:r>
            <a:r>
              <a:rPr lang="en-US" altLang="zh-CN" dirty="0" smtClean="0"/>
              <a:t>Transfer</a:t>
            </a:r>
          </a:p>
          <a:p>
            <a:pPr marL="0" indent="0" algn="ctr">
              <a:buNone/>
            </a:pPr>
            <a:endParaRPr lang="en-US" altLang="zh-CN" dirty="0" smtClean="0"/>
          </a:p>
          <a:p>
            <a:pPr marL="0" indent="0" algn="ctr">
              <a:buNone/>
            </a:pPr>
            <a:r>
              <a:rPr lang="en-US" altLang="zh-CN" sz="2400" b="0" dirty="0"/>
              <a:t>Yunxiang </a:t>
            </a:r>
            <a:r>
              <a:rPr lang="en-US" altLang="zh-CN" sz="2400" b="0" dirty="0" smtClean="0"/>
              <a:t>Li, </a:t>
            </a:r>
            <a:r>
              <a:rPr lang="en-US" altLang="zh-CN" sz="2400" b="0" dirty="0"/>
              <a:t>Yen-Peng </a:t>
            </a:r>
            <a:r>
              <a:rPr lang="en-US" altLang="zh-CN" sz="2400" b="0" dirty="0" smtClean="0"/>
              <a:t>Liao </a:t>
            </a:r>
            <a:r>
              <a:rPr lang="en-US" altLang="zh-CN" sz="2400" b="0" dirty="0"/>
              <a:t>, Jing </a:t>
            </a:r>
            <a:r>
              <a:rPr lang="en-US" altLang="zh-CN" sz="2400" b="0" dirty="0" smtClean="0"/>
              <a:t>Wang </a:t>
            </a:r>
            <a:r>
              <a:rPr lang="en-US" altLang="zh-CN" sz="2400" b="0" dirty="0"/>
              <a:t>, </a:t>
            </a:r>
            <a:r>
              <a:rPr lang="en-US" altLang="zh-CN" sz="2400" b="0" dirty="0" err="1"/>
              <a:t>Weiguo</a:t>
            </a:r>
            <a:r>
              <a:rPr lang="en-US" altLang="zh-CN" sz="2400" b="0" dirty="0"/>
              <a:t> </a:t>
            </a:r>
            <a:r>
              <a:rPr lang="en-US" altLang="zh-CN" sz="2400" b="0" dirty="0" smtClean="0"/>
              <a:t>Lu, </a:t>
            </a:r>
            <a:r>
              <a:rPr lang="en-US" altLang="zh-CN" sz="2400" b="0" dirty="0"/>
              <a:t>You </a:t>
            </a:r>
            <a:r>
              <a:rPr lang="en-US" altLang="zh-CN" sz="2400" b="0" dirty="0" smtClean="0"/>
              <a:t>Zhang</a:t>
            </a:r>
          </a:p>
          <a:p>
            <a:pPr marL="0" indent="0" algn="ctr">
              <a:buNone/>
            </a:pPr>
            <a:r>
              <a:rPr lang="en-US" sz="2400" b="0" dirty="0" smtClean="0"/>
              <a:t>in </a:t>
            </a:r>
            <a:r>
              <a:rPr lang="en-US" altLang="zh-CN" b="0" i="1" dirty="0"/>
              <a:t>Physics in Medicine and Biology</a:t>
            </a:r>
            <a:endParaRPr lang="en-US" sz="2400" b="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34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Case study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316"/>
          <a:stretch/>
        </p:blipFill>
        <p:spPr>
          <a:xfrm>
            <a:off x="54945" y="893064"/>
            <a:ext cx="6815755" cy="5367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407" y="2764029"/>
            <a:ext cx="5644343" cy="14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10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1533708"/>
            <a:ext cx="10954512" cy="299384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3200" dirty="0"/>
              <a:t>Super-Resolving Any MRI</a:t>
            </a:r>
            <a:endParaRPr lang="en-US" altLang="zh-CN" sz="3200" dirty="0" smtClean="0"/>
          </a:p>
          <a:p>
            <a:pPr marL="0" indent="0" algn="ctr">
              <a:buNone/>
            </a:pPr>
            <a:endParaRPr lang="en-US" altLang="zh-CN" sz="2400" b="0" dirty="0" smtClean="0"/>
          </a:p>
          <a:p>
            <a:pPr marL="0" indent="0" algn="ctr">
              <a:buNone/>
            </a:pPr>
            <a:r>
              <a:rPr lang="en-US" sz="2400" b="0" dirty="0"/>
              <a:t>Ongoing, Initial version has been submitted to ASTRO</a:t>
            </a:r>
            <a:endParaRPr lang="en-US" sz="2400" b="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85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/>
          <a:stretch/>
        </p:blipFill>
        <p:spPr>
          <a:xfrm>
            <a:off x="1695450" y="-18054"/>
            <a:ext cx="8375650" cy="67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2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4743450"/>
            <a:ext cx="10954512" cy="1437894"/>
          </a:xfrm>
        </p:spPr>
        <p:txBody>
          <a:bodyPr/>
          <a:lstStyle/>
          <a:p>
            <a:r>
              <a:rPr lang="en-US" altLang="zh-CN" dirty="0"/>
              <a:t>We have collected nearly </a:t>
            </a:r>
            <a:r>
              <a:rPr lang="en-US" altLang="zh-CN" dirty="0">
                <a:solidFill>
                  <a:schemeClr val="tx1"/>
                </a:solidFill>
              </a:rPr>
              <a:t>50</a:t>
            </a:r>
            <a:r>
              <a:rPr lang="en-US" altLang="zh-CN" dirty="0"/>
              <a:t> different types of </a:t>
            </a:r>
            <a:r>
              <a:rPr lang="en-US" altLang="zh-CN" dirty="0" smtClean="0"/>
              <a:t>MRI.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/>
          <a:stretch/>
        </p:blipFill>
        <p:spPr bwMode="auto">
          <a:xfrm>
            <a:off x="505152" y="131982"/>
            <a:ext cx="11181695" cy="432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583603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1848" y="48322"/>
            <a:ext cx="9094817" cy="67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271953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62" y="0"/>
            <a:ext cx="9272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7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62" y="0"/>
            <a:ext cx="9272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59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78"/>
          <a:stretch/>
        </p:blipFill>
        <p:spPr>
          <a:xfrm>
            <a:off x="178411" y="381000"/>
            <a:ext cx="11582400" cy="5842000"/>
          </a:xfrm>
        </p:spPr>
      </p:pic>
    </p:spTree>
    <p:extLst>
      <p:ext uri="{BB962C8B-B14F-4D97-AF65-F5344CB8AC3E}">
        <p14:creationId xmlns:p14="http://schemas.microsoft.com/office/powerpoint/2010/main" val="15607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275492"/>
            <a:ext cx="11629292" cy="5814646"/>
          </a:xfrm>
        </p:spPr>
      </p:pic>
    </p:spTree>
    <p:extLst>
      <p:ext uri="{BB962C8B-B14F-4D97-AF65-F5344CB8AC3E}">
        <p14:creationId xmlns:p14="http://schemas.microsoft.com/office/powerpoint/2010/main" val="949029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1078003"/>
            <a:ext cx="5080420" cy="519478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64" y="1823729"/>
            <a:ext cx="3724664" cy="37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94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Clinical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53" y="943828"/>
            <a:ext cx="7135697" cy="59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53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6"/>
            <a:ext cx="7777514" cy="68165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880350" y="1498600"/>
            <a:ext cx="39941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84163" indent="-284163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SzPct val="100000"/>
              <a:buFont typeface="Wingdings" charset="0"/>
              <a:buChar char="§"/>
              <a:tabLst>
                <a:tab pos="341313" algn="l"/>
              </a:tabLst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2763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4572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858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9144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Performance on head and neck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0911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98"/>
            <a:ext cx="7582047" cy="671860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880350" y="1498600"/>
            <a:ext cx="39941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84163" indent="-284163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SzPct val="100000"/>
              <a:buFont typeface="Wingdings" charset="0"/>
              <a:buChar char="§"/>
              <a:tabLst>
                <a:tab pos="341313" algn="l"/>
              </a:tabLst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2763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4572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858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9144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We test our model on approximately </a:t>
            </a:r>
            <a:r>
              <a:rPr lang="en-US" altLang="zh-CN" dirty="0">
                <a:solidFill>
                  <a:srgbClr val="FF0000"/>
                </a:solidFill>
              </a:rPr>
              <a:t>200</a:t>
            </a:r>
            <a:r>
              <a:rPr lang="en-US" altLang="zh-CN" dirty="0"/>
              <a:t> different tasks and our model performs best on almost all of them compared to </a:t>
            </a:r>
            <a:r>
              <a:rPr lang="en-US" altLang="zh-CN" dirty="0" smtClean="0"/>
              <a:t>7 </a:t>
            </a:r>
            <a:r>
              <a:rPr lang="en-US" altLang="zh-CN" dirty="0"/>
              <a:t>other baselines.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3970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43659" cy="6858000"/>
          </a:xfrm>
        </p:spPr>
      </p:pic>
    </p:spTree>
    <p:extLst>
      <p:ext uri="{BB962C8B-B14F-4D97-AF65-F5344CB8AC3E}">
        <p14:creationId xmlns:p14="http://schemas.microsoft.com/office/powerpoint/2010/main" val="3601932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Patch size study</a:t>
            </a:r>
            <a:endParaRPr lang="zh-CN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298"/>
            <a:ext cx="12192000" cy="444225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35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altLang="zh-CN" dirty="0"/>
              <a:t>Implicit Neural </a:t>
            </a:r>
            <a:r>
              <a:rPr lang="en-US" altLang="zh-CN" dirty="0" smtClean="0"/>
              <a:t>Representations (INR)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969263"/>
            <a:ext cx="10954512" cy="1175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input is the coordinate value, and the output is the corresponding intensity value.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1026" name="Picture 2" descr="https://www.researchgate.net/publication/346302971/figure/fig1/AS:961682037829650@1606294273728/An-illustration-of-an-image-represented-in-the-implicit-neural-representation-INR-form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8" y="2144712"/>
            <a:ext cx="6255663" cy="403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esearchgate.net/publication/359998595/figure/fig3/AS:1145851816742932@1650203770156/Diagrams-for-training-structure-of-CNN-based-MR-reconstruction-model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3216276"/>
            <a:ext cx="5102225" cy="20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580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</a:t>
            </a:r>
            <a:r>
              <a:rPr lang="en-US" altLang="zh-CN" dirty="0" smtClean="0"/>
              <a:t>INR</a:t>
            </a:r>
            <a:r>
              <a:rPr lang="en-US" altLang="zh-CN" dirty="0"/>
              <a:t> </a:t>
            </a:r>
            <a:r>
              <a:rPr lang="en-US" altLang="zh-CN" dirty="0" smtClean="0"/>
              <a:t>is suitable for Super-Resolution?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43" y="939790"/>
            <a:ext cx="10141906" cy="314149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64538" y="4051300"/>
            <a:ext cx="2807462" cy="643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High resolution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33015" y="4051299"/>
            <a:ext cx="2807462" cy="6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4163" indent="-284163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SzPct val="100000"/>
              <a:buFont typeface="Wingdings" charset="0"/>
              <a:buChar char="§"/>
              <a:tabLst>
                <a:tab pos="341313" algn="l"/>
              </a:tabLst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2763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4572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858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9144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dirty="0" smtClean="0"/>
              <a:t>Low resolution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534400" y="4047235"/>
            <a:ext cx="2807462" cy="6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4163" indent="-284163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SzPct val="100000"/>
              <a:buFont typeface="Wingdings" charset="0"/>
              <a:buChar char="§"/>
              <a:tabLst>
                <a:tab pos="341313" algn="l"/>
              </a:tabLst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2763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4572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858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9144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altLang="zh-CN" dirty="0" smtClean="0"/>
              <a:t>Unknown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2371" y="4690872"/>
            <a:ext cx="11588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/>
              <a:t>The coordinate value is a </a:t>
            </a:r>
            <a:r>
              <a:rPr lang="zh-CN" altLang="en-US" sz="3200" b="1" dirty="0"/>
              <a:t>continuous</a:t>
            </a:r>
            <a:r>
              <a:rPr lang="zh-CN" altLang="en-US" sz="3200" dirty="0"/>
              <a:t> value, so sparse coordinates can be used during training, and complet</a:t>
            </a:r>
            <a:r>
              <a:rPr lang="zh-CN" altLang="en-US" sz="3200" dirty="0" smtClean="0"/>
              <a:t>e</a:t>
            </a:r>
            <a:r>
              <a:rPr lang="en-US" altLang="zh-CN" sz="3200" dirty="0" smtClean="0"/>
              <a:t>/full</a:t>
            </a:r>
            <a:r>
              <a:rPr lang="zh-CN" altLang="en-US" sz="3200" dirty="0" smtClean="0"/>
              <a:t> </a:t>
            </a:r>
            <a:r>
              <a:rPr lang="zh-CN" altLang="en-US" sz="3200" dirty="0"/>
              <a:t>coordinates can be used directly for prediction.</a:t>
            </a:r>
          </a:p>
        </p:txBody>
      </p:sp>
    </p:spTree>
    <p:extLst>
      <p:ext uri="{BB962C8B-B14F-4D97-AF65-F5344CB8AC3E}">
        <p14:creationId xmlns:p14="http://schemas.microsoft.com/office/powerpoint/2010/main" val="551332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</a:t>
            </a:r>
            <a:r>
              <a:rPr lang="en-US" altLang="zh-CN" dirty="0" smtClean="0"/>
              <a:t>INR</a:t>
            </a:r>
            <a:r>
              <a:rPr lang="en-US" altLang="zh-CN" dirty="0"/>
              <a:t> </a:t>
            </a:r>
            <a:r>
              <a:rPr lang="en-US" altLang="zh-CN" dirty="0" smtClean="0"/>
              <a:t>is suitable for Super-Resolution?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43" y="939790"/>
            <a:ext cx="10141906" cy="314149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64538" y="4051300"/>
            <a:ext cx="2807462" cy="643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High resolution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33015" y="4051299"/>
            <a:ext cx="2807462" cy="6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4163" indent="-284163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SzPct val="100000"/>
              <a:buFont typeface="Wingdings" charset="0"/>
              <a:buChar char="§"/>
              <a:tabLst>
                <a:tab pos="341313" algn="l"/>
              </a:tabLst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2763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4572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858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9144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dirty="0" smtClean="0"/>
              <a:t>Low resolution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534400" y="4047235"/>
            <a:ext cx="2807462" cy="6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4163" indent="-284163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SzPct val="100000"/>
              <a:buFont typeface="Wingdings" charset="0"/>
              <a:buChar char="§"/>
              <a:tabLst>
                <a:tab pos="341313" algn="l"/>
              </a:tabLst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2763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4572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858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9144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altLang="zh-CN" dirty="0" smtClean="0"/>
              <a:t>Unknown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2371" y="4690872"/>
            <a:ext cx="11588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Training: (0,0), (4,4), (8,8)</a:t>
            </a:r>
          </a:p>
          <a:p>
            <a:r>
              <a:rPr lang="en-US" altLang="zh-CN" sz="3200" dirty="0" smtClean="0"/>
              <a:t>Inference: (0,0</a:t>
            </a:r>
            <a:r>
              <a:rPr lang="en-US" altLang="zh-CN" sz="3200" dirty="0"/>
              <a:t>), </a:t>
            </a:r>
            <a:r>
              <a:rPr lang="en-US" altLang="zh-CN" sz="3200" dirty="0" smtClean="0"/>
              <a:t>(1,1), (2,2), (3,3), (4,4)……</a:t>
            </a:r>
            <a:endParaRPr lang="zh-CN" altLang="en-US" sz="3200" dirty="0"/>
          </a:p>
          <a:p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51328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228600"/>
            <a:ext cx="11386058" cy="566928"/>
          </a:xfrm>
        </p:spPr>
        <p:txBody>
          <a:bodyPr>
            <a:noAutofit/>
          </a:bodyPr>
          <a:lstStyle/>
          <a:p>
            <a:r>
              <a:rPr lang="en-US" sz="2400" dirty="0" smtClean="0"/>
              <a:t>Model Overview (Difference between INR and population-based model)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969518"/>
            <a:ext cx="12109735" cy="456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Model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49" y="905763"/>
            <a:ext cx="8078241" cy="54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Task 1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Name, Ph.D., MAIA Lab,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2" y="969264"/>
            <a:ext cx="11706049" cy="55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10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marL="342900" indent="-342900">
          <a:spcBef>
            <a:spcPts val="0"/>
          </a:spcBef>
          <a:buClr>
            <a:schemeClr val="accent6"/>
          </a:buClr>
          <a:buFont typeface="Wingdings" panose="05000000000000000000" pitchFamily="2" charset="2"/>
          <a:buChar char="§"/>
          <a:defRPr sz="2400" b="1" i="1" dirty="0" err="1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:p="http://schemas.openxmlformats.org/presentationml/2006/main" xmlns:r="http://schemas.openxmlformats.org/officeDocument/2006/relationships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:p="http://schemas.openxmlformats.org/presentationml/2006/main" xmlns:r="http://schemas.openxmlformats.org/officeDocument/2006/relationships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:p="http://schemas.openxmlformats.org/presentationml/2006/main" xmlns:r="http://schemas.openxmlformats.org/officeDocument/2006/relationships" xmlns="" val="1"/>
          </a:ext>
        </a:extLst>
      </a:spPr>
      <a:bodyPr vert="horz" wrap="none" lIns="0" tIns="0" rIns="0" bIns="0" numCol="1" rtlCol="0" anchor="t" anchorCtr="0" compatLnSpc="1">
        <a:prstTxWarp prst="textNoShape">
          <a:avLst/>
        </a:prstTxWarp>
        <a:spAutoFit/>
      </a:bodyPr>
      <a:lstStyle>
        <a:defPPr>
          <a:spcBef>
            <a:spcPts val="0"/>
          </a:spcBef>
          <a:defRPr sz="2000" b="1" dirty="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F490599AE99244AC913D47E9BFCC24" ma:contentTypeVersion="2" ma:contentTypeDescription="Create a new document." ma:contentTypeScope="" ma:versionID="eabb59d84776412e7deb5d7e886493e7">
  <xsd:schema xmlns:xsd="http://www.w3.org/2001/XMLSchema" xmlns:xs="http://www.w3.org/2001/XMLSchema" xmlns:p="http://schemas.microsoft.com/office/2006/metadata/properties" xmlns:ns2="d0800d3f-072a-48d1-8c29-6bd7f8822c59" targetNamespace="http://schemas.microsoft.com/office/2006/metadata/properties" ma:root="true" ma:fieldsID="3f84557dcf7cd0bf76eebb5e43c29283" ns2:_="">
    <xsd:import namespace="d0800d3f-072a-48d1-8c29-6bd7f8822c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00d3f-072a-48d1-8c29-6bd7f8822c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412BC6-A1CE-4470-AE33-83A502142782}">
  <ds:schemaRefs>
    <ds:schemaRef ds:uri="d0800d3f-072a-48d1-8c29-6bd7f8822c59"/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73B9448-8F72-4660-8AE7-331166CEFA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FE21BC-F24E-44B6-921A-C9DBF5A2F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800d3f-072a-48d1-8c29-6bd7f8822c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35962</TotalTime>
  <Words>664</Words>
  <Application>Microsoft Office PowerPoint</Application>
  <PresentationFormat>Widescreen</PresentationFormat>
  <Paragraphs>79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Geneva</vt:lpstr>
      <vt:lpstr>Lucida Grande</vt:lpstr>
      <vt:lpstr>MS PGothic</vt:lpstr>
      <vt:lpstr>MS PGothic</vt:lpstr>
      <vt:lpstr>Arial</vt:lpstr>
      <vt:lpstr>Calibri</vt:lpstr>
      <vt:lpstr>Helvetica</vt:lpstr>
      <vt:lpstr>Wingdings</vt:lpstr>
      <vt:lpstr>Office Theme</vt:lpstr>
      <vt:lpstr>PowerPoint Presentation</vt:lpstr>
      <vt:lpstr>PowerPoint Presentation</vt:lpstr>
      <vt:lpstr>Clinical Task</vt:lpstr>
      <vt:lpstr>What is Implicit Neural Representations (INR) </vt:lpstr>
      <vt:lpstr>Why INR is suitable for Super-Resolution? </vt:lpstr>
      <vt:lpstr>Why INR is suitable for Super-Resolution? </vt:lpstr>
      <vt:lpstr>Model Overview (Difference between INR and population-based model)</vt:lpstr>
      <vt:lpstr>Model Structure</vt:lpstr>
      <vt:lpstr>Task 1</vt:lpstr>
      <vt:lpstr>Task 1</vt:lpstr>
      <vt:lpstr>Task 2</vt:lpstr>
      <vt:lpstr>Task 2</vt:lpstr>
      <vt:lpstr>Ablation study</vt:lpstr>
      <vt:lpstr>Parameters study</vt:lpstr>
      <vt:lpstr>PowerPoint Presentation</vt:lpstr>
      <vt:lpstr>Clinical Task</vt:lpstr>
      <vt:lpstr>Clinical Task</vt:lpstr>
      <vt:lpstr>Result</vt:lpstr>
      <vt:lpstr>PowerPoint Presentation</vt:lpstr>
      <vt:lpstr>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</vt:lpstr>
      <vt:lpstr>PowerPoint Presentation</vt:lpstr>
      <vt:lpstr>PowerPoint Presentation</vt:lpstr>
      <vt:lpstr>PowerPoint Presentation</vt:lpstr>
      <vt:lpstr>Patch size study</vt:lpstr>
    </vt:vector>
  </TitlesOfParts>
  <Manager/>
  <Company>UT Southwestern Medical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 5</dc:title>
  <dc:subject/>
  <dc:creator>Jonathan Maedche</dc:creator>
  <cp:keywords/>
  <dc:description/>
  <cp:lastModifiedBy>Yunxiang Li</cp:lastModifiedBy>
  <cp:revision>686</cp:revision>
  <dcterms:created xsi:type="dcterms:W3CDTF">2014-10-08T20:21:07Z</dcterms:created>
  <dcterms:modified xsi:type="dcterms:W3CDTF">2025-03-19T20:47:17Z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0x0101009EF490599AE99244AC913D47E9BFCC24</vt:lpwstr>
  </property>
</Properties>
</file>