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60" r:id="rId5"/>
    <p:sldId id="325" r:id="rId6"/>
    <p:sldId id="328" r:id="rId7"/>
    <p:sldId id="329" r:id="rId8"/>
    <p:sldId id="311" r:id="rId9"/>
    <p:sldId id="332" r:id="rId10"/>
    <p:sldId id="261" r:id="rId11"/>
    <p:sldId id="315" r:id="rId12"/>
    <p:sldId id="358" r:id="rId13"/>
    <p:sldId id="317" r:id="rId14"/>
    <p:sldId id="319" r:id="rId15"/>
    <p:sldId id="321" r:id="rId16"/>
    <p:sldId id="330" r:id="rId17"/>
    <p:sldId id="334" r:id="rId18"/>
    <p:sldId id="339" r:id="rId19"/>
    <p:sldId id="340" r:id="rId20"/>
    <p:sldId id="344" r:id="rId21"/>
    <p:sldId id="346" r:id="rId22"/>
    <p:sldId id="345" r:id="rId23"/>
    <p:sldId id="359" r:id="rId24"/>
    <p:sldId id="347" r:id="rId25"/>
    <p:sldId id="360" r:id="rId26"/>
    <p:sldId id="361" r:id="rId27"/>
    <p:sldId id="348" r:id="rId28"/>
    <p:sldId id="349" r:id="rId29"/>
    <p:sldId id="352" r:id="rId30"/>
    <p:sldId id="353" r:id="rId31"/>
    <p:sldId id="354" r:id="rId32"/>
    <p:sldId id="356" r:id="rId33"/>
    <p:sldId id="357" r:id="rId34"/>
    <p:sldId id="307" r:id="rId35"/>
    <p:sldId id="363" r:id="rId3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375402F-76D0-1D49-BD56-D8A32DD92941}">
          <p14:sldIdLst>
            <p14:sldId id="260"/>
            <p14:sldId id="325"/>
            <p14:sldId id="328"/>
            <p14:sldId id="329"/>
            <p14:sldId id="311"/>
            <p14:sldId id="332"/>
            <p14:sldId id="261"/>
            <p14:sldId id="315"/>
            <p14:sldId id="358"/>
            <p14:sldId id="317"/>
            <p14:sldId id="319"/>
            <p14:sldId id="321"/>
            <p14:sldId id="330"/>
            <p14:sldId id="334"/>
            <p14:sldId id="339"/>
            <p14:sldId id="340"/>
            <p14:sldId id="344"/>
            <p14:sldId id="346"/>
            <p14:sldId id="345"/>
            <p14:sldId id="359"/>
            <p14:sldId id="347"/>
            <p14:sldId id="360"/>
            <p14:sldId id="361"/>
            <p14:sldId id="348"/>
            <p14:sldId id="349"/>
            <p14:sldId id="352"/>
            <p14:sldId id="353"/>
            <p14:sldId id="354"/>
            <p14:sldId id="356"/>
            <p14:sldId id="357"/>
            <p14:sldId id="307"/>
            <p14:sldId id="3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9CBD"/>
    <a:srgbClr val="004278"/>
    <a:srgbClr val="003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EFD1E8-8574-45D8-B605-B07CBB5FC608}" v="1" dt="2023-12-05T19:30:06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0424" autoAdjust="0"/>
  </p:normalViewPr>
  <p:slideViewPr>
    <p:cSldViewPr snapToGrid="0" snapToObjects="1">
      <p:cViewPr varScale="1">
        <p:scale>
          <a:sx n="119" d="100"/>
          <a:sy n="119" d="100"/>
        </p:scale>
        <p:origin x="108" y="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7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nyu Yan" userId="S::shunyu.yan@utsouthwestern.edu::f6aee5c2-cbdc-4322-be83-5972db49838c" providerId="AD" clId="Web-{FCEFD1E8-8574-45D8-B605-B07CBB5FC608}"/>
    <pc:docChg chg="addSld modSection">
      <pc:chgData name="Shunyu Yan" userId="S::shunyu.yan@utsouthwestern.edu::f6aee5c2-cbdc-4322-be83-5972db49838c" providerId="AD" clId="Web-{FCEFD1E8-8574-45D8-B605-B07CBB5FC608}" dt="2023-12-05T19:30:06.975" v="0"/>
      <pc:docMkLst>
        <pc:docMk/>
      </pc:docMkLst>
      <pc:sldChg chg="add replId">
        <pc:chgData name="Shunyu Yan" userId="S::shunyu.yan@utsouthwestern.edu::f6aee5c2-cbdc-4322-be83-5972db49838c" providerId="AD" clId="Web-{FCEFD1E8-8574-45D8-B605-B07CBB5FC608}" dt="2023-12-05T19:30:06.975" v="0"/>
        <pc:sldMkLst>
          <pc:docMk/>
          <pc:sldMk cId="3366594588" sldId="3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6150DEB-F5EF-F64C-B8F7-1B87BC98BA63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F36E6CD-C16D-AD4A-8A28-063426356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5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39054F0-52EE-F241-B0D0-6DBE684CE5E5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E7FA277-04C2-0445-B89F-6E9D16F09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07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E144E-574D-49A9-9D4A-14F696B94251}"/>
              </a:ext>
            </a:extLst>
          </p:cNvPr>
          <p:cNvSpPr/>
          <p:nvPr userDrawn="1"/>
        </p:nvSpPr>
        <p:spPr>
          <a:xfrm>
            <a:off x="0" y="2420938"/>
            <a:ext cx="12192000" cy="3365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5D1DC8-814F-4F31-B8D6-378D27F46141}"/>
              </a:ext>
            </a:extLst>
          </p:cNvPr>
          <p:cNvSpPr/>
          <p:nvPr userDrawn="1"/>
        </p:nvSpPr>
        <p:spPr>
          <a:xfrm>
            <a:off x="0" y="5756402"/>
            <a:ext cx="12192000" cy="10972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8B624-16B1-4DF6-BB97-3292C20BC019}"/>
              </a:ext>
            </a:extLst>
          </p:cNvPr>
          <p:cNvSpPr/>
          <p:nvPr userDrawn="1"/>
        </p:nvSpPr>
        <p:spPr>
          <a:xfrm>
            <a:off x="-1" y="5943600"/>
            <a:ext cx="9144000" cy="914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6FF34-92BE-466F-AAC4-E33B833A6E46}"/>
              </a:ext>
            </a:extLst>
          </p:cNvPr>
          <p:cNvSpPr/>
          <p:nvPr userDrawn="1"/>
        </p:nvSpPr>
        <p:spPr>
          <a:xfrm>
            <a:off x="8745538" y="5943600"/>
            <a:ext cx="3446462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" name="Picture 11" descr="NewLogo_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44" y="6004047"/>
            <a:ext cx="3016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b="24976"/>
          <a:stretch/>
        </p:blipFill>
        <p:spPr>
          <a:xfrm>
            <a:off x="0" y="0"/>
            <a:ext cx="12192000" cy="4130430"/>
          </a:xfrm>
          <a:prstGeom prst="rect">
            <a:avLst/>
          </a:prstGeom>
          <a:noFill/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567A01B-5650-4A56-A236-8CE0826FEC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934" y="4247233"/>
            <a:ext cx="6853075" cy="7708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>
              <a:lnSpc>
                <a:spcPct val="100000"/>
              </a:lnSpc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933" y="5049351"/>
            <a:ext cx="8262139" cy="6227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>
              <a:defRPr/>
            </a:pPr>
            <a:endParaRPr lang="en-US" sz="2000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917" y="6223274"/>
            <a:ext cx="4330165" cy="355051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2932" y="801428"/>
            <a:ext cx="7101559" cy="2992941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sz="2800" dirty="0">
              <a:ln w="1397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D1E2C79-6783-4775-A049-525B369540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1444" y="259953"/>
            <a:ext cx="2395728" cy="8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55904" y="685800"/>
            <a:ext cx="10668000" cy="2971800"/>
          </a:xfrm>
        </p:spPr>
        <p:txBody>
          <a:bodyPr anchor="b" anchorCtr="0"/>
          <a:lstStyle>
            <a:lvl1pPr marL="45720" indent="0">
              <a:lnSpc>
                <a:spcPct val="100000"/>
              </a:lnSpc>
              <a:buNone/>
              <a:defRPr sz="4000" b="1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53440" y="3886199"/>
            <a:ext cx="10485120" cy="22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5904" y="3795405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2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1792" y="890334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4163" indent="-284163">
              <a:tabLst>
                <a:tab pos="341313" algn="l"/>
              </a:tabLst>
              <a:defRPr>
                <a:solidFill>
                  <a:schemeClr val="tx2"/>
                </a:solidFill>
              </a:defRPr>
            </a:lvl1pPr>
            <a:lvl2pPr marL="512763" indent="-28575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2023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1792" y="886968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2023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8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2023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8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29364"/>
            <a:ext cx="1524000" cy="528637"/>
          </a:xfrm>
          <a:prstGeom prst="rect">
            <a:avLst/>
          </a:prstGeom>
          <a:solidFill>
            <a:srgbClr val="7C9C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1792" y="228600"/>
            <a:ext cx="1095451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1792" y="969264"/>
            <a:ext cx="10954512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524000" y="645315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Oncology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2023</a:t>
            </a:r>
            <a:endParaRPr lang="en-US" dirty="0"/>
          </a:p>
        </p:txBody>
      </p:sp>
      <p:pic>
        <p:nvPicPr>
          <p:cNvPr id="11" name="Picture 7" descr="NewLogo_wh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58" y="6364224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4" r:id="rId2"/>
    <p:sldLayoutId id="2147485195" r:id="rId3"/>
    <p:sldLayoutId id="2147485196" r:id="rId4"/>
    <p:sldLayoutId id="2147485197" r:id="rId5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4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9pPr>
    </p:titleStyle>
    <p:bodyStyle>
      <a:lvl1pPr marL="227013" indent="-227013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SzPct val="100000"/>
        <a:buFont typeface="Wingdings" charset="0"/>
        <a:buChar char="§"/>
        <a:tabLst>
          <a:tab pos="227013" algn="l"/>
        </a:tabLst>
        <a:defRPr sz="2800" b="1" kern="1200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57200" indent="-173038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4572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6858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9144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16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Yu Hu, Ph.D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Postdoctoral Researcher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Medical Artificial Intelligence and Automation (MAIA) Laboratory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Department of Radiation Oncology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Email@UTSouthwestern.edu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Predicting the Recurrence of Head and Neck </a:t>
            </a:r>
            <a:r>
              <a:rPr lang="en-US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Cancers</a:t>
            </a:r>
            <a:endParaRPr lang="en-US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CNN Input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44" y="969963"/>
            <a:ext cx="4060662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CNN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Simple CNN</a:t>
            </a:r>
          </a:p>
          <a:p>
            <a:r>
              <a:rPr lang="en-US" b="0" dirty="0" err="1" smtClean="0"/>
              <a:t>ResNet</a:t>
            </a:r>
            <a:r>
              <a:rPr lang="en-US" b="0" dirty="0" smtClean="0"/>
              <a:t>(18, 34, 50, 101)</a:t>
            </a:r>
          </a:p>
          <a:p>
            <a:r>
              <a:rPr lang="en-US" b="0" dirty="0" err="1" smtClean="0"/>
              <a:t>Pretrained</a:t>
            </a:r>
            <a:r>
              <a:rPr lang="en-US" b="0" dirty="0" smtClean="0"/>
              <a:t> </a:t>
            </a:r>
            <a:r>
              <a:rPr lang="en-US" b="0" dirty="0" err="1" smtClean="0"/>
              <a:t>ResNet</a:t>
            </a:r>
            <a:r>
              <a:rPr lang="en-US" b="0" dirty="0" smtClean="0"/>
              <a:t> from </a:t>
            </a:r>
            <a:r>
              <a:rPr lang="en-US" b="0" dirty="0" err="1" smtClean="0"/>
              <a:t>MedicalNet</a:t>
            </a:r>
            <a:endParaRPr lang="en-US" b="0" dirty="0" smtClean="0"/>
          </a:p>
          <a:p>
            <a:r>
              <a:rPr lang="en-US" b="0" dirty="0" err="1" smtClean="0"/>
              <a:t>DenseNet</a:t>
            </a:r>
            <a:endParaRPr lang="en-US" b="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Architects and </a:t>
            </a:r>
            <a:r>
              <a:rPr lang="en-US" dirty="0" err="1" smtClean="0"/>
              <a:t>Hyperparameter</a:t>
            </a:r>
            <a:r>
              <a:rPr lang="en-US" dirty="0" smtClean="0"/>
              <a:t> </a:t>
            </a:r>
            <a:r>
              <a:rPr lang="en-US" dirty="0" smtClean="0"/>
              <a:t>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Batch </a:t>
            </a:r>
            <a:r>
              <a:rPr lang="en-US" b="0" dirty="0" smtClean="0"/>
              <a:t>Size</a:t>
            </a:r>
          </a:p>
          <a:p>
            <a:r>
              <a:rPr lang="en-US" b="0" dirty="0" smtClean="0"/>
              <a:t>Number of Epochs</a:t>
            </a:r>
          </a:p>
          <a:p>
            <a:r>
              <a:rPr lang="en-US" b="0" dirty="0" smtClean="0"/>
              <a:t>Regularization</a:t>
            </a:r>
          </a:p>
          <a:p>
            <a:r>
              <a:rPr lang="en-US" b="0" dirty="0" smtClean="0"/>
              <a:t>Early Stopping</a:t>
            </a:r>
            <a:endParaRPr lang="en-US" b="0" dirty="0"/>
          </a:p>
          <a:p>
            <a:r>
              <a:rPr lang="en-US" b="0" dirty="0" smtClean="0"/>
              <a:t>Learning Rate Scheduler</a:t>
            </a:r>
          </a:p>
          <a:p>
            <a:r>
              <a:rPr lang="en-US" b="0" dirty="0" smtClean="0"/>
              <a:t>Optimizer</a:t>
            </a:r>
          </a:p>
          <a:p>
            <a:r>
              <a:rPr lang="en-US" b="0" dirty="0" smtClean="0"/>
              <a:t>Loss Function</a:t>
            </a:r>
          </a:p>
          <a:p>
            <a:r>
              <a:rPr lang="en-US" b="0" dirty="0"/>
              <a:t>Gradient </a:t>
            </a:r>
            <a:r>
              <a:rPr lang="en-US" b="0" dirty="0" smtClean="0"/>
              <a:t>Clipping</a:t>
            </a:r>
          </a:p>
          <a:p>
            <a:r>
              <a:rPr lang="en-US" b="0" dirty="0" smtClean="0"/>
              <a:t>…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84292" y="974217"/>
            <a:ext cx="6512433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4163" indent="-284163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Char char="§"/>
              <a:tabLst>
                <a:tab pos="3413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2763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smtClean="0"/>
              <a:t>Architecture</a:t>
            </a:r>
          </a:p>
          <a:p>
            <a:r>
              <a:rPr lang="en-US" b="0" smtClean="0"/>
              <a:t>Dropout Rate</a:t>
            </a:r>
          </a:p>
          <a:p>
            <a:r>
              <a:rPr lang="en-US" b="0" smtClean="0"/>
              <a:t>Activation Functions</a:t>
            </a:r>
          </a:p>
          <a:p>
            <a:r>
              <a:rPr lang="en-US" b="0" smtClean="0"/>
              <a:t>Kernel Size and Stride</a:t>
            </a:r>
          </a:p>
          <a:p>
            <a:r>
              <a:rPr lang="en-US" b="0" smtClean="0"/>
              <a:t>Pooling</a:t>
            </a:r>
          </a:p>
          <a:p>
            <a:r>
              <a:rPr lang="en-US" b="0" smtClean="0"/>
              <a:t>Batch Normalization</a:t>
            </a:r>
          </a:p>
          <a:p>
            <a:r>
              <a:rPr lang="en-US" b="0" smtClean="0"/>
              <a:t>…</a:t>
            </a:r>
          </a:p>
          <a:p>
            <a:pPr marL="0" indent="0">
              <a:buFont typeface="Wingdings" charset="0"/>
              <a:buNone/>
            </a:pPr>
            <a:endParaRPr lang="en-US" b="0" smtClean="0"/>
          </a:p>
          <a:p>
            <a:pPr marL="0" indent="0">
              <a:buFont typeface="Wingdings" charset="0"/>
              <a:buNone/>
            </a:pPr>
            <a:r>
              <a:rPr lang="en-US" b="0" smtClean="0"/>
              <a:t>AUC: 0.65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887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Four Inputs and Varying Image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[</a:t>
            </a:r>
            <a:r>
              <a:rPr lang="en-US" b="0" dirty="0" err="1" smtClean="0"/>
              <a:t>Pre_CT</a:t>
            </a:r>
            <a:r>
              <a:rPr lang="en-US" b="0" dirty="0" smtClean="0"/>
              <a:t>, </a:t>
            </a:r>
            <a:r>
              <a:rPr lang="en-US" b="0" dirty="0" err="1" smtClean="0"/>
              <a:t>Pre_PET</a:t>
            </a:r>
            <a:r>
              <a:rPr lang="en-US" b="0" dirty="0" smtClean="0"/>
              <a:t>, </a:t>
            </a:r>
            <a:r>
              <a:rPr lang="en-US" b="0" dirty="0" err="1" smtClean="0"/>
              <a:t>Post_CT</a:t>
            </a:r>
            <a:r>
              <a:rPr lang="en-US" b="0" dirty="0" smtClean="0"/>
              <a:t>, </a:t>
            </a:r>
            <a:r>
              <a:rPr lang="en-US" b="0" dirty="0" err="1" smtClean="0"/>
              <a:t>Post_PET</a:t>
            </a:r>
            <a:r>
              <a:rPr lang="en-US" b="0" dirty="0" smtClean="0"/>
              <a:t>], </a:t>
            </a:r>
            <a:r>
              <a:rPr lang="en-US" b="0" dirty="0" smtClean="0"/>
              <a:t>label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76" y="1684683"/>
            <a:ext cx="4074220" cy="3432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308" y="2051161"/>
            <a:ext cx="4427076" cy="2699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877" y="1829068"/>
            <a:ext cx="3155120" cy="23930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36308" y="3312695"/>
            <a:ext cx="1519060" cy="633663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Primary Site and Lymph Node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2604" y="1251419"/>
            <a:ext cx="4505954" cy="46488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2" y="1202101"/>
            <a:ext cx="4715533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Lymph Node Only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060" y="1137790"/>
            <a:ext cx="7101879" cy="44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Primary Site and Lymph Node Fused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300" y="1813349"/>
            <a:ext cx="10953750" cy="35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SAM-Med3D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9103" y="910510"/>
            <a:ext cx="5155297" cy="21770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393" y="3202560"/>
            <a:ext cx="4955007" cy="151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SAM-Med3D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792" y="2296241"/>
            <a:ext cx="5914898" cy="1233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9" y="1012410"/>
            <a:ext cx="5194708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SAM-Med3D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619" y="984682"/>
            <a:ext cx="5474781" cy="213389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618411"/>
            <a:ext cx="3901032" cy="152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Head and Neck Cancers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cancers of the head and neck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b="0" dirty="0"/>
              <a:t>Cancers of the head and neck can form in the: </a:t>
            </a:r>
            <a:endParaRPr lang="en-US" b="0" dirty="0" smtClean="0"/>
          </a:p>
          <a:p>
            <a:r>
              <a:rPr lang="en-US" b="0" dirty="0"/>
              <a:t>Oral </a:t>
            </a:r>
            <a:r>
              <a:rPr lang="en-US" b="0" dirty="0" smtClean="0"/>
              <a:t>cavity </a:t>
            </a:r>
            <a:r>
              <a:rPr lang="zh-CN" altLang="en-US" b="0" dirty="0"/>
              <a:t>口腔</a:t>
            </a:r>
            <a:endParaRPr lang="en-US" b="0" dirty="0"/>
          </a:p>
          <a:p>
            <a:r>
              <a:rPr lang="en-US" b="0" dirty="0"/>
              <a:t>Throat (pharynx</a:t>
            </a:r>
            <a:r>
              <a:rPr lang="en-US" b="0" dirty="0" smtClean="0"/>
              <a:t>) </a:t>
            </a:r>
            <a:r>
              <a:rPr lang="zh-CN" altLang="en-US" b="0" dirty="0"/>
              <a:t>咽喉</a:t>
            </a:r>
            <a:endParaRPr lang="en-US" b="0" dirty="0" smtClean="0"/>
          </a:p>
          <a:p>
            <a:r>
              <a:rPr lang="en-US" b="0" dirty="0"/>
              <a:t>Voice </a:t>
            </a:r>
            <a:r>
              <a:rPr lang="en-US" b="0" dirty="0" smtClean="0"/>
              <a:t>box </a:t>
            </a:r>
            <a:r>
              <a:rPr lang="en-US" b="0" dirty="0"/>
              <a:t>(larynx</a:t>
            </a:r>
            <a:r>
              <a:rPr lang="en-US" b="0" dirty="0" smtClean="0"/>
              <a:t>) </a:t>
            </a:r>
            <a:r>
              <a:rPr lang="zh-CN" altLang="en-US" b="0" dirty="0"/>
              <a:t>喉頭</a:t>
            </a:r>
            <a:endParaRPr lang="en-US" b="0" dirty="0" smtClean="0"/>
          </a:p>
          <a:p>
            <a:r>
              <a:rPr lang="en-US" b="0" dirty="0"/>
              <a:t>Paranasal sinuses and nasal </a:t>
            </a:r>
            <a:r>
              <a:rPr lang="en-US" b="0" dirty="0" smtClean="0"/>
              <a:t>cavity </a:t>
            </a:r>
            <a:r>
              <a:rPr lang="zh-CN" altLang="en-US" b="0" dirty="0"/>
              <a:t>鼻竇和鼻腔</a:t>
            </a:r>
            <a:endParaRPr lang="en-US" b="0" dirty="0" smtClean="0"/>
          </a:p>
          <a:p>
            <a:r>
              <a:rPr lang="en-US" b="0" dirty="0"/>
              <a:t>Salivary </a:t>
            </a:r>
            <a:r>
              <a:rPr lang="en-US" b="0" dirty="0" smtClean="0"/>
              <a:t>glands </a:t>
            </a:r>
            <a:r>
              <a:rPr lang="zh-CN" altLang="en-US" b="0" dirty="0"/>
              <a:t>唾液</a:t>
            </a:r>
            <a:r>
              <a:rPr lang="zh-CN" altLang="en-US" b="0" dirty="0" smtClean="0"/>
              <a:t>腺</a:t>
            </a:r>
            <a:endParaRPr lang="en-US" altLang="zh-CN" b="0" dirty="0" smtClean="0"/>
          </a:p>
          <a:p>
            <a:pPr marL="0" indent="0">
              <a:buNone/>
            </a:pPr>
            <a:r>
              <a:rPr lang="en-US" b="0" dirty="0"/>
              <a:t>Cancers of the brain, the eye, the esophagus, the thyroid gland, and the skin of the head and neck are not usually classified as head and neck cancers.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SAM-Med3D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58" y="969963"/>
            <a:ext cx="7511234" cy="5211762"/>
          </a:xfrm>
        </p:spPr>
      </p:pic>
    </p:spTree>
    <p:extLst>
      <p:ext uri="{BB962C8B-B14F-4D97-AF65-F5344CB8AC3E}">
        <p14:creationId xmlns:p14="http://schemas.microsoft.com/office/powerpoint/2010/main" val="40207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911180"/>
            <a:ext cx="4762500" cy="3810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</p:spTree>
    <p:extLst>
      <p:ext uri="{BB962C8B-B14F-4D97-AF65-F5344CB8AC3E}">
        <p14:creationId xmlns:p14="http://schemas.microsoft.com/office/powerpoint/2010/main" val="8737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Test-Time Augmentation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40" y="969963"/>
            <a:ext cx="8686270" cy="52117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</p:spTree>
    <p:extLst>
      <p:ext uri="{BB962C8B-B14F-4D97-AF65-F5344CB8AC3E}">
        <p14:creationId xmlns:p14="http://schemas.microsoft.com/office/powerpoint/2010/main" val="23159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Conformal Prediction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9172" y="1302128"/>
            <a:ext cx="3620005" cy="153373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</p:spTree>
    <p:extLst>
      <p:ext uri="{BB962C8B-B14F-4D97-AF65-F5344CB8AC3E}">
        <p14:creationId xmlns:p14="http://schemas.microsoft.com/office/powerpoint/2010/main" val="6883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An Investigation on Memory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Simple CNN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0" dirty="0" smtClean="0"/>
              <a:t>Input image size: (3, 64, 64), number of parameters: 35777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1482236"/>
            <a:ext cx="6944694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An Investigation on Memory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After processing one </a:t>
            </a:r>
            <a:r>
              <a:rPr lang="en-US" b="0" dirty="0" smtClean="0"/>
              <a:t>image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0" dirty="0"/>
              <a:t>Total memory cost = Memory allocated after backward pass + Total memory for </a:t>
            </a:r>
            <a:r>
              <a:rPr lang="en-US" b="0" dirty="0" smtClean="0"/>
              <a:t>weights </a:t>
            </a:r>
            <a:r>
              <a:rPr lang="en-US" b="0" dirty="0"/>
              <a:t>+ Total memory for gradients + Total estimated memory for intermediate </a:t>
            </a:r>
            <a:r>
              <a:rPr lang="en-US" b="0" dirty="0" smtClean="0"/>
              <a:t>values </a:t>
            </a:r>
            <a:r>
              <a:rPr lang="en-US" b="0" dirty="0"/>
              <a:t>= 16.57 + 0.14 + 0.14 + 1.69 MB = 18.54 MB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381" y="1420847"/>
            <a:ext cx="4238656" cy="27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An Investigation on Memory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0" dirty="0"/>
              <a:t>Using a for loop to call the model 10 times </a:t>
            </a:r>
          </a:p>
          <a:p>
            <a:pPr marL="0" indent="0">
              <a:buNone/>
            </a:pPr>
            <a:r>
              <a:rPr lang="en-US" b="0" dirty="0"/>
              <a:t>Memory after forward pass: 9.62 MB </a:t>
            </a:r>
          </a:p>
          <a:p>
            <a:pPr marL="0" indent="0">
              <a:buNone/>
            </a:pPr>
            <a:r>
              <a:rPr lang="en-US" b="0" dirty="0"/>
              <a:t>Memory after forward pass: 10.94 MB </a:t>
            </a:r>
          </a:p>
          <a:p>
            <a:pPr marL="0" indent="0">
              <a:buNone/>
            </a:pPr>
            <a:r>
              <a:rPr lang="en-US" b="0" dirty="0"/>
              <a:t>Memory after forward pass: 12.25 MB </a:t>
            </a:r>
          </a:p>
          <a:p>
            <a:pPr marL="0" indent="0">
              <a:buNone/>
            </a:pPr>
            <a:r>
              <a:rPr lang="en-US" b="0" dirty="0"/>
              <a:t>Memory after forward pass: 13.56 MB </a:t>
            </a:r>
          </a:p>
          <a:p>
            <a:pPr marL="0" indent="0">
              <a:buNone/>
            </a:pPr>
            <a:r>
              <a:rPr lang="en-US" b="0" dirty="0"/>
              <a:t>Memory after forward pass: 14.87 MB </a:t>
            </a:r>
          </a:p>
          <a:p>
            <a:pPr marL="0" indent="0">
              <a:buNone/>
            </a:pPr>
            <a:r>
              <a:rPr lang="en-US" b="0" dirty="0"/>
              <a:t>Memory after forward pass: 16.19 MB </a:t>
            </a:r>
          </a:p>
          <a:p>
            <a:pPr marL="0" indent="0">
              <a:buNone/>
            </a:pPr>
            <a:r>
              <a:rPr lang="en-US" b="0" dirty="0"/>
              <a:t>Memory after forward pass: 17.50 MB </a:t>
            </a:r>
          </a:p>
          <a:p>
            <a:pPr marL="0" indent="0">
              <a:buNone/>
            </a:pPr>
            <a:r>
              <a:rPr lang="en-US" b="0" dirty="0"/>
              <a:t>Memory after forward pass: 18.81 MB </a:t>
            </a:r>
          </a:p>
          <a:p>
            <a:pPr marL="0" indent="0">
              <a:buNone/>
            </a:pPr>
            <a:r>
              <a:rPr lang="en-US" b="0" dirty="0"/>
              <a:t>Memory after forward pass: 20.12 MB </a:t>
            </a:r>
          </a:p>
          <a:p>
            <a:pPr marL="0" indent="0">
              <a:buNone/>
            </a:pPr>
            <a:r>
              <a:rPr lang="en-US" b="0" dirty="0"/>
              <a:t>Memory after forward pass: 21.44 MB </a:t>
            </a:r>
          </a:p>
          <a:p>
            <a:pPr marL="0" indent="0">
              <a:buNone/>
            </a:pPr>
            <a:r>
              <a:rPr lang="en-US" b="0" dirty="0"/>
              <a:t>Increment = 1.31 MB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</p:spTree>
    <p:extLst>
      <p:ext uri="{BB962C8B-B14F-4D97-AF65-F5344CB8AC3E}">
        <p14:creationId xmlns:p14="http://schemas.microsoft.com/office/powerpoint/2010/main" val="179493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An Investigation on Memory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The cost </a:t>
            </a:r>
            <a:r>
              <a:rPr lang="en-US" b="0" dirty="0"/>
              <a:t>of memory is divided into two parts </a:t>
            </a:r>
          </a:p>
          <a:p>
            <a:pPr marL="0" indent="0">
              <a:buNone/>
            </a:pPr>
            <a:r>
              <a:rPr lang="en-US" b="0" dirty="0"/>
              <a:t>1. The increment between initialization and first forward pass (9.44MB) </a:t>
            </a:r>
          </a:p>
          <a:p>
            <a:pPr marL="0" indent="0">
              <a:buNone/>
            </a:pPr>
            <a:r>
              <a:rPr lang="en-US" b="0" dirty="0"/>
              <a:t>2. Between two consecutive forward passes (1.31 MB</a:t>
            </a:r>
            <a:r>
              <a:rPr lang="en-US" b="0" dirty="0" smtClean="0"/>
              <a:t>)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</p:spTree>
    <p:extLst>
      <p:ext uri="{BB962C8B-B14F-4D97-AF65-F5344CB8AC3E}">
        <p14:creationId xmlns:p14="http://schemas.microsoft.com/office/powerpoint/2010/main" val="18980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228600"/>
            <a:ext cx="11397343" cy="5669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Increment </a:t>
            </a:r>
            <a:r>
              <a:rPr lang="en-US" dirty="0"/>
              <a:t>between </a:t>
            </a:r>
            <a:r>
              <a:rPr lang="en-US" dirty="0" smtClean="0"/>
              <a:t>Initialization </a:t>
            </a:r>
            <a:r>
              <a:rPr lang="en-US" dirty="0"/>
              <a:t>and </a:t>
            </a:r>
            <a:r>
              <a:rPr lang="en-US" dirty="0" smtClean="0"/>
              <a:t>the First Forward 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In the </a:t>
            </a:r>
            <a:r>
              <a:rPr lang="en-US" b="0" dirty="0" err="1"/>
              <a:t>MedSAM</a:t>
            </a:r>
            <a:r>
              <a:rPr lang="en-US" b="0" dirty="0"/>
              <a:t> training case, this part is </a:t>
            </a:r>
            <a:r>
              <a:rPr lang="en-US" b="0" dirty="0" smtClean="0"/>
              <a:t>as big as 9.423G.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668" y="1410166"/>
            <a:ext cx="5734092" cy="27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228600"/>
            <a:ext cx="11397343" cy="5669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Increment </a:t>
            </a:r>
            <a:r>
              <a:rPr lang="en-US" dirty="0"/>
              <a:t>between </a:t>
            </a:r>
            <a:r>
              <a:rPr lang="en-US" dirty="0" smtClean="0"/>
              <a:t>Initialization </a:t>
            </a:r>
            <a:r>
              <a:rPr lang="en-US" dirty="0"/>
              <a:t>and </a:t>
            </a:r>
            <a:r>
              <a:rPr lang="en-US" dirty="0" smtClean="0"/>
              <a:t>the First Forward 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 err="1" smtClean="0"/>
              <a:t>Addmm</a:t>
            </a:r>
            <a:r>
              <a:rPr lang="en-US" b="0" dirty="0" smtClean="0"/>
              <a:t>: add </a:t>
            </a:r>
            <a:r>
              <a:rPr lang="en-US" b="0" dirty="0"/>
              <a:t>matrix </a:t>
            </a:r>
            <a:r>
              <a:rPr lang="en-US" b="0" dirty="0" smtClean="0"/>
              <a:t>multiplication </a:t>
            </a:r>
          </a:p>
          <a:p>
            <a:pPr marL="0" indent="0">
              <a:buNone/>
            </a:pPr>
            <a:r>
              <a:rPr lang="en-US" sz="2000" b="0" dirty="0" smtClean="0"/>
              <a:t>This </a:t>
            </a:r>
            <a:r>
              <a:rPr lang="en-US" sz="2000" b="0" dirty="0"/>
              <a:t>function is typically involved in the </a:t>
            </a:r>
            <a:r>
              <a:rPr lang="en-US" sz="2000" b="0" dirty="0" smtClean="0"/>
              <a:t>backward </a:t>
            </a:r>
            <a:r>
              <a:rPr lang="en-US" sz="2000" b="0" dirty="0"/>
              <a:t>calculations of layers like </a:t>
            </a:r>
            <a:r>
              <a:rPr lang="en-US" sz="2000" b="0" dirty="0" err="1"/>
              <a:t>nn.Linear</a:t>
            </a:r>
            <a:r>
              <a:rPr lang="en-US" sz="2000" b="0" dirty="0"/>
              <a:t> (fully connected layers) or other </a:t>
            </a:r>
            <a:r>
              <a:rPr lang="en-US" sz="2000" b="0" dirty="0" smtClean="0"/>
              <a:t>layers </a:t>
            </a:r>
            <a:r>
              <a:rPr lang="en-US" sz="2000" b="0" dirty="0"/>
              <a:t>where matrix multiplications are integral to their </a:t>
            </a:r>
            <a:r>
              <a:rPr lang="en-US" sz="2000" b="0" dirty="0" smtClean="0"/>
              <a:t>operations</a:t>
            </a:r>
          </a:p>
          <a:p>
            <a:pPr marL="0" indent="0">
              <a:buNone/>
            </a:pPr>
            <a:r>
              <a:rPr lang="en-US" b="0" dirty="0" smtClean="0"/>
              <a:t>AddmmBackward0</a:t>
            </a:r>
          </a:p>
          <a:p>
            <a:pPr marL="0" indent="0">
              <a:buNone/>
            </a:pPr>
            <a:r>
              <a:rPr lang="en-US" sz="2000" b="0" dirty="0" smtClean="0"/>
              <a:t>Is related </a:t>
            </a:r>
            <a:r>
              <a:rPr lang="en-US" sz="2000" b="0" dirty="0"/>
              <a:t>to the backward pass of a </a:t>
            </a:r>
            <a:r>
              <a:rPr lang="en-US" sz="2000" b="0" dirty="0" smtClean="0"/>
              <a:t>matrix </a:t>
            </a:r>
            <a:r>
              <a:rPr lang="en-US" sz="2000" b="0" dirty="0"/>
              <a:t>multiplication operation using the </a:t>
            </a:r>
            <a:r>
              <a:rPr lang="en-US" sz="2000" b="0" dirty="0" err="1"/>
              <a:t>addmm</a:t>
            </a:r>
            <a:r>
              <a:rPr lang="en-US" sz="2000" b="0" dirty="0"/>
              <a:t> </a:t>
            </a:r>
            <a:r>
              <a:rPr lang="en-US" sz="2000" b="0" dirty="0" smtClean="0"/>
              <a:t>function.</a:t>
            </a:r>
          </a:p>
          <a:p>
            <a:pPr marL="0" indent="0">
              <a:buNone/>
            </a:pPr>
            <a:r>
              <a:rPr lang="en-US" sz="1600" b="0" dirty="0"/>
              <a:t>Matrix Multiplication in Forward Pass: During the forward pass, when you use </a:t>
            </a:r>
          </a:p>
          <a:p>
            <a:pPr marL="0" indent="0">
              <a:buNone/>
            </a:pPr>
            <a:r>
              <a:rPr lang="en-US" sz="1600" b="0" dirty="0"/>
              <a:t>layers like </a:t>
            </a:r>
            <a:r>
              <a:rPr lang="en-US" sz="1600" b="0" dirty="0" err="1"/>
              <a:t>nn.Linear</a:t>
            </a:r>
            <a:r>
              <a:rPr lang="en-US" sz="1600" b="0" dirty="0"/>
              <a:t>, they perform a matrix multiplication between the input </a:t>
            </a:r>
          </a:p>
          <a:p>
            <a:pPr marL="0" indent="0">
              <a:buNone/>
            </a:pPr>
            <a:r>
              <a:rPr lang="en-US" sz="1600" b="0" dirty="0"/>
              <a:t>features and the weight matrix of the layer, plus an addition of the bias if it's not </a:t>
            </a:r>
          </a:p>
          <a:p>
            <a:pPr marL="0" indent="0">
              <a:buNone/>
            </a:pPr>
            <a:r>
              <a:rPr lang="en-US" sz="1600" b="0" dirty="0"/>
              <a:t>None. This operation is commonly represented as y = </a:t>
            </a:r>
            <a:r>
              <a:rPr lang="en-US" sz="1600" b="0" dirty="0" err="1"/>
              <a:t>xA^T</a:t>
            </a:r>
            <a:r>
              <a:rPr lang="en-US" sz="1600" b="0" dirty="0"/>
              <a:t> + b in </a:t>
            </a:r>
            <a:r>
              <a:rPr lang="en-US" sz="1600" b="0" dirty="0" err="1"/>
              <a:t>PyTorch</a:t>
            </a:r>
            <a:r>
              <a:rPr lang="en-US" sz="1600" b="0" dirty="0"/>
              <a:t>, where </a:t>
            </a:r>
          </a:p>
          <a:p>
            <a:pPr marL="0" indent="0">
              <a:buNone/>
            </a:pPr>
            <a:r>
              <a:rPr lang="en-US" sz="1600" b="0" dirty="0"/>
              <a:t>x is the input matrix, A is the transposed weight matrix, and b is the bias. </a:t>
            </a:r>
          </a:p>
          <a:p>
            <a:pPr marL="0" indent="0">
              <a:buNone/>
            </a:pPr>
            <a:r>
              <a:rPr lang="en-US" sz="1600" b="0" dirty="0"/>
              <a:t>Backward Pass of </a:t>
            </a:r>
            <a:r>
              <a:rPr lang="en-US" sz="1600" b="0" dirty="0" err="1"/>
              <a:t>Addmm</a:t>
            </a:r>
            <a:r>
              <a:rPr lang="en-US" sz="1600" b="0" dirty="0"/>
              <a:t>: In the backward pass, </a:t>
            </a:r>
            <a:r>
              <a:rPr lang="en-US" sz="1600" b="0" dirty="0" err="1"/>
              <a:t>PyTorch</a:t>
            </a:r>
            <a:r>
              <a:rPr lang="en-US" sz="1600" b="0" dirty="0"/>
              <a:t> computes the gradients </a:t>
            </a:r>
          </a:p>
          <a:p>
            <a:pPr marL="0" indent="0">
              <a:buNone/>
            </a:pPr>
            <a:r>
              <a:rPr lang="en-US" sz="1600" b="0" dirty="0"/>
              <a:t>with respect to the inputs and weights involved in this matrix multiplication. </a:t>
            </a:r>
          </a:p>
          <a:p>
            <a:pPr marL="0" indent="0">
              <a:buNone/>
            </a:pPr>
            <a:r>
              <a:rPr lang="en-US" sz="1600" b="0" dirty="0"/>
              <a:t>AddmmBackward0 refers to this gradient computation.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</p:spTree>
    <p:extLst>
      <p:ext uri="{BB962C8B-B14F-4D97-AF65-F5344CB8AC3E}">
        <p14:creationId xmlns:p14="http://schemas.microsoft.com/office/powerpoint/2010/main" val="116859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Head and Neck Cancers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are head and neck cancers treated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b="0" dirty="0"/>
              <a:t>Head and neck cancer treatment can include surgery, </a:t>
            </a:r>
            <a:r>
              <a:rPr lang="en-US" b="0" dirty="0" smtClean="0"/>
              <a:t>radiation </a:t>
            </a:r>
            <a:r>
              <a:rPr lang="en-US" b="0" dirty="0"/>
              <a:t>therapy, chemotherapy, targeted therapy, </a:t>
            </a:r>
            <a:r>
              <a:rPr lang="en-US" b="0" dirty="0" smtClean="0"/>
              <a:t>immunotherapy, </a:t>
            </a:r>
            <a:r>
              <a:rPr lang="en-US" b="0" dirty="0"/>
              <a:t>or a combination of treatments.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Between </a:t>
            </a:r>
            <a:r>
              <a:rPr lang="en-US" dirty="0" smtClean="0"/>
              <a:t>Two Consecutive Forward Passes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In the </a:t>
            </a:r>
            <a:r>
              <a:rPr lang="en-US" b="0" dirty="0" err="1"/>
              <a:t>MedSAM</a:t>
            </a:r>
            <a:r>
              <a:rPr lang="en-US" b="0" dirty="0"/>
              <a:t> case, this part is </a:t>
            </a:r>
            <a:r>
              <a:rPr lang="en-US" b="0" dirty="0" smtClean="0"/>
              <a:t>as big as 6.083G per step.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0" dirty="0" err="1"/>
              <a:t>model_forward_pass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smtClean="0"/>
              <a:t>includes all </a:t>
            </a:r>
            <a:r>
              <a:rPr lang="en-US" b="0" dirty="0"/>
              <a:t>tensor operations, activations, and intermediate calculations done within the </a:t>
            </a:r>
            <a:r>
              <a:rPr lang="en-US" b="0" dirty="0" smtClean="0"/>
              <a:t>model's </a:t>
            </a:r>
            <a:r>
              <a:rPr lang="en-US" b="0" dirty="0"/>
              <a:t>forward pass.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272" y="1436973"/>
            <a:ext cx="5967456" cy="26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87"/>
          <a:stretch/>
        </p:blipFill>
        <p:spPr>
          <a:xfrm>
            <a:off x="0" y="0"/>
            <a:ext cx="12193057" cy="686880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D512C8D-E0EE-48E1-8234-771C0D0E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16" y="94023"/>
            <a:ext cx="2743200" cy="99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8160" y="6139034"/>
            <a:ext cx="24384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T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</p:spTree>
    <p:extLst>
      <p:ext uri="{BB962C8B-B14F-4D97-AF65-F5344CB8AC3E}">
        <p14:creationId xmlns:p14="http://schemas.microsoft.com/office/powerpoint/2010/main" val="8938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Recurrent Head </a:t>
            </a:r>
            <a:r>
              <a:rPr lang="en-US" dirty="0"/>
              <a:t>and Neck Cancers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Recurrent squamous cell carcinoma of the head and neck is a major cause of morbidity and portends poor survival outcomes. </a:t>
            </a:r>
            <a:r>
              <a:rPr lang="en-US" b="0" dirty="0" err="1"/>
              <a:t>Locoregional</a:t>
            </a:r>
            <a:r>
              <a:rPr lang="en-US" b="0" dirty="0"/>
              <a:t> recurrence, which is seen in 15 to 50 percent of patients with squamous cell carcinoma of the head and neck, is a major factor contributing to mortality from head and neck </a:t>
            </a:r>
            <a:r>
              <a:rPr lang="en-US" b="0" dirty="0" smtClean="0"/>
              <a:t>cancer.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6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Print Overlay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143" y="1032314"/>
            <a:ext cx="7802064" cy="50870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Unbalanced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Name, Ph.D., MAIA Lab,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1620501"/>
            <a:ext cx="6093040" cy="3909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04" y="182884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897622" y="3208294"/>
            <a:ext cx="914400" cy="734020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0"/>
              </a:spcBef>
              <a:buClr>
                <a:schemeClr val="accent6"/>
              </a:buClr>
            </a:pPr>
            <a:r>
              <a:rPr lang="en-US" sz="24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7502" y="2113782"/>
            <a:ext cx="209724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0"/>
              </a:spcBef>
              <a:buClr>
                <a:schemeClr val="accent6"/>
              </a:buClr>
            </a:pPr>
            <a:r>
              <a:rPr lang="en-US" sz="24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Radiomic</a:t>
            </a:r>
            <a:r>
              <a:rPr lang="en-US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Features</a:t>
            </a:r>
            <a:endParaRPr lang="en-US" sz="2400" b="1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24614" y="2298448"/>
            <a:ext cx="209724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0"/>
              </a:spcBef>
              <a:buClr>
                <a:schemeClr val="accent6"/>
              </a:buClr>
            </a:pPr>
            <a:r>
              <a:rPr lang="en-US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lang="en-US" sz="2400" b="1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34400" y="4539706"/>
            <a:ext cx="209724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0"/>
              </a:spcBef>
              <a:buClr>
                <a:schemeClr val="accent6"/>
              </a:buClr>
            </a:pP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lang="en-US" sz="24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Elbow Connector 15"/>
          <p:cNvCxnSpPr>
            <a:stCxn id="9" idx="4"/>
            <a:endCxn id="12" idx="1"/>
          </p:cNvCxnSpPr>
          <p:nvPr/>
        </p:nvCxnSpPr>
        <p:spPr>
          <a:xfrm flipV="1">
            <a:off x="1812022" y="2529281"/>
            <a:ext cx="2835480" cy="1046023"/>
          </a:xfrm>
          <a:prstGeom prst="bentConnector3">
            <a:avLst>
              <a:gd name="adj1" fmla="val 1863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9" idx="4"/>
            <a:endCxn id="14" idx="1"/>
          </p:cNvCxnSpPr>
          <p:nvPr/>
        </p:nvCxnSpPr>
        <p:spPr>
          <a:xfrm>
            <a:off x="1812022" y="3575304"/>
            <a:ext cx="6722378" cy="1195235"/>
          </a:xfrm>
          <a:prstGeom prst="bentConnector3">
            <a:avLst>
              <a:gd name="adj1" fmla="val 791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3"/>
            <a:endCxn id="13" idx="1"/>
          </p:cNvCxnSpPr>
          <p:nvPr/>
        </p:nvCxnSpPr>
        <p:spPr>
          <a:xfrm>
            <a:off x="6744748" y="2529281"/>
            <a:ext cx="17798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 flipH="1">
            <a:off x="3993859" y="3247678"/>
            <a:ext cx="2348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 Models</a:t>
            </a:r>
          </a:p>
        </p:txBody>
      </p:sp>
      <p:sp>
        <p:nvSpPr>
          <p:cNvPr id="35" name="TextBox 34"/>
          <p:cNvSpPr txBox="1"/>
          <p:nvPr/>
        </p:nvSpPr>
        <p:spPr bwMode="auto">
          <a:xfrm flipH="1">
            <a:off x="2711041" y="2201656"/>
            <a:ext cx="2348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Pyradiomics</a:t>
            </a:r>
            <a:endParaRPr lang="en-US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 flipH="1">
            <a:off x="7149207" y="1618627"/>
            <a:ext cx="2348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34400" y="3344470"/>
            <a:ext cx="209724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spcBef>
                <a:spcPts val="0"/>
              </a:spcBef>
              <a:buClr>
                <a:schemeClr val="accent6"/>
              </a:buClr>
            </a:pPr>
            <a:r>
              <a:rPr lang="en-US" sz="2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lang="en-US" sz="2400" b="1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9" idx="4"/>
          </p:cNvCxnSpPr>
          <p:nvPr/>
        </p:nvCxnSpPr>
        <p:spPr>
          <a:xfrm>
            <a:off x="1812022" y="3575304"/>
            <a:ext cx="67125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auto">
          <a:xfrm flipH="1">
            <a:off x="3993859" y="4434913"/>
            <a:ext cx="2348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37991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Statistical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363373"/>
            <a:ext cx="10953750" cy="3831383"/>
          </a:xfrm>
        </p:spPr>
      </p:pic>
    </p:spTree>
    <p:extLst>
      <p:ext uri="{BB962C8B-B14F-4D97-AF65-F5344CB8AC3E}">
        <p14:creationId xmlns:p14="http://schemas.microsoft.com/office/powerpoint/2010/main" val="21569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Name, Ph.D., MAIA Lab, 2023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55" y="1470597"/>
            <a:ext cx="9116697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342900" indent="-342900">
          <a:spcBef>
            <a:spcPts val="0"/>
          </a:spcBef>
          <a:buClr>
            <a:schemeClr val="accent6"/>
          </a:buClr>
          <a:buFont typeface="Wingdings" panose="05000000000000000000" pitchFamily="2" charset="2"/>
          <a:buChar char="§"/>
          <a:defRPr sz="2400" b="1" i="1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="" xmlns:r="http://schemas.openxmlformats.org/officeDocument/2006/relationships" xmlns:p="http://schemas.openxmlformats.org/presentationml/2006/main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r="http://schemas.openxmlformats.org/officeDocument/2006/relationships" xmlns:p="http://schemas.openxmlformats.org/presentationml/2006/main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="" xmlns:r="http://schemas.openxmlformats.org/officeDocument/2006/relationships" xmlns:p="http://schemas.openxmlformats.org/presentationml/2006/main" xmlns:ma14="http://schemas.microsoft.com/office/mac/drawingml/2011/main" val="1"/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000" b="1"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490599AE99244AC913D47E9BFCC24" ma:contentTypeVersion="2" ma:contentTypeDescription="Create a new document." ma:contentTypeScope="" ma:versionID="eabb59d84776412e7deb5d7e886493e7">
  <xsd:schema xmlns:xsd="http://www.w3.org/2001/XMLSchema" xmlns:xs="http://www.w3.org/2001/XMLSchema" xmlns:p="http://schemas.microsoft.com/office/2006/metadata/properties" xmlns:ns2="d0800d3f-072a-48d1-8c29-6bd7f8822c59" targetNamespace="http://schemas.microsoft.com/office/2006/metadata/properties" ma:root="true" ma:fieldsID="3f84557dcf7cd0bf76eebb5e43c29283" ns2:_="">
    <xsd:import namespace="d0800d3f-072a-48d1-8c29-6bd7f8822c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00d3f-072a-48d1-8c29-6bd7f8822c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E21BC-F24E-44B6-921A-C9DBF5A2F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800d3f-072a-48d1-8c29-6bd7f8822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412BC6-A1CE-4470-AE33-83A502142782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d0800d3f-072a-48d1-8c29-6bd7f8822c59"/>
    <ds:schemaRef ds:uri="http://purl.org/dc/dcmitype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73B9448-8F72-4660-8AE7-331166CEFA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43636</TotalTime>
  <Words>1040</Words>
  <Application>Microsoft Office PowerPoint</Application>
  <PresentationFormat>Widescreen</PresentationFormat>
  <Paragraphs>166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MS PGothic</vt:lpstr>
      <vt:lpstr>MS PGothic</vt:lpstr>
      <vt:lpstr>Arial</vt:lpstr>
      <vt:lpstr>Calibri</vt:lpstr>
      <vt:lpstr>Geneva</vt:lpstr>
      <vt:lpstr>Helvetica</vt:lpstr>
      <vt:lpstr>Lucida Grande</vt:lpstr>
      <vt:lpstr>Wingdings</vt:lpstr>
      <vt:lpstr>Office Theme</vt:lpstr>
      <vt:lpstr>PowerPoint Presentation</vt:lpstr>
      <vt:lpstr>Head and Neck Cancers</vt:lpstr>
      <vt:lpstr>Head and Neck Cancers</vt:lpstr>
      <vt:lpstr>Recurrent Head and Neck Cancers</vt:lpstr>
      <vt:lpstr>Print Overlay</vt:lpstr>
      <vt:lpstr>Unbalanced Data</vt:lpstr>
      <vt:lpstr>Workflow</vt:lpstr>
      <vt:lpstr>Statistical Models</vt:lpstr>
      <vt:lpstr>Results</vt:lpstr>
      <vt:lpstr>CNN Input</vt:lpstr>
      <vt:lpstr>CNN Models</vt:lpstr>
      <vt:lpstr>Architects and Hyperparameter tuning</vt:lpstr>
      <vt:lpstr>Four Inputs and Varying Image Sizes</vt:lpstr>
      <vt:lpstr>Primary Site and Lymph Node</vt:lpstr>
      <vt:lpstr>Lymph Node Only</vt:lpstr>
      <vt:lpstr>Primary Site and Lymph Node Fused</vt:lpstr>
      <vt:lpstr>SAM-Med3D</vt:lpstr>
      <vt:lpstr>SAM-Med3D</vt:lpstr>
      <vt:lpstr>SAM-Med3D</vt:lpstr>
      <vt:lpstr>SAM-Med3D</vt:lpstr>
      <vt:lpstr>Results</vt:lpstr>
      <vt:lpstr>Test-Time Augmentation</vt:lpstr>
      <vt:lpstr>Conformal Prediction</vt:lpstr>
      <vt:lpstr>An Investigation on Memory Consumption</vt:lpstr>
      <vt:lpstr>An Investigation on Memory Consumption</vt:lpstr>
      <vt:lpstr>An Investigation on Memory Consumption</vt:lpstr>
      <vt:lpstr>An Investigation on Memory Consumption</vt:lpstr>
      <vt:lpstr>The Increment between Initialization and the First Forward Pass</vt:lpstr>
      <vt:lpstr>The Increment between Initialization and the First Forward Pass</vt:lpstr>
      <vt:lpstr>Between Two Consecutive Forward Passes</vt:lpstr>
      <vt:lpstr>PowerPoint Presentation</vt:lpstr>
      <vt:lpstr>A</vt:lpstr>
    </vt:vector>
  </TitlesOfParts>
  <Manager/>
  <Company>UT Southwestern Medical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 5</dc:title>
  <dc:subject/>
  <dc:creator>Jonathan Maedche</dc:creator>
  <cp:keywords/>
  <dc:description/>
  <cp:lastModifiedBy>Yu Hu</cp:lastModifiedBy>
  <cp:revision>706</cp:revision>
  <dcterms:created xsi:type="dcterms:W3CDTF">2014-10-08T20:21:07Z</dcterms:created>
  <dcterms:modified xsi:type="dcterms:W3CDTF">2025-03-21T03:47:01Z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0x0101009EF490599AE99244AC913D47E9BFCC24</vt:lpwstr>
  </property>
</Properties>
</file>