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60" r:id="rId5"/>
    <p:sldId id="341" r:id="rId6"/>
    <p:sldId id="353" r:id="rId7"/>
    <p:sldId id="354" r:id="rId8"/>
    <p:sldId id="343" r:id="rId9"/>
    <p:sldId id="344" r:id="rId10"/>
    <p:sldId id="350" r:id="rId11"/>
    <p:sldId id="351" r:id="rId12"/>
    <p:sldId id="352" r:id="rId13"/>
    <p:sldId id="349" r:id="rId14"/>
    <p:sldId id="345" r:id="rId15"/>
    <p:sldId id="346" r:id="rId16"/>
    <p:sldId id="307" r:id="rId17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B375402F-76D0-1D49-BD56-D8A32DD92941}">
          <p14:sldIdLst>
            <p14:sldId id="260"/>
            <p14:sldId id="341"/>
            <p14:sldId id="353"/>
            <p14:sldId id="354"/>
            <p14:sldId id="343"/>
            <p14:sldId id="344"/>
            <p14:sldId id="350"/>
            <p14:sldId id="351"/>
            <p14:sldId id="352"/>
            <p14:sldId id="349"/>
            <p14:sldId id="345"/>
            <p14:sldId id="346"/>
            <p14:sldId id="30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7C9CBD"/>
    <a:srgbClr val="004278"/>
    <a:srgbClr val="0037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BA9E30-165A-644E-8D52-454085B05CC7}" v="10" dt="2024-06-07T19:43:54.7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976" autoAdjust="0"/>
  </p:normalViewPr>
  <p:slideViewPr>
    <p:cSldViewPr snapToGrid="0" snapToObjects="1">
      <p:cViewPr varScale="1">
        <p:scale>
          <a:sx n="110" d="100"/>
          <a:sy n="110" d="100"/>
        </p:scale>
        <p:origin x="898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5170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sa Homan" userId="S::marisa.homan@utsouthwestern.edu::bc74dd30-8682-40da-9648-3aab6e0de265" providerId="AD" clId="Web-{7BBA9E30-165A-644E-8D52-454085B05CC7}"/>
    <pc:docChg chg="modSld">
      <pc:chgData name="Marisa Homan" userId="S::marisa.homan@utsouthwestern.edu::bc74dd30-8682-40da-9648-3aab6e0de265" providerId="AD" clId="Web-{7BBA9E30-165A-644E-8D52-454085B05CC7}" dt="2024-06-07T19:43:54.720" v="9" actId="1076"/>
      <pc:docMkLst>
        <pc:docMk/>
      </pc:docMkLst>
      <pc:sldChg chg="addSp modSp">
        <pc:chgData name="Marisa Homan" userId="S::marisa.homan@utsouthwestern.edu::bc74dd30-8682-40da-9648-3aab6e0de265" providerId="AD" clId="Web-{7BBA9E30-165A-644E-8D52-454085B05CC7}" dt="2024-06-07T19:43:54.720" v="9" actId="1076"/>
        <pc:sldMkLst>
          <pc:docMk/>
          <pc:sldMk cId="4281218959" sldId="307"/>
        </pc:sldMkLst>
        <pc:picChg chg="add mod">
          <ac:chgData name="Marisa Homan" userId="S::marisa.homan@utsouthwestern.edu::bc74dd30-8682-40da-9648-3aab6e0de265" providerId="AD" clId="Web-{7BBA9E30-165A-644E-8D52-454085B05CC7}" dt="2024-06-07T19:43:54.720" v="9" actId="1076"/>
          <ac:picMkLst>
            <pc:docMk/>
            <pc:sldMk cId="4281218959" sldId="307"/>
            <ac:picMk id="2" creationId="{48FB76AB-1BAE-FE9C-5ED9-48B57F14A670}"/>
          </ac:picMkLst>
        </pc:picChg>
        <pc:picChg chg="mod">
          <ac:chgData name="Marisa Homan" userId="S::marisa.homan@utsouthwestern.edu::bc74dd30-8682-40da-9648-3aab6e0de265" providerId="AD" clId="Web-{7BBA9E30-165A-644E-8D52-454085B05CC7}" dt="2024-06-07T19:42:51.500" v="1" actId="1076"/>
          <ac:picMkLst>
            <pc:docMk/>
            <pc:sldMk cId="4281218959" sldId="307"/>
            <ac:picMk id="5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fld id="{86150DEB-F5EF-F64C-B8F7-1B87BC98BA63}" type="datetimeFigureOut">
              <a:rPr lang="en-US"/>
              <a:pPr>
                <a:defRPr/>
              </a:pPr>
              <a:t>2/6/2025</a:t>
            </a:fld>
            <a:endParaRPr lang="en-US"/>
          </a:p>
        </p:txBody>
      </p:sp>
      <p:sp>
        <p:nvSpPr>
          <p:cNvPr id="5632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fld id="{CF36E6CD-C16D-AD4A-8A28-0634263568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520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fld id="{039054F0-52EE-F241-B0D0-6DBE684CE5E5}" type="datetimeFigureOut">
              <a:rPr lang="en-US"/>
              <a:pPr>
                <a:defRPr/>
              </a:pPr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fld id="{8E7FA277-04C2-0445-B89F-6E9D16F098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807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Geneva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Inner product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7FA277-04C2-0445-B89F-6E9D16F098F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214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pregnancy dataset</a:t>
            </a:r>
          </a:p>
          <a:p>
            <a:r>
              <a:rPr lang="en-US" dirty="0"/>
              <a:t>Each sample contains immunome, transcriptome, microbiome, proteome and metabolome measurements obtained simultaneously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7FA277-04C2-0445-B89F-6E9D16F098F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27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3E144E-574D-49A9-9D4A-14F696B94251}"/>
              </a:ext>
            </a:extLst>
          </p:cNvPr>
          <p:cNvSpPr/>
          <p:nvPr userDrawn="1"/>
        </p:nvSpPr>
        <p:spPr>
          <a:xfrm>
            <a:off x="0" y="2420938"/>
            <a:ext cx="12192000" cy="33655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000000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5D1DC8-814F-4F31-B8D6-378D27F46141}"/>
              </a:ext>
            </a:extLst>
          </p:cNvPr>
          <p:cNvSpPr/>
          <p:nvPr userDrawn="1"/>
        </p:nvSpPr>
        <p:spPr>
          <a:xfrm>
            <a:off x="0" y="5756402"/>
            <a:ext cx="12192000" cy="10972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68B624-16B1-4DF6-BB97-3292C20BC019}"/>
              </a:ext>
            </a:extLst>
          </p:cNvPr>
          <p:cNvSpPr/>
          <p:nvPr userDrawn="1"/>
        </p:nvSpPr>
        <p:spPr>
          <a:xfrm>
            <a:off x="-1" y="5943600"/>
            <a:ext cx="9144000" cy="914400"/>
          </a:xfrm>
          <a:prstGeom prst="rect">
            <a:avLst/>
          </a:prstGeom>
          <a:solidFill>
            <a:srgbClr val="0042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B6FF34-92BE-466F-AAC4-E33B833A6E46}"/>
              </a:ext>
            </a:extLst>
          </p:cNvPr>
          <p:cNvSpPr/>
          <p:nvPr userDrawn="1"/>
        </p:nvSpPr>
        <p:spPr>
          <a:xfrm>
            <a:off x="8745538" y="5943600"/>
            <a:ext cx="3446462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7" name="Picture 11" descr="NewLogo_wh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644" y="6004047"/>
            <a:ext cx="3016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3" b="24976"/>
          <a:stretch/>
        </p:blipFill>
        <p:spPr>
          <a:xfrm>
            <a:off x="0" y="0"/>
            <a:ext cx="12192000" cy="4130430"/>
          </a:xfrm>
          <a:prstGeom prst="rect">
            <a:avLst/>
          </a:prstGeom>
          <a:noFill/>
        </p:spPr>
      </p:pic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567A01B-5650-4A56-A236-8CE0826FEC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2934" y="4247233"/>
            <a:ext cx="6853075" cy="77086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</a:lstStyle>
          <a:p>
            <a:pPr>
              <a:lnSpc>
                <a:spcPct val="100000"/>
              </a:lnSpc>
              <a:defRPr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7328EE0-11E3-4208-AD8C-C213615ECF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2933" y="5049351"/>
            <a:ext cx="8262139" cy="62278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>
              <a:defRPr/>
            </a:pPr>
            <a:endParaRPr lang="en-US" sz="2000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87328EE0-11E3-4208-AD8C-C213615ECF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06917" y="6223274"/>
            <a:ext cx="4330165" cy="355051"/>
          </a:xfrm>
          <a:ln>
            <a:noFill/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12932" y="801428"/>
            <a:ext cx="7101559" cy="2992941"/>
          </a:xfrm>
        </p:spPr>
        <p:txBody>
          <a:bodyPr anchor="b" anchorCtr="0">
            <a:noAutofit/>
          </a:bodyPr>
          <a:lstStyle>
            <a:lvl1pPr marL="0" indent="0">
              <a:buNone/>
              <a:defRPr sz="320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defRPr>
            </a:lvl1pPr>
          </a:lstStyle>
          <a:p>
            <a:endParaRPr lang="en-US" sz="2800" dirty="0">
              <a:ln w="13970">
                <a:solidFill>
                  <a:schemeClr val="tx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AD1E2C79-6783-4775-A049-525B369540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21444" y="259953"/>
            <a:ext cx="2395728" cy="87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90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755904" y="685800"/>
            <a:ext cx="10668000" cy="2971800"/>
          </a:xfrm>
        </p:spPr>
        <p:txBody>
          <a:bodyPr anchor="b" anchorCtr="0"/>
          <a:lstStyle>
            <a:lvl1pPr marL="45720" indent="0">
              <a:lnSpc>
                <a:spcPct val="100000"/>
              </a:lnSpc>
              <a:buNone/>
              <a:defRPr sz="4000" b="1">
                <a:solidFill>
                  <a:srgbClr val="00427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53440" y="3886199"/>
            <a:ext cx="10485120" cy="2286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55904" y="3795405"/>
            <a:ext cx="10668000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© Name, Ph.D., MAIA Lab,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523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21792" y="890334"/>
            <a:ext cx="10954512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4163" indent="-284163">
              <a:tabLst>
                <a:tab pos="341313" algn="l"/>
              </a:tabLst>
              <a:defRPr>
                <a:solidFill>
                  <a:schemeClr val="tx2"/>
                </a:solidFill>
              </a:defRPr>
            </a:lvl1pPr>
            <a:lvl2pPr marL="512763" indent="-285750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© Name, Ph.D., MAIA Lab, 2024</a:t>
            </a:r>
            <a:endParaRPr lang="en-US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0" y="6459453"/>
            <a:ext cx="1524000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latin typeface="Helvetica" charset="0"/>
                <a:cs typeface="Helvetica" charset="0"/>
              </a:defRPr>
            </a:lvl1pPr>
          </a:lstStyle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41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21792" y="886968"/>
            <a:ext cx="10954512" cy="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© Name, Ph.D., MAIA Lab, 2024</a:t>
            </a:r>
            <a:endParaRPr lang="en-US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0" y="6459453"/>
            <a:ext cx="1524000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latin typeface="Helvetica" charset="0"/>
                <a:cs typeface="Helvetica" charset="0"/>
              </a:defRPr>
            </a:lvl1pPr>
          </a:lstStyle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487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© Name, Ph.D., MAIA Lab, 2024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0" y="6459453"/>
            <a:ext cx="1524000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latin typeface="Helvetica" charset="0"/>
                <a:cs typeface="Helvetica" charset="0"/>
              </a:defRPr>
            </a:lvl1pPr>
          </a:lstStyle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682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29363"/>
            <a:ext cx="12192000" cy="533400"/>
          </a:xfrm>
          <a:prstGeom prst="rect">
            <a:avLst/>
          </a:prstGeom>
          <a:solidFill>
            <a:srgbClr val="0042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329364"/>
            <a:ext cx="1524000" cy="528637"/>
          </a:xfrm>
          <a:prstGeom prst="rect">
            <a:avLst/>
          </a:prstGeom>
          <a:solidFill>
            <a:srgbClr val="7C9C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1792" y="228600"/>
            <a:ext cx="10954512" cy="5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1792" y="969264"/>
            <a:ext cx="10954512" cy="521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524000" y="6453159"/>
            <a:ext cx="2194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Oncology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0" y="6459453"/>
            <a:ext cx="1524000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7600" y="6409945"/>
            <a:ext cx="48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© Name, Ph.D., MAIA Lab, 2024</a:t>
            </a:r>
            <a:endParaRPr lang="en-US" dirty="0"/>
          </a:p>
        </p:txBody>
      </p:sp>
      <p:pic>
        <p:nvPicPr>
          <p:cNvPr id="11" name="Picture 7" descr="NewLogo_wht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158" y="6364224"/>
            <a:ext cx="15557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98" r:id="rId1"/>
    <p:sldLayoutId id="2147485194" r:id="rId2"/>
    <p:sldLayoutId id="2147485195" r:id="rId3"/>
    <p:sldLayoutId id="2147485196" r:id="rId4"/>
    <p:sldLayoutId id="2147485197" r:id="rId5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427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4278"/>
          </a:solidFill>
          <a:latin typeface="Arial" charset="0"/>
          <a:ea typeface="Geneva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4278"/>
          </a:solidFill>
          <a:latin typeface="Arial" charset="0"/>
          <a:ea typeface="Geneva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4278"/>
          </a:solidFill>
          <a:latin typeface="Arial" charset="0"/>
          <a:ea typeface="Geneva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4278"/>
          </a:solidFill>
          <a:latin typeface="Arial" charset="0"/>
          <a:ea typeface="Geneva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600" b="1">
          <a:solidFill>
            <a:srgbClr val="004278"/>
          </a:solidFill>
          <a:latin typeface="Helvetica" charset="0"/>
          <a:ea typeface="Geneva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600" b="1">
          <a:solidFill>
            <a:srgbClr val="004278"/>
          </a:solidFill>
          <a:latin typeface="Helvetica" charset="0"/>
          <a:ea typeface="Geneva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600" b="1">
          <a:solidFill>
            <a:srgbClr val="004278"/>
          </a:solidFill>
          <a:latin typeface="Helvetica" charset="0"/>
          <a:ea typeface="Geneva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600" b="1">
          <a:solidFill>
            <a:srgbClr val="004278"/>
          </a:solidFill>
          <a:latin typeface="Helvetica" charset="0"/>
          <a:ea typeface="Geneva" charset="0"/>
        </a:defRPr>
      </a:lvl9pPr>
    </p:titleStyle>
    <p:bodyStyle>
      <a:lvl1pPr marL="227013" indent="-227013" algn="l" defTabSz="457200" rtl="0" eaLnBrk="0" fontAlgn="base" hangingPunct="0">
        <a:spcBef>
          <a:spcPts val="1000"/>
        </a:spcBef>
        <a:spcAft>
          <a:spcPct val="0"/>
        </a:spcAft>
        <a:buClr>
          <a:srgbClr val="F79646"/>
        </a:buClr>
        <a:buSzPct val="100000"/>
        <a:buFont typeface="Wingdings" charset="0"/>
        <a:buChar char="§"/>
        <a:tabLst>
          <a:tab pos="227013" algn="l"/>
        </a:tabLst>
        <a:defRPr sz="2800" b="1" kern="1200">
          <a:solidFill>
            <a:schemeClr val="tx2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457200" indent="-173038" algn="l" defTabSz="457200" rtl="0" eaLnBrk="0" fontAlgn="base" hangingPunct="0">
        <a:spcBef>
          <a:spcPts val="1000"/>
        </a:spcBef>
        <a:spcAft>
          <a:spcPct val="0"/>
        </a:spcAft>
        <a:buClr>
          <a:srgbClr val="F79646"/>
        </a:buClr>
        <a:buFont typeface="Lucida Grande" charset="0"/>
        <a:buChar char="–"/>
        <a:defRPr sz="2400" b="1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457200" indent="136525" algn="l" defTabSz="457200" rtl="0" eaLnBrk="0" fontAlgn="base" hangingPunct="0">
        <a:spcBef>
          <a:spcPts val="1000"/>
        </a:spcBef>
        <a:spcAft>
          <a:spcPct val="0"/>
        </a:spcAft>
        <a:buClr>
          <a:srgbClr val="F79646"/>
        </a:buClr>
        <a:buFont typeface="Lucida Grande" charset="0"/>
        <a:buChar char="–"/>
        <a:defRPr sz="2000" b="1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685800" indent="136525" algn="l" defTabSz="457200" rtl="0" eaLnBrk="0" fontAlgn="base" hangingPunct="0">
        <a:spcBef>
          <a:spcPts val="1000"/>
        </a:spcBef>
        <a:spcAft>
          <a:spcPct val="0"/>
        </a:spcAft>
        <a:buClr>
          <a:srgbClr val="F79646"/>
        </a:buClr>
        <a:buFont typeface="Lucida Grande" charset="0"/>
        <a:buChar char="–"/>
        <a:defRPr b="1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914400" indent="136525" algn="l" defTabSz="457200" rtl="0" eaLnBrk="0" fontAlgn="base" hangingPunct="0">
        <a:spcBef>
          <a:spcPts val="1000"/>
        </a:spcBef>
        <a:spcAft>
          <a:spcPct val="0"/>
        </a:spcAft>
        <a:buClr>
          <a:srgbClr val="F79646"/>
        </a:buClr>
        <a:buFont typeface="Lucida Grande" charset="0"/>
        <a:buChar char="–"/>
        <a:defRPr sz="1600" b="1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Yajun Yu, PhD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Research scientist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12934" y="5049351"/>
            <a:ext cx="7913944" cy="62278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Medical Artificial Intelligence and Automation (MAIA) Laboratory</a:t>
            </a:r>
          </a:p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Department of Radiation Oncology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Email@UTSouthwestern.edu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12932" y="801428"/>
            <a:ext cx="8510574" cy="2992941"/>
          </a:xfrm>
        </p:spPr>
        <p:txBody>
          <a:bodyPr/>
          <a:lstStyle/>
          <a:p>
            <a:r>
              <a:rPr lang="en-US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Shared paper:</a:t>
            </a:r>
          </a:p>
          <a:p>
            <a:r>
              <a:rPr lang="en-US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Large-scale correlation network construction for unraveling the coordination of complex biological systems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B397ACC-D2A3-41FA-AF10-F3745ECAF64A}"/>
              </a:ext>
            </a:extLst>
          </p:cNvPr>
          <p:cNvSpPr txBox="1">
            <a:spLocks/>
          </p:cNvSpPr>
          <p:nvPr/>
        </p:nvSpPr>
        <p:spPr bwMode="auto">
          <a:xfrm>
            <a:off x="9754729" y="5428034"/>
            <a:ext cx="2437271" cy="378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ts val="0"/>
              </a:spcBef>
              <a:spcAft>
                <a:spcPct val="0"/>
              </a:spcAft>
              <a:buClr>
                <a:srgbClr val="F79646"/>
              </a:buClr>
              <a:buSzPct val="100000"/>
              <a:buFont typeface="Wingdings" charset="0"/>
              <a:buNone/>
              <a:tabLst>
                <a:tab pos="227013" algn="l"/>
              </a:tabLst>
              <a:defRPr sz="2800" b="1" kern="12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-173038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79646"/>
              </a:buClr>
              <a:buFont typeface="Lucida Grande" charset="0"/>
              <a:buChar char="–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457200" indent="136525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79646"/>
              </a:buClr>
              <a:buFont typeface="Lucida Grande" charset="0"/>
              <a:buChar char="–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685800" indent="136525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79646"/>
              </a:buClr>
              <a:buFont typeface="Lucida Grande" charset="0"/>
              <a:buChar char="–"/>
              <a:defRPr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914400" indent="136525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F79646"/>
              </a:buClr>
              <a:buFont typeface="Lucida Grande" charset="0"/>
              <a:buChar char="–"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February 7, 2025</a:t>
            </a:r>
          </a:p>
        </p:txBody>
      </p:sp>
    </p:spTree>
    <p:extLst>
      <p:ext uri="{BB962C8B-B14F-4D97-AF65-F5344CB8AC3E}">
        <p14:creationId xmlns:p14="http://schemas.microsoft.com/office/powerpoint/2010/main" val="1613879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F147A-39CF-4399-9746-AB04F9B06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 statistics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D9F3D3-AE12-406E-B869-82FF4EBBA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CCB6F5-45A4-45A7-B6D2-D3C835882E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77"/>
          <a:stretch/>
        </p:blipFill>
        <p:spPr>
          <a:xfrm>
            <a:off x="762000" y="1131653"/>
            <a:ext cx="7068765" cy="46692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2BD0A2-355C-40ED-BA6B-8C6B0664D705}"/>
              </a:ext>
            </a:extLst>
          </p:cNvPr>
          <p:cNvSpPr txBox="1"/>
          <p:nvPr/>
        </p:nvSpPr>
        <p:spPr bwMode="auto">
          <a:xfrm>
            <a:off x="8132324" y="2242217"/>
            <a:ext cx="4059676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 1,000 features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least 499,000 pairs of correlation to be computed</a:t>
            </a:r>
          </a:p>
        </p:txBody>
      </p:sp>
    </p:spTree>
    <p:extLst>
      <p:ext uri="{BB962C8B-B14F-4D97-AF65-F5344CB8AC3E}">
        <p14:creationId xmlns:p14="http://schemas.microsoft.com/office/powerpoint/2010/main" val="716175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F147A-39CF-4399-9746-AB04F9B06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Runtime and memory comparison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D9F3D3-AE12-406E-B869-82FF4EBBA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FAAF5-406E-480A-80CA-75CF45F7B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357" y="927300"/>
            <a:ext cx="9548371" cy="533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73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F147A-39CF-4399-9746-AB04F9B06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</a:t>
            </a:r>
            <a:r>
              <a:rPr lang="en-US" dirty="0" err="1"/>
              <a:t>Multiomic</a:t>
            </a:r>
            <a:r>
              <a:rPr lang="en-US" dirty="0"/>
              <a:t> measurements before and after birth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D9F3D3-AE12-406E-B869-82FF4EBBA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12</a:t>
            </a:fld>
            <a:endParaRPr lang="en-US" dirty="0"/>
          </a:p>
        </p:txBody>
      </p:sp>
      <p:pic>
        <p:nvPicPr>
          <p:cNvPr id="2050" name="Picture 2" descr="Fig. 2">
            <a:extLst>
              <a:ext uri="{FF2B5EF4-FFF2-40B4-BE49-F238E27FC236}">
                <a16:creationId xmlns:a16="http://schemas.microsoft.com/office/drawing/2014/main" id="{179795E4-BAFE-46F1-A26D-AD71108E2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218" y="1562909"/>
            <a:ext cx="7961614" cy="373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4E6498-B734-43A4-A8AC-16F195D407A8}"/>
              </a:ext>
            </a:extLst>
          </p:cNvPr>
          <p:cNvSpPr txBox="1"/>
          <p:nvPr/>
        </p:nvSpPr>
        <p:spPr bwMode="auto">
          <a:xfrm>
            <a:off x="-1" y="1776197"/>
            <a:ext cx="4075611" cy="36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 visualized using t-distributed stochastic neighbor embeddings (t-SNE)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Top-10% correlations in the third trimester (light-gray lines)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0.01% of correlations that change the most from third trimester to postpartum (dark lines in the foreground).</a:t>
            </a:r>
          </a:p>
          <a:p>
            <a:pPr>
              <a:spcBef>
                <a:spcPts val="0"/>
              </a:spcBef>
            </a:pPr>
            <a:endParaRPr lang="en-US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355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701"/>
          <a:stretch/>
        </p:blipFill>
        <p:spPr>
          <a:xfrm>
            <a:off x="0" y="-10160"/>
            <a:ext cx="12193057" cy="6867783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D512C8D-E0EE-48E1-8234-771C0D0E7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416" y="94023"/>
            <a:ext cx="2743200" cy="996433"/>
          </a:xfrm>
          <a:prstGeom prst="rect">
            <a:avLst/>
          </a:prstGeom>
        </p:spPr>
      </p:pic>
      <p:pic>
        <p:nvPicPr>
          <p:cNvPr id="2" name="Picture 1" descr="Ying Zhang, Ph.D.">
            <a:extLst>
              <a:ext uri="{FF2B5EF4-FFF2-40B4-BE49-F238E27FC236}">
                <a16:creationId xmlns:a16="http://schemas.microsoft.com/office/drawing/2014/main" id="{48FB76AB-1BAE-FE9C-5ED9-48B57F14A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367" y="3015933"/>
            <a:ext cx="784225" cy="82613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D21F9F-AE23-4B57-BD3C-F62F8C19D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218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F147A-39CF-4399-9746-AB04F9B06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information of the paper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D9F3D3-AE12-406E-B869-82FF4EBBA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0DC424-9FA4-4369-8535-8B62564B3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199" y="921712"/>
            <a:ext cx="6423983" cy="39291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672DBC-6748-479F-9D41-87DB6287A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102" y="4951104"/>
            <a:ext cx="10207557" cy="136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92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753D6-D1BB-454E-9662-E53F73FD1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988CC-3420-41E5-BF4E-FDF0B21BB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Modern technologies, including single-cell and </a:t>
            </a:r>
            <a:r>
              <a:rPr lang="en-US" sz="2600" dirty="0" err="1"/>
              <a:t>multiomics</a:t>
            </a:r>
            <a:r>
              <a:rPr lang="en-US" sz="2600" dirty="0"/>
              <a:t> approaches, wearable devices, and integrated electronic health records, regularly produce datasets with hundreds of thousands of variables (or features).</a:t>
            </a:r>
          </a:p>
          <a:p>
            <a:r>
              <a:rPr lang="en-US" sz="2600" dirty="0"/>
              <a:t>Correlation analysis is typically the first step to gain insights into a complex system.</a:t>
            </a:r>
          </a:p>
          <a:p>
            <a:r>
              <a:rPr lang="en-US" sz="2600" dirty="0"/>
              <a:t>Despite diverse applications, the construction of correlation networks for large datasets remains a major computational challenge. Computation time and memory requirements for constructing correlation networks grow rapidly and quickly exceed computational resources as the dimensionality of the datasets increases.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AC5A31-9B98-46EA-87F2-C1BA2C9920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2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26261-B25E-4A1D-B85F-103CD779C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6DCDC-A321-46AD-9991-06D823513F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Investigating full correlation matrices may not be necessary, as often only the most prominent correlation structures are of interest.</a:t>
            </a:r>
          </a:p>
          <a:p>
            <a:r>
              <a:rPr lang="en-US" dirty="0"/>
              <a:t>Correlation analysis is often focused on the strongest correlations in a study, that is, by selecting the top-</a:t>
            </a:r>
            <a:r>
              <a:rPr lang="en-US" i="1" dirty="0"/>
              <a:t>k</a:t>
            </a:r>
            <a:r>
              <a:rPr lang="en-US" dirty="0"/>
              <a:t> correlations.</a:t>
            </a:r>
          </a:p>
          <a:p>
            <a:r>
              <a:rPr lang="en-US" dirty="0"/>
              <a:t>This paper proposed a framework for high dimensional correlation analysis, enabling efficient correlation computation, as well as top-</a:t>
            </a:r>
            <a:r>
              <a:rPr lang="en-US" i="1" dirty="0"/>
              <a:t>k</a:t>
            </a:r>
            <a:r>
              <a:rPr lang="en-US" dirty="0"/>
              <a:t> and differential correlation network approximations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D52E97-1884-4FCF-9AE2-9701B47FC6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22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F147A-39CF-4399-9746-AB04F9B06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the </a:t>
            </a:r>
            <a:r>
              <a:rPr lang="en-US" dirty="0" err="1"/>
              <a:t>CorALS</a:t>
            </a:r>
            <a:r>
              <a:rPr lang="en-US" dirty="0"/>
              <a:t>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D9F3D3-AE12-406E-B869-82FF4EBBA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5</a:t>
            </a:fld>
            <a:endParaRPr lang="en-US" dirty="0"/>
          </a:p>
        </p:txBody>
      </p:sp>
      <p:pic>
        <p:nvPicPr>
          <p:cNvPr id="1026" name="Picture 2" descr="Fig. 1">
            <a:extLst>
              <a:ext uri="{FF2B5EF4-FFF2-40B4-BE49-F238E27FC236}">
                <a16:creationId xmlns:a16="http://schemas.microsoft.com/office/drawing/2014/main" id="{A5C0D4D7-F408-4FB3-A524-3E7F21E51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23" y="938349"/>
            <a:ext cx="5713380" cy="535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1E7CEF-8B41-4D2A-89E8-C7BD9505F24B}"/>
              </a:ext>
            </a:extLst>
          </p:cNvPr>
          <p:cNvSpPr txBox="1"/>
          <p:nvPr/>
        </p:nvSpPr>
        <p:spPr bwMode="auto">
          <a:xfrm>
            <a:off x="6990945" y="2836967"/>
            <a:ext cx="458535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CorALS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Correlation Analysis of Large-scale (biological) System)</a:t>
            </a:r>
          </a:p>
        </p:txBody>
      </p:sp>
    </p:spTree>
    <p:extLst>
      <p:ext uri="{BB962C8B-B14F-4D97-AF65-F5344CB8AC3E}">
        <p14:creationId xmlns:p14="http://schemas.microsoft.com/office/powerpoint/2010/main" val="668423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F147A-39CF-4399-9746-AB04F9B06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projected onto correlation 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D9F3D3-AE12-406E-B869-82FF4EBBA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28956E-8B3A-4D4A-80CA-E378352BA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439" y="3184338"/>
            <a:ext cx="3299131" cy="3089467"/>
          </a:xfrm>
          <a:prstGeom prst="rect">
            <a:avLst/>
          </a:prstGeom>
        </p:spPr>
      </p:pic>
      <p:pic>
        <p:nvPicPr>
          <p:cNvPr id="7" name="Picture 2" descr="Fig. 1">
            <a:extLst>
              <a:ext uri="{FF2B5EF4-FFF2-40B4-BE49-F238E27FC236}">
                <a16:creationId xmlns:a16="http://schemas.microsoft.com/office/drawing/2014/main" id="{3A0D854E-98B1-464D-81B0-DFB99BD97A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19"/>
          <a:stretch/>
        </p:blipFill>
        <p:spPr bwMode="auto">
          <a:xfrm>
            <a:off x="2373545" y="931865"/>
            <a:ext cx="6842475" cy="21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BF5DCC-2EFB-4456-A01A-67AA8CDD8397}"/>
              </a:ext>
            </a:extLst>
          </p:cNvPr>
          <p:cNvSpPr/>
          <p:nvPr/>
        </p:nvSpPr>
        <p:spPr>
          <a:xfrm>
            <a:off x="4675762" y="1003939"/>
            <a:ext cx="2217906" cy="201812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ctr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en-US" sz="2400" b="1" i="1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31A8BE-BDCD-4BF0-9FCB-7EBB446C7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0734" y="4235282"/>
            <a:ext cx="2108268" cy="8104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DF7574-858B-481E-9E81-CD55C46670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6761" y="3764878"/>
            <a:ext cx="2261016" cy="216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3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E3E98-39A8-47C7-BEBD-AFC6618EE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projected onto differential 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7C90A4-1E47-4019-B0B4-BB819416A0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7</a:t>
            </a:fld>
            <a:endParaRPr lang="en-US" dirty="0"/>
          </a:p>
        </p:txBody>
      </p:sp>
      <p:pic>
        <p:nvPicPr>
          <p:cNvPr id="6" name="Picture 2" descr="Fig. 1">
            <a:extLst>
              <a:ext uri="{FF2B5EF4-FFF2-40B4-BE49-F238E27FC236}">
                <a16:creationId xmlns:a16="http://schemas.microsoft.com/office/drawing/2014/main" id="{2A0BD3BD-5D71-45D6-905B-3FD8FCBDED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19"/>
          <a:stretch/>
        </p:blipFill>
        <p:spPr bwMode="auto">
          <a:xfrm>
            <a:off x="2373545" y="931865"/>
            <a:ext cx="6842475" cy="21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F8E65F-0270-4C17-B63B-E793C79FC45F}"/>
              </a:ext>
            </a:extLst>
          </p:cNvPr>
          <p:cNvSpPr/>
          <p:nvPr/>
        </p:nvSpPr>
        <p:spPr>
          <a:xfrm>
            <a:off x="6848266" y="1003939"/>
            <a:ext cx="2217906" cy="201812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ctr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en-US" sz="2400" b="1" i="1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BBF138-6283-4077-9979-70A3D642C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800" y="3572053"/>
            <a:ext cx="3784465" cy="3851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748253-DFE8-4F8F-AF0C-5AC968147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0113" y="4200488"/>
            <a:ext cx="1813733" cy="17787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F7B8D9-9F3E-4177-ACFE-EBB56EFDC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4367" y="4303357"/>
            <a:ext cx="4697952" cy="66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6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5849D-6CE3-4E75-BF1D-D05DB0DF9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 pipeline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5C42B-D921-4631-BE8C-5F625DEAA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8</a:t>
            </a:fld>
            <a:endParaRPr lang="en-US" dirty="0"/>
          </a:p>
        </p:txBody>
      </p:sp>
      <p:pic>
        <p:nvPicPr>
          <p:cNvPr id="5" name="Picture 2" descr="Fig. 1">
            <a:extLst>
              <a:ext uri="{FF2B5EF4-FFF2-40B4-BE49-F238E27FC236}">
                <a16:creationId xmlns:a16="http://schemas.microsoft.com/office/drawing/2014/main" id="{CA1388D6-39A9-499C-BDAF-B82AA8DD8B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24" b="29649"/>
          <a:stretch/>
        </p:blipFill>
        <p:spPr bwMode="auto">
          <a:xfrm>
            <a:off x="1992438" y="1121367"/>
            <a:ext cx="8207123" cy="280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04A3A8-EC45-4E4F-BD36-9A603AF6A593}"/>
              </a:ext>
            </a:extLst>
          </p:cNvPr>
          <p:cNvSpPr txBox="1"/>
          <p:nvPr/>
        </p:nvSpPr>
        <p:spPr bwMode="auto">
          <a:xfrm>
            <a:off x="1700022" y="4426163"/>
            <a:ext cx="439597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 Tree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 data structure used for fast nearest-neighbor searches. It organizes data points in a hierarchical tree structure based on metric distances.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D51DF58-DE98-43BB-9BF4-CE037AB196C1}"/>
              </a:ext>
            </a:extLst>
          </p:cNvPr>
          <p:cNvCxnSpPr/>
          <p:nvPr/>
        </p:nvCxnSpPr>
        <p:spPr>
          <a:xfrm flipH="1">
            <a:off x="3396343" y="3722914"/>
            <a:ext cx="352697" cy="7032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BFBDA84-FA4B-43D2-A05C-49235BD13EA4}"/>
              </a:ext>
            </a:extLst>
          </p:cNvPr>
          <p:cNvSpPr txBox="1"/>
          <p:nvPr/>
        </p:nvSpPr>
        <p:spPr bwMode="auto">
          <a:xfrm>
            <a:off x="6844753" y="4463395"/>
            <a:ext cx="50946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1,000 features: ~500,000 pairs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features×10 batches: ~5,000×10 pairs</a:t>
            </a:r>
          </a:p>
        </p:txBody>
      </p:sp>
    </p:spTree>
    <p:extLst>
      <p:ext uri="{BB962C8B-B14F-4D97-AF65-F5344CB8AC3E}">
        <p14:creationId xmlns:p14="http://schemas.microsoft.com/office/powerpoint/2010/main" val="3022575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F5119-916C-4056-B6AA-09583BE36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Large-scale correlation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0A9438-2359-40B4-84D2-DF609B06A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defRPr/>
            </a:pPr>
            <a:fld id="{8D5A5518-D2D0-194A-A198-1F18B247223D}" type="slidenum">
              <a:rPr lang="en-US" smtClean="0"/>
              <a:pPr algn="ctr">
                <a:defRPr/>
              </a:pPr>
              <a:t>9</a:t>
            </a:fld>
            <a:endParaRPr lang="en-US" dirty="0"/>
          </a:p>
        </p:txBody>
      </p:sp>
      <p:pic>
        <p:nvPicPr>
          <p:cNvPr id="5" name="Picture 2" descr="Fig. 1">
            <a:extLst>
              <a:ext uri="{FF2B5EF4-FFF2-40B4-BE49-F238E27FC236}">
                <a16:creationId xmlns:a16="http://schemas.microsoft.com/office/drawing/2014/main" id="{57BCBF17-A833-4051-92B8-AADFCE606F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93"/>
          <a:stretch/>
        </p:blipFill>
        <p:spPr bwMode="auto">
          <a:xfrm>
            <a:off x="879786" y="1847575"/>
            <a:ext cx="10756945" cy="296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8515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spAutoFit/>
      </a:bodyPr>
      <a:lstStyle>
        <a:defPPr marL="342900" indent="-342900">
          <a:spcBef>
            <a:spcPts val="0"/>
          </a:spcBef>
          <a:buClr>
            <a:schemeClr val="accent6"/>
          </a:buClr>
          <a:buFont typeface="Wingdings" panose="05000000000000000000" pitchFamily="2" charset="2"/>
          <a:buChar char="§"/>
          <a:defRPr sz="2400" b="1" i="1" dirty="0" err="1" smtClean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 xmlns:p="http://schemas.openxmlformats.org/presentationml/2006/main" xmlns:r="http://schemas.openxmlformats.org/officeDocument/2006/relationships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:p="http://schemas.openxmlformats.org/presentationml/2006/main" xmlns:r="http://schemas.openxmlformats.org/officeDocument/2006/relationships" xmlns="" w="9525">
              <a:solidFill>
                <a:srgbClr val="000000"/>
              </a:solidFill>
              <a:miter lim="800000"/>
              <a:headEnd/>
              <a:tailEnd/>
            </a14:hiddenLine>
          </a:ext>
          <a:ext uri="{FAA26D3D-D897-4be2-8F04-BA451C77F1D7}">
            <ma14:placeholderFlag xmlns:ma14="http://schemas.microsoft.com/office/mac/drawingml/2011/main" xmlns:p="http://schemas.openxmlformats.org/presentationml/2006/main" xmlns:r="http://schemas.openxmlformats.org/officeDocument/2006/relationships" xmlns="" val="1"/>
          </a:ext>
        </a:extLst>
      </a:spPr>
      <a:bodyPr vert="horz" wrap="none" lIns="0" tIns="0" rIns="0" bIns="0" numCol="1" rtlCol="0" anchor="t" anchorCtr="0" compatLnSpc="1">
        <a:prstTxWarp prst="textNoShape">
          <a:avLst/>
        </a:prstTxWarp>
        <a:spAutoFit/>
      </a:bodyPr>
      <a:lstStyle>
        <a:defPPr>
          <a:spcBef>
            <a:spcPts val="0"/>
          </a:spcBef>
          <a:defRPr sz="2000" b="1" dirty="0" smtClean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F490599AE99244AC913D47E9BFCC24" ma:contentTypeVersion="2" ma:contentTypeDescription="Create a new document." ma:contentTypeScope="" ma:versionID="eabb59d84776412e7deb5d7e886493e7">
  <xsd:schema xmlns:xsd="http://www.w3.org/2001/XMLSchema" xmlns:xs="http://www.w3.org/2001/XMLSchema" xmlns:p="http://schemas.microsoft.com/office/2006/metadata/properties" xmlns:ns2="d0800d3f-072a-48d1-8c29-6bd7f8822c59" targetNamespace="http://schemas.microsoft.com/office/2006/metadata/properties" ma:root="true" ma:fieldsID="3f84557dcf7cd0bf76eebb5e43c29283" ns2:_="">
    <xsd:import namespace="d0800d3f-072a-48d1-8c29-6bd7f8822c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800d3f-072a-48d1-8c29-6bd7f8822c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C412BC6-A1CE-4470-AE33-83A50214278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d0800d3f-072a-48d1-8c29-6bd7f8822c59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73B9448-8F72-4660-8AE7-331166CEFA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FE21BC-F24E-44B6-921A-C9DBF5A2F3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800d3f-072a-48d1-8c29-6bd7f8822c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37827</TotalTime>
  <Words>385</Words>
  <Application>Microsoft Office PowerPoint</Application>
  <PresentationFormat>Widescreen</PresentationFormat>
  <Paragraphs>53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Lucida Grande</vt:lpstr>
      <vt:lpstr>Arial</vt:lpstr>
      <vt:lpstr>Calibri</vt:lpstr>
      <vt:lpstr>Helvetica</vt:lpstr>
      <vt:lpstr>Wingdings</vt:lpstr>
      <vt:lpstr>Office Theme</vt:lpstr>
      <vt:lpstr>PowerPoint Presentation</vt:lpstr>
      <vt:lpstr>Basic information of the paper</vt:lpstr>
      <vt:lpstr>Introduction</vt:lpstr>
      <vt:lpstr>Introduction</vt:lpstr>
      <vt:lpstr>Overview of the CorALS framework</vt:lpstr>
      <vt:lpstr>Features projected onto correlation space</vt:lpstr>
      <vt:lpstr>Features projected onto differential space</vt:lpstr>
      <vt:lpstr>Computation pipeline</vt:lpstr>
      <vt:lpstr>Large-scale correlation analysis</vt:lpstr>
      <vt:lpstr>Dataset statistics</vt:lpstr>
      <vt:lpstr>Runtime and memory comparison</vt:lpstr>
      <vt:lpstr>Example: Multiomic measurements before and after birth</vt:lpstr>
      <vt:lpstr>PowerPoint Presentation</vt:lpstr>
    </vt:vector>
  </TitlesOfParts>
  <Manager/>
  <Company>UT Southwestern Medical Center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Template 5</dc:title>
  <dc:subject/>
  <dc:creator>Jonathan Maedche</dc:creator>
  <cp:keywords/>
  <dc:description/>
  <cp:lastModifiedBy>Yajun Yu</cp:lastModifiedBy>
  <cp:revision>1151</cp:revision>
  <dcterms:created xsi:type="dcterms:W3CDTF">2014-10-08T20:21:07Z</dcterms:created>
  <dcterms:modified xsi:type="dcterms:W3CDTF">2025-02-07T05:19:17Z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0x0101009EF490599AE99244AC913D47E9BFCC24</vt:lpwstr>
  </property>
</Properties>
</file>