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260" r:id="rId5"/>
    <p:sldId id="328" r:id="rId6"/>
    <p:sldId id="329" r:id="rId7"/>
    <p:sldId id="331" r:id="rId8"/>
    <p:sldId id="333" r:id="rId9"/>
    <p:sldId id="334" r:id="rId10"/>
    <p:sldId id="335" r:id="rId11"/>
    <p:sldId id="336" r:id="rId12"/>
    <p:sldId id="337" r:id="rId13"/>
    <p:sldId id="325" r:id="rId14"/>
    <p:sldId id="340" r:id="rId15"/>
    <p:sldId id="341" r:id="rId16"/>
    <p:sldId id="338" r:id="rId17"/>
    <p:sldId id="343" r:id="rId18"/>
    <p:sldId id="339" r:id="rId19"/>
    <p:sldId id="344" r:id="rId20"/>
    <p:sldId id="345" r:id="rId21"/>
    <p:sldId id="346" r:id="rId22"/>
    <p:sldId id="347" r:id="rId23"/>
    <p:sldId id="327" r:id="rId24"/>
    <p:sldId id="307" r:id="rId25"/>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B375402F-76D0-1D49-BD56-D8A32DD92941}">
          <p14:sldIdLst>
            <p14:sldId id="260"/>
            <p14:sldId id="328"/>
            <p14:sldId id="329"/>
            <p14:sldId id="331"/>
            <p14:sldId id="333"/>
            <p14:sldId id="334"/>
            <p14:sldId id="335"/>
            <p14:sldId id="336"/>
            <p14:sldId id="337"/>
            <p14:sldId id="325"/>
            <p14:sldId id="340"/>
            <p14:sldId id="341"/>
            <p14:sldId id="338"/>
            <p14:sldId id="343"/>
            <p14:sldId id="339"/>
            <p14:sldId id="344"/>
            <p14:sldId id="345"/>
            <p14:sldId id="346"/>
            <p14:sldId id="347"/>
            <p14:sldId id="327"/>
            <p14:sldId id="30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78"/>
    <a:srgbClr val="003789"/>
    <a:srgbClr val="7C9C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74535" autoAdjust="0"/>
  </p:normalViewPr>
  <p:slideViewPr>
    <p:cSldViewPr snapToGrid="0" snapToObjects="1">
      <p:cViewPr varScale="1">
        <p:scale>
          <a:sx n="57" d="100"/>
          <a:sy n="57" d="100"/>
        </p:scale>
        <p:origin x="1482" y="78"/>
      </p:cViewPr>
      <p:guideLst>
        <p:guide orient="horz" pos="2160"/>
        <p:guide pos="3840"/>
      </p:guideLst>
    </p:cSldViewPr>
  </p:slideViewPr>
  <p:outlineViewPr>
    <p:cViewPr>
      <p:scale>
        <a:sx n="33" d="100"/>
        <a:sy n="33" d="100"/>
      </p:scale>
      <p:origin x="0" y="51704"/>
    </p:cViewPr>
  </p:outlineViewPr>
  <p:notesTextViewPr>
    <p:cViewPr>
      <p:scale>
        <a:sx n="150" d="100"/>
        <a:sy n="150"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Geneva" charset="0"/>
              </a:defRPr>
            </a:lvl1pPr>
          </a:lstStyle>
          <a:p>
            <a:pPr>
              <a:defRPr/>
            </a:pPr>
            <a:fld id="{86150DEB-F5EF-F64C-B8F7-1B87BC98BA63}" type="datetimeFigureOut">
              <a:rPr lang="en-US"/>
              <a:pPr>
                <a:defRPr/>
              </a:pPr>
              <a:t>4/8/2025</a:t>
            </a:fld>
            <a:endParaRPr lang="en-US"/>
          </a:p>
        </p:txBody>
      </p:sp>
      <p:sp>
        <p:nvSpPr>
          <p:cNvPr id="56324" name="Footer Placeholder 3"/>
          <p:cNvSpPr>
            <a:spLocks noGrp="1"/>
          </p:cNvSpPr>
          <p:nvPr>
            <p:ph type="ftr" sz="quarter" idx="2"/>
          </p:nvPr>
        </p:nvSpPr>
        <p:spPr bwMode="auto">
          <a:xfrm>
            <a:off x="0"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6325" name="Slide Number Placeholder 4"/>
          <p:cNvSpPr>
            <a:spLocks noGrp="1"/>
          </p:cNvSpPr>
          <p:nvPr>
            <p:ph type="sldNum" sz="quarter" idx="3"/>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CF36E6CD-C16D-AD4A-8A28-0634263568D9}" type="slidenum">
              <a:rPr lang="en-US"/>
              <a:pPr>
                <a:defRPr/>
              </a:pPr>
              <a:t>‹#›</a:t>
            </a:fld>
            <a:endParaRPr lang="en-US"/>
          </a:p>
        </p:txBody>
      </p:sp>
    </p:spTree>
    <p:extLst>
      <p:ext uri="{BB962C8B-B14F-4D97-AF65-F5344CB8AC3E}">
        <p14:creationId xmlns:p14="http://schemas.microsoft.com/office/powerpoint/2010/main" val="25376520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Geneva" charset="0"/>
              </a:defRPr>
            </a:lvl1pPr>
          </a:lstStyle>
          <a:p>
            <a:pPr>
              <a:defRPr/>
            </a:pPr>
            <a:fld id="{039054F0-52EE-F241-B0D0-6DBE684CE5E5}" type="datetimeFigureOut">
              <a:rPr lang="en-US"/>
              <a:pPr>
                <a:defRPr/>
              </a:pPr>
              <a:t>4/8/2025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8E7FA277-04C2-0445-B89F-6E9D16F098F2}" type="slidenum">
              <a:rPr lang="en-US"/>
              <a:pPr>
                <a:defRPr/>
              </a:pPr>
              <a:t>‹#›</a:t>
            </a:fld>
            <a:endParaRPr lang="en-US"/>
          </a:p>
        </p:txBody>
      </p:sp>
    </p:spTree>
    <p:extLst>
      <p:ext uri="{BB962C8B-B14F-4D97-AF65-F5344CB8AC3E}">
        <p14:creationId xmlns:p14="http://schemas.microsoft.com/office/powerpoint/2010/main" val="336058074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Geneva" charset="0"/>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Geneva" charset="0"/>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Geneva" charset="0"/>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smtClean="0"/>
          </a:p>
          <a:p>
            <a:endParaRPr lang="en-US" altLang="zh-CN" dirty="0" smtClean="0"/>
          </a:p>
          <a:p>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1</a:t>
            </a:fld>
            <a:endParaRPr lang="en-US"/>
          </a:p>
        </p:txBody>
      </p:sp>
    </p:spTree>
    <p:extLst>
      <p:ext uri="{BB962C8B-B14F-4D97-AF65-F5344CB8AC3E}">
        <p14:creationId xmlns:p14="http://schemas.microsoft.com/office/powerpoint/2010/main" val="4141822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smtClean="0"/>
              <a:t>Four dataset were used to verify the effectiveness of the proposed model.</a:t>
            </a:r>
          </a:p>
          <a:p>
            <a:r>
              <a:rPr lang="en-US" altLang="zh-CN" baseline="0" dirty="0" smtClean="0"/>
              <a:t>Three public data and one </a:t>
            </a:r>
            <a:r>
              <a:rPr lang="en-US" altLang="zh-CN" baseline="0" dirty="0" err="1" smtClean="0"/>
              <a:t>inhouse</a:t>
            </a:r>
            <a:r>
              <a:rPr lang="en-US" altLang="zh-CN" baseline="0" dirty="0" smtClean="0"/>
              <a:t> data</a:t>
            </a:r>
          </a:p>
          <a:p>
            <a:r>
              <a:rPr lang="en-US" altLang="zh-CN" baseline="0" dirty="0" smtClean="0"/>
              <a:t>There are two modality and two segmentation task: liver </a:t>
            </a:r>
            <a:r>
              <a:rPr lang="en-US" altLang="zh-CN" baseline="0" dirty="0" err="1" smtClean="0"/>
              <a:t>segmentaion</a:t>
            </a:r>
            <a:r>
              <a:rPr lang="en-US" altLang="zh-CN" baseline="0" dirty="0" smtClean="0"/>
              <a:t> and abdominal multi-organ segmentation.</a:t>
            </a:r>
            <a:endParaRPr lang="en-US" altLang="zh-CN" baseline="0" dirty="0" smtClean="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10</a:t>
            </a:fld>
            <a:endParaRPr lang="en-US"/>
          </a:p>
        </p:txBody>
      </p:sp>
    </p:spTree>
    <p:extLst>
      <p:ext uri="{BB962C8B-B14F-4D97-AF65-F5344CB8AC3E}">
        <p14:creationId xmlns:p14="http://schemas.microsoft.com/office/powerpoint/2010/main" val="1665886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For the ablation study,</a:t>
            </a:r>
            <a:r>
              <a:rPr lang="en-US" altLang="zh-CN" baseline="0" dirty="0" smtClean="0"/>
              <a:t> we validate the effectiveness of the two </a:t>
            </a:r>
            <a:r>
              <a:rPr lang="en-US" altLang="zh-CN" baseline="0" dirty="0" err="1" smtClean="0"/>
              <a:t>componemts</a:t>
            </a:r>
            <a:r>
              <a:rPr lang="en-US" altLang="zh-CN" baseline="0" dirty="0" smtClean="0"/>
              <a:t>: </a:t>
            </a:r>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11</a:t>
            </a:fld>
            <a:endParaRPr lang="en-US"/>
          </a:p>
        </p:txBody>
      </p:sp>
    </p:spTree>
    <p:extLst>
      <p:ext uri="{BB962C8B-B14F-4D97-AF65-F5344CB8AC3E}">
        <p14:creationId xmlns:p14="http://schemas.microsoft.com/office/powerpoint/2010/main" val="2403604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 are the results:</a:t>
            </a:r>
            <a:r>
              <a:rPr lang="en-US" altLang="zh-CN" baseline="0" dirty="0" smtClean="0"/>
              <a:t> first line is the results from MR to CT, second line is from CT to MR</a:t>
            </a:r>
          </a:p>
          <a:p>
            <a:r>
              <a:rPr lang="en-US" altLang="zh-CN" baseline="0" dirty="0" smtClean="0"/>
              <a:t>Top left is the Dice of </a:t>
            </a:r>
            <a:r>
              <a:rPr lang="en-US" altLang="zh-CN" baseline="0" dirty="0" err="1" smtClean="0"/>
              <a:t>differents</a:t>
            </a:r>
            <a:r>
              <a:rPr lang="en-US" altLang="zh-CN" baseline="0" dirty="0" smtClean="0"/>
              <a:t> methods. We can see the </a:t>
            </a:r>
            <a:r>
              <a:rPr lang="en-US" altLang="zh-CN" baseline="0" dirty="0" err="1" smtClean="0"/>
              <a:t>tranditinal</a:t>
            </a:r>
            <a:r>
              <a:rPr lang="en-US" altLang="zh-CN" baseline="0" dirty="0" smtClean="0"/>
              <a:t> HM method and AL method all can reduce the domain gap between the MR and CT</a:t>
            </a:r>
          </a:p>
          <a:p>
            <a:r>
              <a:rPr lang="en-US" altLang="zh-CN" baseline="0" dirty="0" smtClean="0"/>
              <a:t>And our method has the highest Dice and lowest HD95.</a:t>
            </a:r>
          </a:p>
          <a:p>
            <a:r>
              <a:rPr lang="en-US" altLang="zh-CN" baseline="0" dirty="0" smtClean="0"/>
              <a:t>The results from CT to MR have the similar trends.</a:t>
            </a:r>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12</a:t>
            </a:fld>
            <a:endParaRPr lang="en-US"/>
          </a:p>
        </p:txBody>
      </p:sp>
    </p:spTree>
    <p:extLst>
      <p:ext uri="{BB962C8B-B14F-4D97-AF65-F5344CB8AC3E}">
        <p14:creationId xmlns:p14="http://schemas.microsoft.com/office/powerpoint/2010/main" val="29215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Next, We use</a:t>
            </a:r>
            <a:r>
              <a:rPr lang="en-US" altLang="zh-CN" baseline="0" dirty="0" smtClean="0"/>
              <a:t> four comparative methods to evaluate the performance of the model.</a:t>
            </a:r>
          </a:p>
          <a:p>
            <a:r>
              <a:rPr lang="en-US" altLang="zh-CN" baseline="0" dirty="0" smtClean="0"/>
              <a:t>Last two are state-of-the-art UDA methods.</a:t>
            </a:r>
          </a:p>
          <a:p>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13</a:t>
            </a:fld>
            <a:endParaRPr lang="en-US"/>
          </a:p>
        </p:txBody>
      </p:sp>
    </p:spTree>
    <p:extLst>
      <p:ext uri="{BB962C8B-B14F-4D97-AF65-F5344CB8AC3E}">
        <p14:creationId xmlns:p14="http://schemas.microsoft.com/office/powerpoint/2010/main" val="654127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 table shows the quantitative results of the five methods on liver segmentation.</a:t>
            </a:r>
          </a:p>
          <a:p>
            <a:r>
              <a:rPr lang="en-US" altLang="zh-CN" dirty="0" smtClean="0"/>
              <a:t>We can see our</a:t>
            </a:r>
            <a:r>
              <a:rPr lang="en-US" altLang="zh-CN" baseline="0" dirty="0" smtClean="0"/>
              <a:t> results are much better than other methods.</a:t>
            </a:r>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14</a:t>
            </a:fld>
            <a:endParaRPr lang="en-US"/>
          </a:p>
        </p:txBody>
      </p:sp>
    </p:spTree>
    <p:extLst>
      <p:ext uri="{BB962C8B-B14F-4D97-AF65-F5344CB8AC3E}">
        <p14:creationId xmlns:p14="http://schemas.microsoft.com/office/powerpoint/2010/main" val="362162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a:t>
            </a:r>
            <a:r>
              <a:rPr lang="en-US" altLang="zh-CN" baseline="0" dirty="0" smtClean="0"/>
              <a:t> are the segmentation map of different methods.</a:t>
            </a:r>
          </a:p>
          <a:p>
            <a:r>
              <a:rPr lang="en-US" altLang="zh-CN" baseline="0" dirty="0" smtClean="0"/>
              <a:t>The first figure show the results form CT to MRI</a:t>
            </a:r>
            <a:r>
              <a:rPr lang="zh-CN" altLang="en-US" baseline="0" dirty="0" smtClean="0"/>
              <a:t>，</a:t>
            </a:r>
            <a:r>
              <a:rPr lang="en-US" altLang="zh-CN" baseline="0" dirty="0" smtClean="0"/>
              <a:t>and the second one is the results from MRI to CT.</a:t>
            </a:r>
          </a:p>
          <a:p>
            <a:r>
              <a:rPr lang="en-US" altLang="zh-CN" baseline="0" dirty="0" smtClean="0"/>
              <a:t>Our methods are show in the red box, there are more close to the ground truth map. </a:t>
            </a:r>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15</a:t>
            </a:fld>
            <a:endParaRPr lang="en-US"/>
          </a:p>
        </p:txBody>
      </p:sp>
    </p:spTree>
    <p:extLst>
      <p:ext uri="{BB962C8B-B14F-4D97-AF65-F5344CB8AC3E}">
        <p14:creationId xmlns:p14="http://schemas.microsoft.com/office/powerpoint/2010/main" val="3103212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smtClean="0"/>
              <a:t>Here are the CT to MRI abdominal multi-organ segmentation results. </a:t>
            </a:r>
          </a:p>
          <a:p>
            <a:r>
              <a:rPr lang="en-US" altLang="zh-CN" baseline="0" dirty="0" smtClean="0"/>
              <a:t>the results of our methods are higher than the supervised method in this </a:t>
            </a:r>
            <a:r>
              <a:rPr lang="en-US" altLang="zh-CN" baseline="0" dirty="0" smtClean="0"/>
              <a:t>scenario</a:t>
            </a:r>
            <a:r>
              <a:rPr lang="en-US" altLang="zh-CN" baseline="0" dirty="0" smtClean="0"/>
              <a:t>. </a:t>
            </a:r>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16</a:t>
            </a:fld>
            <a:endParaRPr lang="en-US"/>
          </a:p>
        </p:txBody>
      </p:sp>
    </p:spTree>
    <p:extLst>
      <p:ext uri="{BB962C8B-B14F-4D97-AF65-F5344CB8AC3E}">
        <p14:creationId xmlns:p14="http://schemas.microsoft.com/office/powerpoint/2010/main" val="1299346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smtClean="0"/>
              <a:t>Here are the results form MRI to CT </a:t>
            </a:r>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17</a:t>
            </a:fld>
            <a:endParaRPr lang="en-US"/>
          </a:p>
        </p:txBody>
      </p:sp>
    </p:spTree>
    <p:extLst>
      <p:ext uri="{BB962C8B-B14F-4D97-AF65-F5344CB8AC3E}">
        <p14:creationId xmlns:p14="http://schemas.microsoft.com/office/powerpoint/2010/main" val="1557444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These figures show the uncertainty</a:t>
            </a:r>
            <a:r>
              <a:rPr lang="en-US" altLang="zh-CN" baseline="0" dirty="0" smtClean="0"/>
              <a:t> estimation of the five methods.</a:t>
            </a:r>
          </a:p>
          <a:p>
            <a:r>
              <a:rPr lang="en-US" altLang="zh-CN" baseline="0" dirty="0" smtClean="0"/>
              <a:t>First column is the variation uncertainty, second column is the entropy uncertainty, the third one is the mean segmentation and last column is the error map. We can see the uncertainty of our method is lower than other methods, and most uncertainty located in the edge of the organ.</a:t>
            </a:r>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18</a:t>
            </a:fld>
            <a:endParaRPr lang="en-US"/>
          </a:p>
        </p:txBody>
      </p:sp>
    </p:spTree>
    <p:extLst>
      <p:ext uri="{BB962C8B-B14F-4D97-AF65-F5344CB8AC3E}">
        <p14:creationId xmlns:p14="http://schemas.microsoft.com/office/powerpoint/2010/main" val="1295278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Our method focus on</a:t>
            </a:r>
            <a:r>
              <a:rPr lang="en-US" altLang="zh-CN" baseline="0" dirty="0" smtClean="0"/>
              <a:t> reduce the domain gap and the complexity of model.</a:t>
            </a:r>
          </a:p>
          <a:p>
            <a:r>
              <a:rPr lang="en-US" altLang="zh-CN" baseline="0" dirty="0" smtClean="0"/>
              <a:t>So we compare the parameters and training time of the three DA methods in our experiments.</a:t>
            </a:r>
          </a:p>
          <a:p>
            <a:r>
              <a:rPr lang="en-US" altLang="zh-CN" baseline="0" dirty="0" smtClean="0"/>
              <a:t>We also show the convergence of the different models during training.</a:t>
            </a:r>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19</a:t>
            </a:fld>
            <a:endParaRPr lang="en-US"/>
          </a:p>
        </p:txBody>
      </p:sp>
    </p:spTree>
    <p:extLst>
      <p:ext uri="{BB962C8B-B14F-4D97-AF65-F5344CB8AC3E}">
        <p14:creationId xmlns:p14="http://schemas.microsoft.com/office/powerpoint/2010/main" val="2903366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2</a:t>
            </a:fld>
            <a:endParaRPr lang="en-US"/>
          </a:p>
        </p:txBody>
      </p:sp>
    </p:spTree>
    <p:extLst>
      <p:ext uri="{BB962C8B-B14F-4D97-AF65-F5344CB8AC3E}">
        <p14:creationId xmlns:p14="http://schemas.microsoft.com/office/powerpoint/2010/main" val="1252729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Finally let’s</a:t>
            </a:r>
            <a:r>
              <a:rPr lang="en-US" altLang="zh-CN" baseline="0" dirty="0" smtClean="0"/>
              <a:t> have the summary. We use the HM and AL to reduce the domain diversity and improve the segmentation accuracy of the unlabeled target domain, the results are much close to the supervised method.</a:t>
            </a:r>
          </a:p>
          <a:p>
            <a:r>
              <a:rPr lang="en-US" altLang="zh-CN" baseline="0" dirty="0" smtClean="0"/>
              <a:t>We further estimate the uncertainty of different models.</a:t>
            </a:r>
          </a:p>
          <a:p>
            <a:r>
              <a:rPr lang="en-US" altLang="zh-CN" dirty="0" smtClean="0"/>
              <a:t>In the future,</a:t>
            </a:r>
            <a:r>
              <a:rPr lang="en-US" altLang="zh-CN" baseline="0" dirty="0" smtClean="0"/>
              <a:t> it is better to use the information of uncertainty estimation to improve the performance of model.</a:t>
            </a:r>
          </a:p>
          <a:p>
            <a:r>
              <a:rPr lang="en-US" altLang="zh-CN" baseline="0" dirty="0" smtClean="0"/>
              <a:t>And also the traditional HM could be learnable dynamically.</a:t>
            </a:r>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20</a:t>
            </a:fld>
            <a:endParaRPr lang="en-US"/>
          </a:p>
        </p:txBody>
      </p:sp>
    </p:spTree>
    <p:extLst>
      <p:ext uri="{BB962C8B-B14F-4D97-AF65-F5344CB8AC3E}">
        <p14:creationId xmlns:p14="http://schemas.microsoft.com/office/powerpoint/2010/main" val="230392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During segmentation, when</a:t>
            </a:r>
            <a:r>
              <a:rPr lang="en-US" altLang="zh-CN" baseline="0" dirty="0" smtClean="0"/>
              <a:t> </a:t>
            </a:r>
            <a:r>
              <a:rPr lang="en-US" altLang="zh-CN" baseline="0" dirty="0" smtClean="0"/>
              <a:t>the source domain has labels but the target domain without </a:t>
            </a:r>
            <a:r>
              <a:rPr lang="en-US" altLang="zh-CN" baseline="0" dirty="0" err="1" smtClean="0"/>
              <a:t>lable</a:t>
            </a:r>
            <a:r>
              <a:rPr lang="en-US" altLang="zh-CN" baseline="0" dirty="0" smtClean="0"/>
              <a:t>, we hope to capture knowledge from source domain to improve the performance of  target domain, that’s the scenario of UDA.</a:t>
            </a:r>
          </a:p>
          <a:p>
            <a:r>
              <a:rPr lang="en-US" altLang="zh-CN" sz="1200" kern="1200" dirty="0" smtClean="0">
                <a:solidFill>
                  <a:schemeClr val="tx1"/>
                </a:solidFill>
                <a:effectLst/>
                <a:latin typeface="+mn-lt"/>
                <a:ea typeface="ＭＳ Ｐゴシック" charset="0"/>
                <a:cs typeface="Geneva" charset="0"/>
              </a:rPr>
              <a:t>The purpose</a:t>
            </a:r>
            <a:r>
              <a:rPr lang="en-US" altLang="zh-CN" sz="1200" kern="1200" baseline="0" dirty="0" smtClean="0">
                <a:solidFill>
                  <a:schemeClr val="tx1"/>
                </a:solidFill>
                <a:effectLst/>
                <a:latin typeface="+mn-lt"/>
                <a:ea typeface="ＭＳ Ｐゴシック" charset="0"/>
                <a:cs typeface="Geneva" charset="0"/>
              </a:rPr>
              <a:t> of the UDA is to </a:t>
            </a:r>
            <a:r>
              <a:rPr lang="en-US" altLang="zh-CN" sz="1200" kern="1200" dirty="0" smtClean="0">
                <a:solidFill>
                  <a:schemeClr val="tx1"/>
                </a:solidFill>
                <a:effectLst/>
                <a:latin typeface="+mn-lt"/>
                <a:ea typeface="ＭＳ Ｐゴシック" charset="0"/>
                <a:cs typeface="Geneva" charset="0"/>
              </a:rPr>
              <a:t>combine labeled source-domain and unlabeled target-domain to train a model to generalize well to the target domain.</a:t>
            </a:r>
            <a:endParaRPr lang="en-US" altLang="zh-CN" baseline="0" dirty="0" smtClean="0"/>
          </a:p>
          <a:p>
            <a:r>
              <a:rPr lang="en-US" altLang="zh-CN" baseline="0" dirty="0" smtClean="0"/>
              <a:t>The main challenge of this problem is the huge domain gap and the out of distribution</a:t>
            </a:r>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3</a:t>
            </a:fld>
            <a:endParaRPr lang="en-US"/>
          </a:p>
        </p:txBody>
      </p:sp>
    </p:spTree>
    <p:extLst>
      <p:ext uri="{BB962C8B-B14F-4D97-AF65-F5344CB8AC3E}">
        <p14:creationId xmlns:p14="http://schemas.microsoft.com/office/powerpoint/2010/main" val="328048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 AL is one of the effective</a:t>
            </a:r>
            <a:r>
              <a:rPr lang="en-US" altLang="zh-CN" baseline="0" dirty="0" smtClean="0"/>
              <a:t> method to reduce the domain gap  and align the different domain distribution.</a:t>
            </a:r>
          </a:p>
          <a:p>
            <a:r>
              <a:rPr lang="en-US" altLang="zh-CN" dirty="0" smtClean="0"/>
              <a:t>There two steps</a:t>
            </a:r>
          </a:p>
          <a:p>
            <a:r>
              <a:rPr lang="en-US" altLang="zh-CN" dirty="0" smtClean="0"/>
              <a:t>After training</a:t>
            </a:r>
            <a:r>
              <a:rPr lang="en-US" altLang="zh-CN" baseline="0" dirty="0" smtClean="0"/>
              <a:t>, the discriminator can not identify the source and the target domain.</a:t>
            </a:r>
          </a:p>
          <a:p>
            <a:r>
              <a:rPr lang="en-US" altLang="zh-CN" baseline="0" dirty="0" smtClean="0"/>
              <a:t>So the generator learned the </a:t>
            </a:r>
            <a:r>
              <a:rPr lang="en-US" altLang="zh-CN" dirty="0" smtClean="0"/>
              <a:t>domain-invariant features.</a:t>
            </a:r>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4</a:t>
            </a:fld>
            <a:endParaRPr lang="en-US"/>
          </a:p>
        </p:txBody>
      </p:sp>
    </p:spTree>
    <p:extLst>
      <p:ext uri="{BB962C8B-B14F-4D97-AF65-F5344CB8AC3E}">
        <p14:creationId xmlns:p14="http://schemas.microsoft.com/office/powerpoint/2010/main" val="1518063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So</a:t>
            </a:r>
            <a:r>
              <a:rPr lang="en-US" altLang="zh-CN" baseline="0" dirty="0" smtClean="0"/>
              <a:t> i</a:t>
            </a:r>
            <a:r>
              <a:rPr lang="en-US" altLang="zh-CN" dirty="0" smtClean="0"/>
              <a:t>n</a:t>
            </a:r>
            <a:r>
              <a:rPr lang="en-US" altLang="zh-CN" baseline="0" dirty="0" smtClean="0"/>
              <a:t> our method, we not only improve the performance of model but also estimate its uncertainty.</a:t>
            </a:r>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5</a:t>
            </a:fld>
            <a:endParaRPr lang="en-US"/>
          </a:p>
        </p:txBody>
      </p:sp>
    </p:spTree>
    <p:extLst>
      <p:ext uri="{BB962C8B-B14F-4D97-AF65-F5344CB8AC3E}">
        <p14:creationId xmlns:p14="http://schemas.microsoft.com/office/powerpoint/2010/main" val="2130277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Most existing</a:t>
            </a:r>
            <a:r>
              <a:rPr lang="en-US" altLang="zh-CN" baseline="0" dirty="0" smtClean="0"/>
              <a:t> </a:t>
            </a:r>
            <a:r>
              <a:rPr lang="en-US" altLang="zh-CN" kern="100" dirty="0" smtClean="0">
                <a:solidFill>
                  <a:srgbClr val="FF0000"/>
                </a:solidFill>
                <a:latin typeface="Times New Roman" panose="02020603050405020304" pitchFamily="18" charset="0"/>
                <a:ea typeface="DengXian" panose="03000509000000000000" pitchFamily="65" charset="-122"/>
              </a:rPr>
              <a:t>adversarial learning</a:t>
            </a:r>
            <a:r>
              <a:rPr lang="en-US" altLang="zh-CN" baseline="0" dirty="0" smtClean="0"/>
              <a:t> </a:t>
            </a:r>
            <a:r>
              <a:rPr lang="en-US" altLang="zh-CN" baseline="0" dirty="0" smtClean="0"/>
              <a:t>algorithm </a:t>
            </a:r>
            <a:r>
              <a:rPr lang="en-US" altLang="zh-CN" baseline="0" dirty="0" smtClean="0"/>
              <a:t>are more and more complex </a:t>
            </a:r>
            <a:r>
              <a:rPr lang="en-US" altLang="zh-CN" baseline="0" dirty="0" smtClean="0"/>
              <a:t>in models and loss </a:t>
            </a:r>
            <a:r>
              <a:rPr lang="en-US" altLang="zh-CN" baseline="0" dirty="0" smtClean="0"/>
              <a:t>functions</a:t>
            </a:r>
            <a:r>
              <a:rPr lang="en-US" altLang="zh-CN" baseline="0" dirty="0" smtClean="0"/>
              <a:t>.</a:t>
            </a:r>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6</a:t>
            </a:fld>
            <a:endParaRPr lang="en-US"/>
          </a:p>
        </p:txBody>
      </p:sp>
    </p:spTree>
    <p:extLst>
      <p:ext uri="{BB962C8B-B14F-4D97-AF65-F5344CB8AC3E}">
        <p14:creationId xmlns:p14="http://schemas.microsoft.com/office/powerpoint/2010/main" val="3601321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 is the framework</a:t>
            </a:r>
            <a:r>
              <a:rPr lang="en-US" altLang="zh-CN" baseline="0" dirty="0" smtClean="0"/>
              <a:t> of our method. First use the HM to produce the Matched source volume, then put the matched source and target volume into the segmentation model.</a:t>
            </a:r>
          </a:p>
          <a:p>
            <a:r>
              <a:rPr lang="en-US" altLang="zh-CN" baseline="0" dirty="0" smtClean="0"/>
              <a:t>In step2, the generator was frozen and the discriminator was update by the </a:t>
            </a:r>
            <a:r>
              <a:rPr lang="en-US" altLang="zh-CN" kern="100" dirty="0" smtClean="0">
                <a:solidFill>
                  <a:srgbClr val="FF0000"/>
                </a:solidFill>
                <a:latin typeface="Times New Roman" panose="02020603050405020304" pitchFamily="18" charset="0"/>
                <a:ea typeface="DengXian" panose="03000509000000000000" pitchFamily="65" charset="-122"/>
              </a:rPr>
              <a:t>adversarial</a:t>
            </a:r>
            <a:r>
              <a:rPr lang="en-US" altLang="zh-CN" baseline="0" dirty="0" smtClean="0"/>
              <a:t> loss.</a:t>
            </a:r>
          </a:p>
          <a:p>
            <a:r>
              <a:rPr lang="en-US" altLang="zh-CN" baseline="0" dirty="0" smtClean="0"/>
              <a:t>the target prediction in the two steps were different, in step1 it should be real but in step2 it should be fake. That’s the adversarial learning in our model.</a:t>
            </a:r>
          </a:p>
          <a:p>
            <a:endParaRPr lang="en-US" altLang="zh-CN" baseline="0" dirty="0" smtClean="0"/>
          </a:p>
          <a:p>
            <a:endParaRPr lang="en-US" altLang="zh-CN" baseline="0" dirty="0" smtClean="0"/>
          </a:p>
          <a:p>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7</a:t>
            </a:fld>
            <a:endParaRPr lang="en-US"/>
          </a:p>
        </p:txBody>
      </p:sp>
    </p:spTree>
    <p:extLst>
      <p:ext uri="{BB962C8B-B14F-4D97-AF65-F5344CB8AC3E}">
        <p14:creationId xmlns:p14="http://schemas.microsoft.com/office/powerpoint/2010/main" val="4262475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We statistic the histogram of the source and</a:t>
            </a:r>
            <a:r>
              <a:rPr lang="en-US" altLang="zh-CN" baseline="0" dirty="0" smtClean="0"/>
              <a:t> target volumes, and use a map function to change the histogram of source volume to be similar as the target.</a:t>
            </a:r>
          </a:p>
          <a:p>
            <a:r>
              <a:rPr lang="en-US" altLang="zh-CN" baseline="0" dirty="0" smtClean="0"/>
              <a:t>Then map it back to the source volume and generate the matched source volume.</a:t>
            </a:r>
          </a:p>
          <a:p>
            <a:r>
              <a:rPr lang="en-US" altLang="zh-CN" baseline="0" dirty="0" smtClean="0"/>
              <a:t>We can see It has similar image style with the target but keep same structure with the source volume.</a:t>
            </a:r>
          </a:p>
          <a:p>
            <a:r>
              <a:rPr lang="en-US" altLang="zh-CN" baseline="0" dirty="0" smtClean="0"/>
              <a:t>So the HM further reduce the domain gap among the different modality.</a:t>
            </a:r>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8</a:t>
            </a:fld>
            <a:endParaRPr lang="en-US"/>
          </a:p>
        </p:txBody>
      </p:sp>
    </p:spTree>
    <p:extLst>
      <p:ext uri="{BB962C8B-B14F-4D97-AF65-F5344CB8AC3E}">
        <p14:creationId xmlns:p14="http://schemas.microsoft.com/office/powerpoint/2010/main" val="3424848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 MC dropout was used</a:t>
            </a:r>
            <a:r>
              <a:rPr lang="en-US" altLang="zh-CN" baseline="0" dirty="0" smtClean="0"/>
              <a:t> to measure the uncertainty of our model.</a:t>
            </a:r>
          </a:p>
          <a:p>
            <a:r>
              <a:rPr lang="en-US" altLang="zh-CN" baseline="0" dirty="0" smtClean="0"/>
              <a:t>After training the model, MC dropout can produce multiple predictions, We calculate the variance of the different samples as one uncertainty estimation,</a:t>
            </a:r>
          </a:p>
          <a:p>
            <a:r>
              <a:rPr lang="en-US" altLang="zh-CN" dirty="0" smtClean="0"/>
              <a:t>And calculate the entropy of the </a:t>
            </a:r>
            <a:r>
              <a:rPr lang="en-US" altLang="zh-CN" baseline="0" dirty="0" smtClean="0"/>
              <a:t>predictions as another estimations.</a:t>
            </a:r>
            <a:endParaRPr lang="zh-CN" altLang="en-US" dirty="0"/>
          </a:p>
        </p:txBody>
      </p:sp>
      <p:sp>
        <p:nvSpPr>
          <p:cNvPr id="4" name="Slide Number Placeholder 3"/>
          <p:cNvSpPr>
            <a:spLocks noGrp="1"/>
          </p:cNvSpPr>
          <p:nvPr>
            <p:ph type="sldNum" sz="quarter" idx="10"/>
          </p:nvPr>
        </p:nvSpPr>
        <p:spPr/>
        <p:txBody>
          <a:bodyPr/>
          <a:lstStyle/>
          <a:p>
            <a:pPr>
              <a:defRPr/>
            </a:pPr>
            <a:fld id="{8E7FA277-04C2-0445-B89F-6E9D16F098F2}" type="slidenum">
              <a:rPr lang="en-US" smtClean="0"/>
              <a:pPr>
                <a:defRPr/>
              </a:pPr>
              <a:t>9</a:t>
            </a:fld>
            <a:endParaRPr lang="en-US"/>
          </a:p>
        </p:txBody>
      </p:sp>
    </p:spTree>
    <p:extLst>
      <p:ext uri="{BB962C8B-B14F-4D97-AF65-F5344CB8AC3E}">
        <p14:creationId xmlns:p14="http://schemas.microsoft.com/office/powerpoint/2010/main" val="1679234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E144E-574D-49A9-9D4A-14F696B94251}"/>
              </a:ext>
            </a:extLst>
          </p:cNvPr>
          <p:cNvSpPr/>
          <p:nvPr userDrawn="1"/>
        </p:nvSpPr>
        <p:spPr>
          <a:xfrm>
            <a:off x="0" y="2420938"/>
            <a:ext cx="12192000" cy="3365500"/>
          </a:xfrm>
          <a:prstGeom prst="rect">
            <a:avLst/>
          </a:prstGeom>
          <a:gradFill flip="none" rotWithShape="1">
            <a:gsLst>
              <a:gs pos="0">
                <a:schemeClr val="bg1">
                  <a:lumMod val="75000"/>
                </a:schemeClr>
              </a:gs>
              <a:gs pos="100000">
                <a:srgbClr val="000000">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dirty="0">
              <a:solidFill>
                <a:srgbClr val="FFFFFF"/>
              </a:solidFill>
            </a:endParaRPr>
          </a:p>
        </p:txBody>
      </p:sp>
      <p:sp>
        <p:nvSpPr>
          <p:cNvPr id="19" name="Rectangle 18">
            <a:extLst>
              <a:ext uri="{FF2B5EF4-FFF2-40B4-BE49-F238E27FC236}">
                <a16:creationId xmlns:a16="http://schemas.microsoft.com/office/drawing/2014/main" id="{615D1DC8-814F-4F31-B8D6-378D27F46141}"/>
              </a:ext>
            </a:extLst>
          </p:cNvPr>
          <p:cNvSpPr/>
          <p:nvPr userDrawn="1"/>
        </p:nvSpPr>
        <p:spPr>
          <a:xfrm>
            <a:off x="0" y="5756402"/>
            <a:ext cx="12192000" cy="109728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a:solidFill>
                <a:srgbClr val="FFFFFF"/>
              </a:solidFill>
            </a:endParaRPr>
          </a:p>
        </p:txBody>
      </p:sp>
      <p:sp>
        <p:nvSpPr>
          <p:cNvPr id="5" name="Rectangle 4">
            <a:extLst>
              <a:ext uri="{FF2B5EF4-FFF2-40B4-BE49-F238E27FC236}">
                <a16:creationId xmlns:a16="http://schemas.microsoft.com/office/drawing/2014/main" id="{5B68B624-16B1-4DF6-BB97-3292C20BC019}"/>
              </a:ext>
            </a:extLst>
          </p:cNvPr>
          <p:cNvSpPr/>
          <p:nvPr userDrawn="1"/>
        </p:nvSpPr>
        <p:spPr>
          <a:xfrm>
            <a:off x="-1" y="5943600"/>
            <a:ext cx="9144000" cy="914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a:solidFill>
                <a:srgbClr val="FFFFFF"/>
              </a:solidFill>
            </a:endParaRPr>
          </a:p>
        </p:txBody>
      </p:sp>
      <p:sp>
        <p:nvSpPr>
          <p:cNvPr id="6" name="Rectangle 5">
            <a:extLst>
              <a:ext uri="{FF2B5EF4-FFF2-40B4-BE49-F238E27FC236}">
                <a16:creationId xmlns:a16="http://schemas.microsoft.com/office/drawing/2014/main" id="{88B6FF34-92BE-466F-AAC4-E33B833A6E46}"/>
              </a:ext>
            </a:extLst>
          </p:cNvPr>
          <p:cNvSpPr/>
          <p:nvPr userDrawn="1"/>
        </p:nvSpPr>
        <p:spPr>
          <a:xfrm>
            <a:off x="8745538" y="5943600"/>
            <a:ext cx="3446462" cy="91440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a:solidFill>
                <a:srgbClr val="FFFFFF"/>
              </a:solidFill>
            </a:endParaRPr>
          </a:p>
        </p:txBody>
      </p:sp>
      <p:pic>
        <p:nvPicPr>
          <p:cNvPr id="7" name="Picture 11" descr="NewLogo_wh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60644" y="6004047"/>
            <a:ext cx="3016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t="13433" b="24976"/>
          <a:stretch/>
        </p:blipFill>
        <p:spPr>
          <a:xfrm>
            <a:off x="0" y="0"/>
            <a:ext cx="12192000" cy="4130430"/>
          </a:xfrm>
          <a:prstGeom prst="rect">
            <a:avLst/>
          </a:prstGeom>
          <a:noFill/>
        </p:spPr>
      </p:pic>
      <p:sp>
        <p:nvSpPr>
          <p:cNvPr id="14" name="Text Placeholder 6">
            <a:extLst>
              <a:ext uri="{FF2B5EF4-FFF2-40B4-BE49-F238E27FC236}">
                <a16:creationId xmlns:a16="http://schemas.microsoft.com/office/drawing/2014/main" id="{7567A01B-5650-4A56-A236-8CE0826FECC1}"/>
              </a:ext>
            </a:extLst>
          </p:cNvPr>
          <p:cNvSpPr>
            <a:spLocks noGrp="1"/>
          </p:cNvSpPr>
          <p:nvPr>
            <p:ph type="body" sz="quarter" idx="12"/>
          </p:nvPr>
        </p:nvSpPr>
        <p:spPr>
          <a:xfrm>
            <a:off x="412934" y="4247233"/>
            <a:ext cx="6853075" cy="770860"/>
          </a:xfrm>
        </p:spPr>
        <p:txBody>
          <a:bodyPr/>
          <a:lstStyle>
            <a:lvl1pPr marL="0" indent="0">
              <a:spcBef>
                <a:spcPts val="0"/>
              </a:spcBef>
              <a:buNone/>
              <a:defRPr sz="2400"/>
            </a:lvl1pPr>
          </a:lstStyle>
          <a:p>
            <a:pPr>
              <a:lnSpc>
                <a:spcPct val="100000"/>
              </a:lnSpc>
              <a:defRPr/>
            </a:pPr>
            <a:endParaRPr lang="en-US" dirty="0">
              <a:solidFill>
                <a:schemeClr val="accent1">
                  <a:lumMod val="75000"/>
                </a:schemeClr>
              </a:solidFill>
            </a:endParaRPr>
          </a:p>
        </p:txBody>
      </p:sp>
      <p:sp>
        <p:nvSpPr>
          <p:cNvPr id="15" name="Text Placeholder 7">
            <a:extLst>
              <a:ext uri="{FF2B5EF4-FFF2-40B4-BE49-F238E27FC236}">
                <a16:creationId xmlns:a16="http://schemas.microsoft.com/office/drawing/2014/main" id="{87328EE0-11E3-4208-AD8C-C213615ECF20}"/>
              </a:ext>
            </a:extLst>
          </p:cNvPr>
          <p:cNvSpPr>
            <a:spLocks noGrp="1"/>
          </p:cNvSpPr>
          <p:nvPr>
            <p:ph type="body" sz="quarter" idx="13"/>
          </p:nvPr>
        </p:nvSpPr>
        <p:spPr>
          <a:xfrm>
            <a:off x="412933" y="5049351"/>
            <a:ext cx="8262139" cy="622787"/>
          </a:xfrm>
        </p:spPr>
        <p:txBody>
          <a:bodyPr/>
          <a:lstStyle>
            <a:lvl1pPr marL="0" indent="0">
              <a:spcBef>
                <a:spcPts val="0"/>
              </a:spcBef>
              <a:buNone/>
              <a:defRPr/>
            </a:lvl1pPr>
          </a:lstStyle>
          <a:p>
            <a:pPr>
              <a:defRPr/>
            </a:pPr>
            <a:endParaRPr lang="en-US" sz="2000" dirty="0"/>
          </a:p>
        </p:txBody>
      </p:sp>
      <p:sp>
        <p:nvSpPr>
          <p:cNvPr id="16" name="Text Placeholder 7">
            <a:extLst>
              <a:ext uri="{FF2B5EF4-FFF2-40B4-BE49-F238E27FC236}">
                <a16:creationId xmlns:a16="http://schemas.microsoft.com/office/drawing/2014/main" id="{87328EE0-11E3-4208-AD8C-C213615ECF20}"/>
              </a:ext>
            </a:extLst>
          </p:cNvPr>
          <p:cNvSpPr>
            <a:spLocks noGrp="1"/>
          </p:cNvSpPr>
          <p:nvPr>
            <p:ph type="body" sz="quarter" idx="14"/>
          </p:nvPr>
        </p:nvSpPr>
        <p:spPr>
          <a:xfrm>
            <a:off x="2406917" y="6223274"/>
            <a:ext cx="4330165" cy="355051"/>
          </a:xfrm>
          <a:ln>
            <a:noFill/>
          </a:ln>
        </p:spPr>
        <p:txBody>
          <a:bodyPr/>
          <a:lstStyle>
            <a:lvl1pPr marL="0" indent="0" algn="ctr">
              <a:buNone/>
              <a:defRPr/>
            </a:lvl1pPr>
          </a:lstStyle>
          <a:p>
            <a:pPr>
              <a:defRPr/>
            </a:pPr>
            <a:endParaRPr lang="en-US" sz="2000" dirty="0">
              <a:solidFill>
                <a:schemeClr val="bg1">
                  <a:lumMod val="85000"/>
                </a:schemeClr>
              </a:solidFill>
            </a:endParaRPr>
          </a:p>
        </p:txBody>
      </p:sp>
      <p:sp>
        <p:nvSpPr>
          <p:cNvPr id="17" name="Text Placeholder 4"/>
          <p:cNvSpPr>
            <a:spLocks noGrp="1"/>
          </p:cNvSpPr>
          <p:nvPr>
            <p:ph type="body" sz="quarter" idx="10"/>
          </p:nvPr>
        </p:nvSpPr>
        <p:spPr>
          <a:xfrm>
            <a:off x="412932" y="801428"/>
            <a:ext cx="7101559" cy="2992941"/>
          </a:xfrm>
        </p:spPr>
        <p:txBody>
          <a:bodyPr anchor="b" anchorCtr="0">
            <a:noAutofit/>
          </a:bodyPr>
          <a:lstStyle>
            <a:lvl1pPr marL="0" indent="0">
              <a:buNone/>
              <a:defRPr sz="3200">
                <a:ln w="12700">
                  <a:solidFill>
                    <a:schemeClr val="tx1"/>
                  </a:solidFill>
                </a:ln>
                <a:solidFill>
                  <a:schemeClr val="bg1"/>
                </a:solidFill>
              </a:defRPr>
            </a:lvl1pPr>
          </a:lstStyle>
          <a:p>
            <a:endParaRPr lang="en-US" sz="2800" dirty="0">
              <a:ln w="13970">
                <a:solidFill>
                  <a:schemeClr val="tx1"/>
                </a:solidFill>
              </a:ln>
              <a:solidFill>
                <a:schemeClr val="bg1"/>
              </a:solidFill>
              <a:latin typeface="Arial" panose="020B0604020202020204" pitchFamily="34" charset="0"/>
              <a:cs typeface="Arial" panose="020B0604020202020204" pitchFamily="34" charset="0"/>
            </a:endParaRPr>
          </a:p>
        </p:txBody>
      </p:sp>
      <p:pic>
        <p:nvPicPr>
          <p:cNvPr id="20" name="Picture 19" descr="Logo&#10;&#10;Description automatically generated">
            <a:extLst>
              <a:ext uri="{FF2B5EF4-FFF2-40B4-BE49-F238E27FC236}">
                <a16:creationId xmlns:a16="http://schemas.microsoft.com/office/drawing/2014/main" id="{AD1E2C79-6783-4775-A049-525B3695407D}"/>
              </a:ext>
            </a:extLst>
          </p:cNvPr>
          <p:cNvPicPr>
            <a:picLocks noChangeAspect="1"/>
          </p:cNvPicPr>
          <p:nvPr userDrawn="1"/>
        </p:nvPicPr>
        <p:blipFill>
          <a:blip r:embed="rId4"/>
          <a:stretch>
            <a:fillRect/>
          </a:stretch>
        </p:blipFill>
        <p:spPr>
          <a:xfrm>
            <a:off x="9421444" y="259953"/>
            <a:ext cx="2395728" cy="870218"/>
          </a:xfrm>
          <a:prstGeom prst="rect">
            <a:avLst/>
          </a:prstGeom>
        </p:spPr>
      </p:pic>
    </p:spTree>
    <p:extLst>
      <p:ext uri="{BB962C8B-B14F-4D97-AF65-F5344CB8AC3E}">
        <p14:creationId xmlns:p14="http://schemas.microsoft.com/office/powerpoint/2010/main" val="2866990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7" name="Text Placeholder 8"/>
          <p:cNvSpPr>
            <a:spLocks noGrp="1"/>
          </p:cNvSpPr>
          <p:nvPr>
            <p:ph type="body" sz="quarter" idx="10"/>
          </p:nvPr>
        </p:nvSpPr>
        <p:spPr>
          <a:xfrm>
            <a:off x="755904" y="685800"/>
            <a:ext cx="10668000" cy="2971800"/>
          </a:xfrm>
        </p:spPr>
        <p:txBody>
          <a:bodyPr anchor="b" anchorCtr="0"/>
          <a:lstStyle>
            <a:lvl1pPr marL="45720" indent="0">
              <a:lnSpc>
                <a:spcPct val="100000"/>
              </a:lnSpc>
              <a:buNone/>
              <a:defRPr sz="4000" b="1">
                <a:solidFill>
                  <a:srgbClr val="004278"/>
                </a:solidFill>
                <a:latin typeface="Arial" panose="020B0604020202020204" pitchFamily="34" charset="0"/>
                <a:cs typeface="Arial" panose="020B06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0" name="Text Placeholder 8"/>
          <p:cNvSpPr>
            <a:spLocks noGrp="1"/>
          </p:cNvSpPr>
          <p:nvPr>
            <p:ph type="body" sz="quarter" idx="13"/>
          </p:nvPr>
        </p:nvSpPr>
        <p:spPr>
          <a:xfrm>
            <a:off x="853440" y="3886199"/>
            <a:ext cx="10485120" cy="2286000"/>
          </a:xfrm>
        </p:spPr>
        <p:txBody>
          <a:bodyPr>
            <a:normAutofit/>
          </a:bodyPr>
          <a:lstStyle>
            <a:lvl1pPr marL="0" indent="0">
              <a:lnSpc>
                <a:spcPct val="100000"/>
              </a:lnSpc>
              <a:spcBef>
                <a:spcPts val="0"/>
              </a:spcBef>
              <a:buNone/>
              <a:defRPr sz="3200">
                <a:solidFill>
                  <a:schemeClr val="tx1">
                    <a:lumMod val="65000"/>
                    <a:lumOff val="35000"/>
                  </a:schemeClr>
                </a:solidFill>
                <a:latin typeface="Arial" panose="020B0604020202020204" pitchFamily="34" charset="0"/>
                <a:cs typeface="Arial" panose="020B06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cxnSp>
        <p:nvCxnSpPr>
          <p:cNvPr id="12" name="Straight Connector 11"/>
          <p:cNvCxnSpPr/>
          <p:nvPr userDrawn="1"/>
        </p:nvCxnSpPr>
        <p:spPr>
          <a:xfrm>
            <a:off x="755904" y="3795405"/>
            <a:ext cx="10668000"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6"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smtClean="0"/>
              <a:t>© Name, Ph.D., MAIA Lab, 2024</a:t>
            </a:r>
            <a:endParaRPr lang="en-US" dirty="0"/>
          </a:p>
        </p:txBody>
      </p:sp>
    </p:spTree>
    <p:extLst>
      <p:ext uri="{BB962C8B-B14F-4D97-AF65-F5344CB8AC3E}">
        <p14:creationId xmlns:p14="http://schemas.microsoft.com/office/powerpoint/2010/main" val="198252369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cxnSp>
        <p:nvCxnSpPr>
          <p:cNvPr id="4" name="Straight Connector 3"/>
          <p:cNvCxnSpPr/>
          <p:nvPr/>
        </p:nvCxnSpPr>
        <p:spPr>
          <a:xfrm>
            <a:off x="621792" y="890334"/>
            <a:ext cx="10954512"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284163" indent="-284163">
              <a:tabLst>
                <a:tab pos="341313" algn="l"/>
              </a:tabLst>
              <a:defRPr>
                <a:solidFill>
                  <a:schemeClr val="tx2"/>
                </a:solidFill>
              </a:defRPr>
            </a:lvl1pPr>
            <a:lvl2pPr marL="512763" indent="-285750">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smtClean="0"/>
              <a:t>© Name, Ph.D., MAIA Lab, 2024</a:t>
            </a:r>
            <a:endParaRPr lang="en-US" dirty="0"/>
          </a:p>
        </p:txBody>
      </p:sp>
      <p:sp>
        <p:nvSpPr>
          <p:cNvPr id="9"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a:solidFill>
                  <a:srgbClr val="FFFFFF"/>
                </a:solidFill>
                <a:latin typeface="Helvetica" charset="0"/>
                <a:cs typeface="Helvetica"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200341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cxnSp>
        <p:nvCxnSpPr>
          <p:cNvPr id="6" name="Straight Connector 5"/>
          <p:cNvCxnSpPr/>
          <p:nvPr userDrawn="1"/>
        </p:nvCxnSpPr>
        <p:spPr>
          <a:xfrm>
            <a:off x="621792" y="886968"/>
            <a:ext cx="10954512"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smtClean="0"/>
              <a:t>© Name, Ph.D., MAIA Lab, 2024</a:t>
            </a:r>
            <a:endParaRPr lang="en-US" dirty="0"/>
          </a:p>
        </p:txBody>
      </p:sp>
      <p:sp>
        <p:nvSpPr>
          <p:cNvPr id="8"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a:solidFill>
                  <a:srgbClr val="FFFFFF"/>
                </a:solidFill>
                <a:latin typeface="Helvetica" charset="0"/>
                <a:cs typeface="Helvetica"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690487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smtClean="0"/>
              <a:t>© Name, Ph.D., MAIA Lab, 2024</a:t>
            </a:r>
            <a:endParaRPr lang="en-US" dirty="0"/>
          </a:p>
        </p:txBody>
      </p:sp>
      <p:sp>
        <p:nvSpPr>
          <p:cNvPr id="4"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a:solidFill>
                  <a:srgbClr val="FFFFFF"/>
                </a:solidFill>
                <a:latin typeface="Helvetica" charset="0"/>
                <a:cs typeface="Helvetica"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23056827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0" y="6329364"/>
            <a:ext cx="1524000" cy="528637"/>
          </a:xfrm>
          <a:prstGeom prst="rect">
            <a:avLst/>
          </a:prstGeom>
          <a:solidFill>
            <a:srgbClr val="7C9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621792" y="228600"/>
            <a:ext cx="10954512" cy="566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1027" name="Text Placeholder 2"/>
          <p:cNvSpPr>
            <a:spLocks noGrp="1"/>
          </p:cNvSpPr>
          <p:nvPr>
            <p:ph type="body" idx="1"/>
          </p:nvPr>
        </p:nvSpPr>
        <p:spPr bwMode="auto">
          <a:xfrm>
            <a:off x="621792" y="969264"/>
            <a:ext cx="10954512" cy="5212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rm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TextBox 5"/>
          <p:cNvSpPr txBox="1"/>
          <p:nvPr userDrawn="1"/>
        </p:nvSpPr>
        <p:spPr>
          <a:xfrm>
            <a:off x="1524000" y="6453159"/>
            <a:ext cx="2194560"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Radiation Oncology</a:t>
            </a:r>
          </a:p>
        </p:txBody>
      </p:sp>
      <p:sp>
        <p:nvSpPr>
          <p:cNvPr id="9"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200" b="1">
                <a:solidFill>
                  <a:srgbClr val="FFFFFF"/>
                </a:solidFill>
                <a:latin typeface="Arial" panose="020B0604020202020204" pitchFamily="34" charset="0"/>
                <a:cs typeface="Arial" panose="020B0604020202020204" pitchFamily="34" charset="0"/>
              </a:defRPr>
            </a:lvl1pPr>
          </a:lstStyle>
          <a:p>
            <a:pPr algn="ctr">
              <a:defRPr/>
            </a:pPr>
            <a:fld id="{8D5A5518-D2D0-194A-A198-1F18B247223D}" type="slidenum">
              <a:rPr lang="en-US" smtClean="0"/>
              <a:pPr algn="ctr">
                <a:defRPr/>
              </a:pPr>
              <a:t>‹#›</a:t>
            </a:fld>
            <a:endParaRPr lang="en-US" dirty="0"/>
          </a:p>
        </p:txBody>
      </p:sp>
      <p:sp>
        <p:nvSpPr>
          <p:cNvPr id="10"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smtClean="0"/>
              <a:t>© Name, Ph.D., MAIA Lab, 2024</a:t>
            </a:r>
            <a:endParaRPr lang="en-US" dirty="0"/>
          </a:p>
        </p:txBody>
      </p:sp>
      <p:pic>
        <p:nvPicPr>
          <p:cNvPr id="11" name="Picture 7" descr="NewLogo_wht.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049158" y="6364224"/>
            <a:ext cx="155575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98" r:id="rId1"/>
    <p:sldLayoutId id="2147485194" r:id="rId2"/>
    <p:sldLayoutId id="2147485195" r:id="rId3"/>
    <p:sldLayoutId id="2147485196" r:id="rId4"/>
    <p:sldLayoutId id="2147485197" r:id="rId5"/>
  </p:sldLayoutIdLst>
  <p:hf sldNum="0" hdr="0" dt="0"/>
  <p:txStyles>
    <p:titleStyle>
      <a:lvl1pPr algn="l" defTabSz="457200" rtl="0" eaLnBrk="0" fontAlgn="base" hangingPunct="0">
        <a:spcBef>
          <a:spcPct val="0"/>
        </a:spcBef>
        <a:spcAft>
          <a:spcPct val="0"/>
        </a:spcAft>
        <a:defRPr sz="3200" b="1" kern="1200">
          <a:solidFill>
            <a:srgbClr val="004278"/>
          </a:solidFill>
          <a:latin typeface="Arial" panose="020B0604020202020204" pitchFamily="34" charset="0"/>
          <a:ea typeface="Arial" panose="020B0604020202020204" pitchFamily="34" charset="0"/>
          <a:cs typeface="Arial" panose="020B0604020202020204" pitchFamily="34" charset="0"/>
        </a:defRPr>
      </a:lvl1pPr>
      <a:lvl2pPr algn="l" defTabSz="457200" rtl="0" eaLnBrk="0" fontAlgn="base" hangingPunct="0">
        <a:spcBef>
          <a:spcPct val="0"/>
        </a:spcBef>
        <a:spcAft>
          <a:spcPct val="0"/>
        </a:spcAft>
        <a:defRPr sz="3200" b="1">
          <a:solidFill>
            <a:srgbClr val="004278"/>
          </a:solidFill>
          <a:latin typeface="Arial" charset="0"/>
          <a:ea typeface="Geneva" charset="0"/>
        </a:defRPr>
      </a:lvl2pPr>
      <a:lvl3pPr algn="l" defTabSz="457200" rtl="0" eaLnBrk="0" fontAlgn="base" hangingPunct="0">
        <a:spcBef>
          <a:spcPct val="0"/>
        </a:spcBef>
        <a:spcAft>
          <a:spcPct val="0"/>
        </a:spcAft>
        <a:defRPr sz="3200" b="1">
          <a:solidFill>
            <a:srgbClr val="004278"/>
          </a:solidFill>
          <a:latin typeface="Arial" charset="0"/>
          <a:ea typeface="Geneva" charset="0"/>
        </a:defRPr>
      </a:lvl3pPr>
      <a:lvl4pPr algn="l" defTabSz="457200" rtl="0" eaLnBrk="0" fontAlgn="base" hangingPunct="0">
        <a:spcBef>
          <a:spcPct val="0"/>
        </a:spcBef>
        <a:spcAft>
          <a:spcPct val="0"/>
        </a:spcAft>
        <a:defRPr sz="3200" b="1">
          <a:solidFill>
            <a:srgbClr val="004278"/>
          </a:solidFill>
          <a:latin typeface="Arial" charset="0"/>
          <a:ea typeface="Geneva" charset="0"/>
        </a:defRPr>
      </a:lvl4pPr>
      <a:lvl5pPr algn="l" defTabSz="457200" rtl="0" eaLnBrk="0" fontAlgn="base" hangingPunct="0">
        <a:spcBef>
          <a:spcPct val="0"/>
        </a:spcBef>
        <a:spcAft>
          <a:spcPct val="0"/>
        </a:spcAft>
        <a:defRPr sz="3200" b="1">
          <a:solidFill>
            <a:srgbClr val="004278"/>
          </a:solidFill>
          <a:latin typeface="Arial" charset="0"/>
          <a:ea typeface="Geneva" charset="0"/>
        </a:defRPr>
      </a:lvl5pPr>
      <a:lvl6pPr marL="457200" algn="l" defTabSz="457200" rtl="0" fontAlgn="base">
        <a:spcBef>
          <a:spcPct val="0"/>
        </a:spcBef>
        <a:spcAft>
          <a:spcPct val="0"/>
        </a:spcAft>
        <a:defRPr sz="1600" b="1">
          <a:solidFill>
            <a:srgbClr val="004278"/>
          </a:solidFill>
          <a:latin typeface="Helvetica" charset="0"/>
          <a:ea typeface="Geneva" charset="0"/>
        </a:defRPr>
      </a:lvl6pPr>
      <a:lvl7pPr marL="914400" algn="l" defTabSz="457200" rtl="0" fontAlgn="base">
        <a:spcBef>
          <a:spcPct val="0"/>
        </a:spcBef>
        <a:spcAft>
          <a:spcPct val="0"/>
        </a:spcAft>
        <a:defRPr sz="1600" b="1">
          <a:solidFill>
            <a:srgbClr val="004278"/>
          </a:solidFill>
          <a:latin typeface="Helvetica" charset="0"/>
          <a:ea typeface="Geneva" charset="0"/>
        </a:defRPr>
      </a:lvl7pPr>
      <a:lvl8pPr marL="1371600" algn="l" defTabSz="457200" rtl="0" fontAlgn="base">
        <a:spcBef>
          <a:spcPct val="0"/>
        </a:spcBef>
        <a:spcAft>
          <a:spcPct val="0"/>
        </a:spcAft>
        <a:defRPr sz="1600" b="1">
          <a:solidFill>
            <a:srgbClr val="004278"/>
          </a:solidFill>
          <a:latin typeface="Helvetica" charset="0"/>
          <a:ea typeface="Geneva" charset="0"/>
        </a:defRPr>
      </a:lvl8pPr>
      <a:lvl9pPr marL="1828800" algn="l" defTabSz="457200" rtl="0" fontAlgn="base">
        <a:spcBef>
          <a:spcPct val="0"/>
        </a:spcBef>
        <a:spcAft>
          <a:spcPct val="0"/>
        </a:spcAft>
        <a:defRPr sz="1600" b="1">
          <a:solidFill>
            <a:srgbClr val="004278"/>
          </a:solidFill>
          <a:latin typeface="Helvetica" charset="0"/>
          <a:ea typeface="Geneva" charset="0"/>
        </a:defRPr>
      </a:lvl9pPr>
    </p:titleStyle>
    <p:bodyStyle>
      <a:lvl1pPr marL="227013" indent="-227013" algn="l" defTabSz="457200" rtl="0" eaLnBrk="0" fontAlgn="base" hangingPunct="0">
        <a:spcBef>
          <a:spcPts val="1000"/>
        </a:spcBef>
        <a:spcAft>
          <a:spcPct val="0"/>
        </a:spcAft>
        <a:buClr>
          <a:srgbClr val="F79646"/>
        </a:buClr>
        <a:buSzPct val="100000"/>
        <a:buFont typeface="Wingdings" charset="0"/>
        <a:buChar char="§"/>
        <a:tabLst>
          <a:tab pos="227013" algn="l"/>
        </a:tabLst>
        <a:defRPr sz="2800" b="1"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173038" algn="l" defTabSz="457200" rtl="0" eaLnBrk="0" fontAlgn="base" hangingPunct="0">
        <a:spcBef>
          <a:spcPts val="1000"/>
        </a:spcBef>
        <a:spcAft>
          <a:spcPct val="0"/>
        </a:spcAft>
        <a:buClr>
          <a:srgbClr val="F79646"/>
        </a:buClr>
        <a:buFont typeface="Lucida Grande" charset="0"/>
        <a:buChar char="–"/>
        <a:defRPr sz="2400"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457200" indent="136525" algn="l" defTabSz="457200" rtl="0" eaLnBrk="0" fontAlgn="base" hangingPunct="0">
        <a:spcBef>
          <a:spcPts val="1000"/>
        </a:spcBef>
        <a:spcAft>
          <a:spcPct val="0"/>
        </a:spcAft>
        <a:buClr>
          <a:srgbClr val="F79646"/>
        </a:buClr>
        <a:buFont typeface="Lucida Grande" charset="0"/>
        <a:buChar char="–"/>
        <a:defRPr sz="2000"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85800" indent="136525" algn="l" defTabSz="457200" rtl="0" eaLnBrk="0" fontAlgn="base" hangingPunct="0">
        <a:spcBef>
          <a:spcPts val="1000"/>
        </a:spcBef>
        <a:spcAft>
          <a:spcPct val="0"/>
        </a:spcAft>
        <a:buClr>
          <a:srgbClr val="F79646"/>
        </a:buClr>
        <a:buFont typeface="Lucida Grande" charset="0"/>
        <a:buChar char="–"/>
        <a:defRPr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36525" algn="l" defTabSz="457200" rtl="0" eaLnBrk="0" fontAlgn="base" hangingPunct="0">
        <a:spcBef>
          <a:spcPts val="1000"/>
        </a:spcBef>
        <a:spcAft>
          <a:spcPct val="0"/>
        </a:spcAft>
        <a:buClr>
          <a:srgbClr val="F79646"/>
        </a:buClr>
        <a:buFont typeface="Lucida Grande" charset="0"/>
        <a:buChar char="–"/>
        <a:defRPr sz="1600"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12932" y="4382429"/>
            <a:ext cx="6853077" cy="1081454"/>
          </a:xfrm>
        </p:spPr>
        <p:txBody>
          <a:bodyPr>
            <a:normAutofit fontScale="85000" lnSpcReduction="20000"/>
          </a:bodyPr>
          <a:lstStyle/>
          <a:p>
            <a:pPr>
              <a:lnSpc>
                <a:spcPct val="150000"/>
              </a:lnSpc>
            </a:pPr>
            <a:r>
              <a:rPr lang="en-US" sz="3100" dirty="0" smtClean="0">
                <a:solidFill>
                  <a:schemeClr val="accent1">
                    <a:lumMod val="75000"/>
                  </a:schemeClr>
                </a:solidFill>
              </a:rPr>
              <a:t>Xiaoxue Qian</a:t>
            </a:r>
          </a:p>
          <a:p>
            <a:pPr>
              <a:lnSpc>
                <a:spcPct val="150000"/>
              </a:lnSpc>
            </a:pPr>
            <a:r>
              <a:rPr lang="en-US" altLang="zh-CN" sz="3100" dirty="0"/>
              <a:t>Program Advisor: Dr. You Zhang</a:t>
            </a:r>
          </a:p>
          <a:p>
            <a:endParaRPr lang="en-US" dirty="0">
              <a:solidFill>
                <a:schemeClr val="accent1">
                  <a:lumMod val="75000"/>
                </a:schemeClr>
              </a:solidFill>
            </a:endParaRPr>
          </a:p>
        </p:txBody>
      </p:sp>
      <p:sp>
        <p:nvSpPr>
          <p:cNvPr id="2" name="Text Placeholder 1"/>
          <p:cNvSpPr>
            <a:spLocks noGrp="1"/>
          </p:cNvSpPr>
          <p:nvPr>
            <p:ph type="body" sz="quarter" idx="10"/>
          </p:nvPr>
        </p:nvSpPr>
        <p:spPr>
          <a:xfrm>
            <a:off x="412932" y="1160403"/>
            <a:ext cx="11572742" cy="2992941"/>
          </a:xfrm>
        </p:spPr>
        <p:txBody>
          <a:bodyPr/>
          <a:lstStyle/>
          <a:p>
            <a:r>
              <a:rPr lang="en-US" altLang="zh-CN" sz="3600" kern="100" dirty="0" smtClean="0">
                <a:latin typeface="+mj-lt"/>
                <a:ea typeface="+mn-ea"/>
                <a:cs typeface="Times New Roman" panose="02020603050405020304" pitchFamily="18" charset="0"/>
              </a:rPr>
              <a:t>Histogram Matching-Enhanced Adversarial Learning for Unsupervised Domain Adaptation in Medical Image Segmentation and </a:t>
            </a:r>
            <a:r>
              <a:rPr lang="en-US" altLang="zh-CN" sz="3600" kern="100" dirty="0">
                <a:latin typeface="+mj-lt"/>
                <a:ea typeface="DengXian" panose="03000509000000000000" pitchFamily="65" charset="-122"/>
              </a:rPr>
              <a:t>U</a:t>
            </a:r>
            <a:r>
              <a:rPr lang="en-US" altLang="zh-CN" sz="3600" kern="100" dirty="0" smtClean="0">
                <a:latin typeface="+mj-lt"/>
                <a:ea typeface="DengXian" panose="03000509000000000000" pitchFamily="65" charset="-122"/>
              </a:rPr>
              <a:t>ncertainty </a:t>
            </a:r>
            <a:r>
              <a:rPr lang="en-US" altLang="zh-CN" sz="3600" kern="100" dirty="0">
                <a:latin typeface="+mj-lt"/>
                <a:ea typeface="DengXian" panose="03000509000000000000" pitchFamily="65" charset="-122"/>
              </a:rPr>
              <a:t>E</a:t>
            </a:r>
            <a:r>
              <a:rPr lang="en-US" altLang="zh-CN" sz="3600" kern="100" dirty="0" smtClean="0">
                <a:latin typeface="+mj-lt"/>
                <a:ea typeface="DengXian" panose="03000509000000000000" pitchFamily="65" charset="-122"/>
              </a:rPr>
              <a:t>stimation</a:t>
            </a:r>
            <a:endParaRPr lang="zh-CN" altLang="en-US" sz="3600" dirty="0">
              <a:latin typeface="+mj-lt"/>
            </a:endParaRPr>
          </a:p>
        </p:txBody>
      </p:sp>
      <p:sp>
        <p:nvSpPr>
          <p:cNvPr id="10" name="Rectangle 9"/>
          <p:cNvSpPr/>
          <p:nvPr/>
        </p:nvSpPr>
        <p:spPr>
          <a:xfrm>
            <a:off x="5413762" y="3244334"/>
            <a:ext cx="184731" cy="369332"/>
          </a:xfrm>
          <a:prstGeom prst="rect">
            <a:avLst/>
          </a:prstGeom>
        </p:spPr>
        <p:txBody>
          <a:bodyPr wrap="none">
            <a:spAutoFit/>
          </a:bodyPr>
          <a:lstStyle/>
          <a:p>
            <a:endParaRPr lang="zh-CN" altLang="en-US" dirty="0"/>
          </a:p>
        </p:txBody>
      </p:sp>
    </p:spTree>
    <p:extLst>
      <p:ext uri="{BB962C8B-B14F-4D97-AF65-F5344CB8AC3E}">
        <p14:creationId xmlns:p14="http://schemas.microsoft.com/office/powerpoint/2010/main" val="1613879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Experiments </a:t>
            </a:r>
            <a:endParaRPr lang="zh-CN" alt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18744" y="1285148"/>
            <a:ext cx="10954512" cy="5212080"/>
          </a:xfrm>
        </p:spPr>
        <p:txBody>
          <a:bodyPr>
            <a:normAutofit/>
          </a:bodyPr>
          <a:lstStyle/>
          <a:p>
            <a:r>
              <a:rPr lang="en-US" altLang="zh-CN" dirty="0" smtClean="0">
                <a:latin typeface="Times New Roman" panose="02020603050405020304" pitchFamily="18" charset="0"/>
                <a:cs typeface="Times New Roman" panose="02020603050405020304" pitchFamily="18" charset="0"/>
              </a:rPr>
              <a:t>Dataset</a:t>
            </a:r>
            <a:endParaRPr lang="en-US" altLang="zh-CN" sz="1400" dirty="0" smtClean="0">
              <a:solidFill>
                <a:schemeClr val="tx2"/>
              </a:solidFill>
              <a:latin typeface="Times New Roman" panose="02020603050405020304" pitchFamily="18" charset="0"/>
              <a:cs typeface="Times New Roman" panose="02020603050405020304" pitchFamily="18" charset="0"/>
            </a:endParaRPr>
          </a:p>
          <a:p>
            <a:pPr marL="514350" lvl="2" indent="-342900"/>
            <a:r>
              <a:rPr lang="en-US" altLang="zh-CN" kern="100" dirty="0" smtClean="0">
                <a:solidFill>
                  <a:srgbClr val="003789"/>
                </a:solidFill>
                <a:latin typeface="Times New Roman" panose="02020603050405020304" pitchFamily="18" charset="0"/>
                <a:ea typeface="DengXian" panose="03000509000000000000" pitchFamily="65" charset="-122"/>
              </a:rPr>
              <a:t>Three </a:t>
            </a:r>
            <a:r>
              <a:rPr lang="en-US" altLang="zh-CN" kern="100" dirty="0">
                <a:solidFill>
                  <a:srgbClr val="003789"/>
                </a:solidFill>
                <a:latin typeface="Times New Roman" panose="02020603050405020304" pitchFamily="18" charset="0"/>
                <a:ea typeface="DengXian" panose="03000509000000000000" pitchFamily="65" charset="-122"/>
              </a:rPr>
              <a:t>public datasets (CHAOS, BTCV, and AMOS) and one in-house clinical dataset (UTSW</a:t>
            </a:r>
            <a:r>
              <a:rPr lang="en-US" altLang="zh-CN" kern="100" dirty="0" smtClean="0">
                <a:solidFill>
                  <a:srgbClr val="003789"/>
                </a:solidFill>
                <a:latin typeface="Times New Roman" panose="02020603050405020304" pitchFamily="18" charset="0"/>
                <a:ea typeface="DengXian" panose="03000509000000000000" pitchFamily="65" charset="-122"/>
              </a:rPr>
              <a:t>)</a:t>
            </a:r>
            <a:endParaRPr lang="zh-CN" altLang="en-US" dirty="0">
              <a:solidFill>
                <a:srgbClr val="003789"/>
              </a:solidFill>
            </a:endParaRPr>
          </a:p>
          <a:p>
            <a:pPr marL="227013" lvl="1" indent="0">
              <a:buNone/>
            </a:pPr>
            <a:endParaRPr lang="en-US" altLang="zh-CN" sz="1400" dirty="0">
              <a:solidFill>
                <a:schemeClr val="tx2"/>
              </a:solidFill>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3"/>
          </p:nvPr>
        </p:nvSpPr>
        <p:spPr/>
        <p:txBody>
          <a:bodyPr/>
          <a:lstStyle/>
          <a:p>
            <a:r>
              <a:rPr lang="en-US" smtClean="0"/>
              <a:t>© Name, Ph.D., MAIA Lab, 2024</a:t>
            </a:r>
            <a:endParaRPr lang="en-US" dirty="0"/>
          </a:p>
        </p:txBody>
      </p:sp>
      <p:pic>
        <p:nvPicPr>
          <p:cNvPr id="7" name="Picture 6"/>
          <p:cNvPicPr>
            <a:picLocks noChangeAspect="1"/>
          </p:cNvPicPr>
          <p:nvPr/>
        </p:nvPicPr>
        <p:blipFill>
          <a:blip r:embed="rId3"/>
          <a:stretch>
            <a:fillRect/>
          </a:stretch>
        </p:blipFill>
        <p:spPr>
          <a:xfrm>
            <a:off x="749375" y="2581727"/>
            <a:ext cx="10693250" cy="3009858"/>
          </a:xfrm>
          <a:prstGeom prst="rect">
            <a:avLst/>
          </a:prstGeom>
        </p:spPr>
      </p:pic>
    </p:spTree>
    <p:extLst>
      <p:ext uri="{BB962C8B-B14F-4D97-AF65-F5344CB8AC3E}">
        <p14:creationId xmlns:p14="http://schemas.microsoft.com/office/powerpoint/2010/main" val="38601407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Experiments</a:t>
            </a:r>
            <a:endParaRPr lang="zh-CN" altLang="en-US" dirty="0"/>
          </a:p>
        </p:txBody>
      </p:sp>
      <p:sp>
        <p:nvSpPr>
          <p:cNvPr id="3" name="Content Placeholder 2"/>
          <p:cNvSpPr>
            <a:spLocks noGrp="1"/>
          </p:cNvSpPr>
          <p:nvPr>
            <p:ph idx="1"/>
          </p:nvPr>
        </p:nvSpPr>
        <p:spPr>
          <a:xfrm>
            <a:off x="621792" y="1380427"/>
            <a:ext cx="11343467" cy="5212080"/>
          </a:xfrm>
        </p:spPr>
        <p:txBody>
          <a:bodyPr/>
          <a:lstStyle/>
          <a:p>
            <a:r>
              <a:rPr lang="en-US" altLang="zh-CN" kern="100" dirty="0">
                <a:latin typeface="Times New Roman" panose="02020603050405020304" pitchFamily="18" charset="0"/>
                <a:ea typeface="DengXian" panose="03000509000000000000" pitchFamily="65" charset="-122"/>
              </a:rPr>
              <a:t>Ablation study</a:t>
            </a:r>
            <a:endParaRPr lang="zh-CN" altLang="en-US" dirty="0"/>
          </a:p>
          <a:p>
            <a:pPr lvl="1"/>
            <a:r>
              <a:rPr lang="en-US" altLang="zh-CN" kern="100" dirty="0">
                <a:latin typeface="Times New Roman" panose="02020603050405020304" pitchFamily="18" charset="0"/>
                <a:ea typeface="DengXian" panose="03000509000000000000" pitchFamily="65" charset="-122"/>
              </a:rPr>
              <a:t> </a:t>
            </a:r>
            <a:r>
              <a:rPr lang="en-US" altLang="zh-CN" kern="100" dirty="0" smtClean="0">
                <a:latin typeface="Times New Roman" panose="02020603050405020304" pitchFamily="18" charset="0"/>
                <a:ea typeface="DengXian" panose="03000509000000000000" pitchFamily="65" charset="-122"/>
              </a:rPr>
              <a:t>Validate </a:t>
            </a:r>
            <a:r>
              <a:rPr lang="en-US" altLang="zh-CN" kern="100" dirty="0">
                <a:latin typeface="Times New Roman" panose="02020603050405020304" pitchFamily="18" charset="0"/>
                <a:ea typeface="DengXian" panose="03000509000000000000" pitchFamily="65" charset="-122"/>
              </a:rPr>
              <a:t>the effectiveness of the two key components </a:t>
            </a:r>
            <a:r>
              <a:rPr lang="en-US" altLang="zh-CN" kern="100" dirty="0" smtClean="0">
                <a:latin typeface="Times New Roman" panose="02020603050405020304" pitchFamily="18" charset="0"/>
                <a:ea typeface="DengXian" panose="03000509000000000000" pitchFamily="65" charset="-122"/>
              </a:rPr>
              <a:t>(</a:t>
            </a:r>
            <a:r>
              <a:rPr lang="en-US" altLang="zh-CN" kern="100" dirty="0" smtClean="0">
                <a:solidFill>
                  <a:srgbClr val="C00000"/>
                </a:solidFill>
                <a:latin typeface="Times New Roman" panose="02020603050405020304" pitchFamily="18" charset="0"/>
                <a:ea typeface="DengXian" panose="03000509000000000000" pitchFamily="65" charset="-122"/>
              </a:rPr>
              <a:t>adversarial </a:t>
            </a:r>
            <a:r>
              <a:rPr lang="en-US" altLang="zh-CN" kern="100" dirty="0">
                <a:solidFill>
                  <a:srgbClr val="C00000"/>
                </a:solidFill>
                <a:latin typeface="Times New Roman" panose="02020603050405020304" pitchFamily="18" charset="0"/>
                <a:ea typeface="DengXian" panose="03000509000000000000" pitchFamily="65" charset="-122"/>
              </a:rPr>
              <a:t>learning </a:t>
            </a:r>
            <a:r>
              <a:rPr lang="en-US" altLang="zh-CN" kern="100" dirty="0" smtClean="0">
                <a:solidFill>
                  <a:srgbClr val="C00000"/>
                </a:solidFill>
                <a:latin typeface="Times New Roman" panose="02020603050405020304" pitchFamily="18" charset="0"/>
                <a:ea typeface="DengXian" panose="03000509000000000000" pitchFamily="65" charset="-122"/>
              </a:rPr>
              <a:t>and </a:t>
            </a:r>
            <a:r>
              <a:rPr lang="en-US" altLang="zh-CN" kern="100" dirty="0">
                <a:solidFill>
                  <a:srgbClr val="C00000"/>
                </a:solidFill>
                <a:latin typeface="Times New Roman" panose="02020603050405020304" pitchFamily="18" charset="0"/>
                <a:ea typeface="DengXian" panose="03000509000000000000" pitchFamily="65" charset="-122"/>
              </a:rPr>
              <a:t>histogram </a:t>
            </a:r>
            <a:r>
              <a:rPr lang="en-US" altLang="zh-CN" kern="100" dirty="0" smtClean="0">
                <a:solidFill>
                  <a:srgbClr val="C00000"/>
                </a:solidFill>
                <a:latin typeface="Times New Roman" panose="02020603050405020304" pitchFamily="18" charset="0"/>
                <a:ea typeface="DengXian" panose="03000509000000000000" pitchFamily="65" charset="-122"/>
              </a:rPr>
              <a:t>matching</a:t>
            </a:r>
            <a:r>
              <a:rPr lang="en-US" altLang="zh-CN" kern="100" dirty="0" smtClean="0">
                <a:latin typeface="Times New Roman" panose="02020603050405020304" pitchFamily="18" charset="0"/>
                <a:ea typeface="DengXian" panose="03000509000000000000" pitchFamily="65" charset="-122"/>
              </a:rPr>
              <a:t>)</a:t>
            </a:r>
          </a:p>
          <a:p>
            <a:pPr lvl="3"/>
            <a:r>
              <a:rPr lang="en-US" altLang="zh-CN" kern="100" dirty="0">
                <a:latin typeface="Times New Roman" panose="02020603050405020304" pitchFamily="18" charset="0"/>
                <a:ea typeface="DengXian" panose="03000509000000000000" pitchFamily="65" charset="-122"/>
              </a:rPr>
              <a:t>1) W/o </a:t>
            </a:r>
            <a:r>
              <a:rPr lang="en-US" altLang="zh-CN" kern="100" dirty="0" smtClean="0">
                <a:latin typeface="Times New Roman" panose="02020603050405020304" pitchFamily="18" charset="0"/>
                <a:ea typeface="DengXian" panose="03000509000000000000" pitchFamily="65" charset="-122"/>
              </a:rPr>
              <a:t>Adaptation; </a:t>
            </a:r>
          </a:p>
          <a:p>
            <a:pPr lvl="3"/>
            <a:r>
              <a:rPr lang="en-US" altLang="zh-CN" kern="100" dirty="0" smtClean="0">
                <a:latin typeface="Times New Roman" panose="02020603050405020304" pitchFamily="18" charset="0"/>
                <a:ea typeface="DengXian" panose="03000509000000000000" pitchFamily="65" charset="-122"/>
              </a:rPr>
              <a:t>2</a:t>
            </a:r>
            <a:r>
              <a:rPr lang="en-US" altLang="zh-CN" kern="100" dirty="0">
                <a:latin typeface="Times New Roman" panose="02020603050405020304" pitchFamily="18" charset="0"/>
                <a:ea typeface="DengXian" panose="03000509000000000000" pitchFamily="65" charset="-122"/>
              </a:rPr>
              <a:t>) AL-UDA: used adversarial learning for </a:t>
            </a:r>
            <a:r>
              <a:rPr lang="en-US" altLang="zh-CN" kern="100" dirty="0" smtClean="0">
                <a:latin typeface="Times New Roman" panose="02020603050405020304" pitchFamily="18" charset="0"/>
                <a:ea typeface="DengXian" panose="03000509000000000000" pitchFamily="65" charset="-122"/>
              </a:rPr>
              <a:t>UDA; </a:t>
            </a:r>
          </a:p>
          <a:p>
            <a:pPr lvl="3"/>
            <a:r>
              <a:rPr lang="en-US" altLang="zh-CN" kern="100" dirty="0" smtClean="0">
                <a:latin typeface="Times New Roman" panose="02020603050405020304" pitchFamily="18" charset="0"/>
                <a:ea typeface="DengXian" panose="03000509000000000000" pitchFamily="65" charset="-122"/>
              </a:rPr>
              <a:t>3</a:t>
            </a:r>
            <a:r>
              <a:rPr lang="en-US" altLang="zh-CN" kern="100" dirty="0">
                <a:latin typeface="Times New Roman" panose="02020603050405020304" pitchFamily="18" charset="0"/>
                <a:ea typeface="DengXian" panose="03000509000000000000" pitchFamily="65" charset="-122"/>
              </a:rPr>
              <a:t>) HM-UDA: applied histogram matching to the source domain data, then trained with </a:t>
            </a:r>
            <a:r>
              <a:rPr lang="en-US" altLang="zh-CN" kern="100" dirty="0" smtClean="0">
                <a:latin typeface="Times New Roman" panose="02020603050405020304" pitchFamily="18" charset="0"/>
                <a:ea typeface="DengXian" panose="03000509000000000000" pitchFamily="65" charset="-122"/>
              </a:rPr>
              <a:t>the resulting data</a:t>
            </a:r>
            <a:r>
              <a:rPr lang="en-US" altLang="zh-CN" kern="100" dirty="0" smtClean="0">
                <a:latin typeface="Times New Roman" panose="02020603050405020304" pitchFamily="18" charset="0"/>
                <a:ea typeface="DengXian" panose="03000509000000000000" pitchFamily="65" charset="-122"/>
              </a:rPr>
              <a:t>;</a:t>
            </a:r>
          </a:p>
          <a:p>
            <a:pPr lvl="3"/>
            <a:r>
              <a:rPr lang="en-US" altLang="zh-CN" kern="100" dirty="0" smtClean="0">
                <a:latin typeface="Times New Roman" panose="02020603050405020304" pitchFamily="18" charset="0"/>
                <a:ea typeface="DengXian" panose="03000509000000000000" pitchFamily="65" charset="-122"/>
              </a:rPr>
              <a:t>4</a:t>
            </a:r>
            <a:r>
              <a:rPr lang="en-US" altLang="zh-CN" kern="100" dirty="0">
                <a:latin typeface="Times New Roman" panose="02020603050405020304" pitchFamily="18" charset="0"/>
                <a:ea typeface="DengXian" panose="03000509000000000000" pitchFamily="65" charset="-122"/>
              </a:rPr>
              <a:t>) </a:t>
            </a:r>
            <a:r>
              <a:rPr lang="en-US" altLang="zh-CN" kern="100" dirty="0" err="1" smtClean="0">
                <a:latin typeface="Times New Roman" panose="02020603050405020304" pitchFamily="18" charset="0"/>
                <a:ea typeface="DengXian" panose="03000509000000000000" pitchFamily="65" charset="-122"/>
              </a:rPr>
              <a:t>HMeAL</a:t>
            </a:r>
            <a:r>
              <a:rPr lang="en-US" altLang="zh-CN" kern="100" dirty="0" smtClean="0">
                <a:latin typeface="Times New Roman" panose="02020603050405020304" pitchFamily="18" charset="0"/>
                <a:ea typeface="DengXian" panose="03000509000000000000" pitchFamily="65" charset="-122"/>
              </a:rPr>
              <a:t>-UDA</a:t>
            </a:r>
            <a:r>
              <a:rPr lang="en-US" altLang="zh-CN" kern="100" dirty="0">
                <a:latin typeface="Times New Roman" panose="02020603050405020304" pitchFamily="18" charset="0"/>
                <a:ea typeface="DengXian" panose="03000509000000000000" pitchFamily="65" charset="-122"/>
              </a:rPr>
              <a:t>;</a:t>
            </a:r>
            <a:endParaRPr lang="zh-CN" altLang="en-US" dirty="0"/>
          </a:p>
          <a:p>
            <a:pPr lvl="1"/>
            <a:endParaRPr lang="zh-CN" altLang="en-US" dirty="0"/>
          </a:p>
          <a:p>
            <a:endParaRPr lang="zh-CN" altLang="en-US" dirty="0"/>
          </a:p>
        </p:txBody>
      </p:sp>
      <p:sp>
        <p:nvSpPr>
          <p:cNvPr id="4" name="Footer Placeholder 3"/>
          <p:cNvSpPr>
            <a:spLocks noGrp="1"/>
          </p:cNvSpPr>
          <p:nvPr>
            <p:ph type="ftr" sz="quarter" idx="3"/>
          </p:nvPr>
        </p:nvSpPr>
        <p:spPr/>
        <p:txBody>
          <a:bodyPr/>
          <a:lstStyle/>
          <a:p>
            <a:r>
              <a:rPr lang="en-US" smtClean="0"/>
              <a:t>© Name, Ph.D., MAIA Lab, 2024</a:t>
            </a:r>
            <a:endParaRPr lang="en-US" dirty="0"/>
          </a:p>
        </p:txBody>
      </p:sp>
      <p:sp>
        <p:nvSpPr>
          <p:cNvPr id="6" name="Rectangle 5"/>
          <p:cNvSpPr/>
          <p:nvPr/>
        </p:nvSpPr>
        <p:spPr>
          <a:xfrm>
            <a:off x="5275903" y="3244334"/>
            <a:ext cx="184731" cy="369332"/>
          </a:xfrm>
          <a:prstGeom prst="rect">
            <a:avLst/>
          </a:prstGeom>
        </p:spPr>
        <p:txBody>
          <a:bodyPr wrap="none">
            <a:spAutoFit/>
          </a:bodyPr>
          <a:lstStyle/>
          <a:p>
            <a:endParaRPr lang="zh-CN" altLang="en-US" dirty="0"/>
          </a:p>
        </p:txBody>
      </p:sp>
    </p:spTree>
    <p:extLst>
      <p:ext uri="{BB962C8B-B14F-4D97-AF65-F5344CB8AC3E}">
        <p14:creationId xmlns:p14="http://schemas.microsoft.com/office/powerpoint/2010/main" val="2398379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smtClean="0"/>
              <a:t>© Name, Ph.D., MAIA Lab, 2024</a:t>
            </a:r>
            <a:endParaRPr lang="en-US" dirty="0"/>
          </a:p>
        </p:txBody>
      </p:sp>
      <p:pic>
        <p:nvPicPr>
          <p:cNvPr id="4" name="Picture 3"/>
          <p:cNvPicPr>
            <a:picLocks noChangeAspect="1"/>
          </p:cNvPicPr>
          <p:nvPr/>
        </p:nvPicPr>
        <p:blipFill>
          <a:blip r:embed="rId3"/>
          <a:stretch>
            <a:fillRect/>
          </a:stretch>
        </p:blipFill>
        <p:spPr>
          <a:xfrm>
            <a:off x="412151" y="200722"/>
            <a:ext cx="8601689" cy="2787805"/>
          </a:xfrm>
          <a:prstGeom prst="rect">
            <a:avLst/>
          </a:prstGeom>
        </p:spPr>
      </p:pic>
      <p:pic>
        <p:nvPicPr>
          <p:cNvPr id="6" name="Picture 5"/>
          <p:cNvPicPr>
            <a:picLocks noChangeAspect="1"/>
          </p:cNvPicPr>
          <p:nvPr/>
        </p:nvPicPr>
        <p:blipFill>
          <a:blip r:embed="rId4"/>
          <a:stretch>
            <a:fillRect/>
          </a:stretch>
        </p:blipFill>
        <p:spPr>
          <a:xfrm>
            <a:off x="0" y="3186392"/>
            <a:ext cx="9266663" cy="3025688"/>
          </a:xfrm>
          <a:prstGeom prst="rect">
            <a:avLst/>
          </a:prstGeom>
        </p:spPr>
      </p:pic>
      <p:sp>
        <p:nvSpPr>
          <p:cNvPr id="8" name="Rectangle 7"/>
          <p:cNvSpPr/>
          <p:nvPr/>
        </p:nvSpPr>
        <p:spPr>
          <a:xfrm>
            <a:off x="9013840" y="897139"/>
            <a:ext cx="2917965" cy="3785652"/>
          </a:xfrm>
          <a:prstGeom prst="rect">
            <a:avLst/>
          </a:prstGeom>
        </p:spPr>
        <p:txBody>
          <a:bodyPr wrap="square">
            <a:spAutoFit/>
          </a:bodyPr>
          <a:lstStyle/>
          <a:p>
            <a:pPr marL="285750" indent="-285750" algn="just">
              <a:spcAft>
                <a:spcPts val="0"/>
              </a:spcAft>
              <a:buFont typeface="Arial" panose="020B0604020202020204" pitchFamily="34" charset="0"/>
              <a:buChar char="•"/>
            </a:pPr>
            <a:r>
              <a:rPr lang="en-US" altLang="zh-CN" kern="100" dirty="0" smtClean="0">
                <a:latin typeface="Times New Roman" panose="02020603050405020304" pitchFamily="18" charset="0"/>
                <a:ea typeface="DengXian" panose="03000509000000000000" pitchFamily="65" charset="-122"/>
              </a:rPr>
              <a:t>Ablation results:</a:t>
            </a:r>
          </a:p>
          <a:p>
            <a:pPr algn="just">
              <a:spcAft>
                <a:spcPts val="0"/>
              </a:spcAft>
            </a:pPr>
            <a:endParaRPr lang="en-US" altLang="zh-CN" kern="100" dirty="0" smtClean="0">
              <a:latin typeface="Times New Roman" panose="02020603050405020304" pitchFamily="18" charset="0"/>
              <a:ea typeface="DengXian" panose="03000509000000000000" pitchFamily="65" charset="-122"/>
            </a:endParaRPr>
          </a:p>
          <a:p>
            <a:pPr algn="just">
              <a:spcAft>
                <a:spcPts val="0"/>
              </a:spcAft>
            </a:pPr>
            <a:r>
              <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a:t>
            </a:r>
            <a:r>
              <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DSC for </a:t>
            </a:r>
            <a:r>
              <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MRI-to-CT</a:t>
            </a:r>
          </a:p>
          <a:p>
            <a:pPr algn="just">
              <a:spcAft>
                <a:spcPts val="0"/>
              </a:spcAft>
            </a:pPr>
            <a:r>
              <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(b) HD95 </a:t>
            </a:r>
            <a:r>
              <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for </a:t>
            </a:r>
            <a:r>
              <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MRI-to-CT</a:t>
            </a:r>
          </a:p>
          <a:p>
            <a:pPr algn="just">
              <a:spcAft>
                <a:spcPts val="0"/>
              </a:spcAft>
            </a:pPr>
            <a:endPar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 DSC for </a:t>
            </a:r>
            <a:r>
              <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CT-to-MRI</a:t>
            </a:r>
          </a:p>
          <a:p>
            <a:pPr algn="just">
              <a:spcAft>
                <a:spcPts val="0"/>
              </a:spcAft>
            </a:pPr>
            <a:r>
              <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 HD95 for </a:t>
            </a:r>
            <a:r>
              <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CT-to-MRI</a:t>
            </a:r>
            <a:endParaRPr lang="zh-CN" altLang="zh-CN" sz="2400" kern="100" dirty="0">
              <a:solidFill>
                <a:srgbClr val="002060"/>
              </a:solidFill>
              <a:effectLst/>
              <a:latin typeface="Times New Roman" panose="02020603050405020304" pitchFamily="18" charset="0"/>
              <a:ea typeface="DengXian" panose="03000509000000000000" pitchFamily="65" charset="-122"/>
              <a:cs typeface="Times New Roman" panose="02020603050405020304" pitchFamily="18" charset="0"/>
            </a:endParaRPr>
          </a:p>
        </p:txBody>
      </p:sp>
      <p:sp>
        <p:nvSpPr>
          <p:cNvPr id="3" name="Rectangle 2"/>
          <p:cNvSpPr/>
          <p:nvPr/>
        </p:nvSpPr>
        <p:spPr>
          <a:xfrm>
            <a:off x="1988250" y="2875002"/>
            <a:ext cx="498855" cy="369332"/>
          </a:xfrm>
          <a:prstGeom prst="rect">
            <a:avLst/>
          </a:prstGeom>
        </p:spPr>
        <p:txBody>
          <a:bodyPr wrap="none">
            <a:spAutoFit/>
          </a:bodyPr>
          <a:lstStyle/>
          <a:p>
            <a:r>
              <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 </a:t>
            </a:r>
            <a:endParaRPr lang="zh-CN" altLang="en-US" dirty="0"/>
          </a:p>
        </p:txBody>
      </p:sp>
      <p:sp>
        <p:nvSpPr>
          <p:cNvPr id="5" name="Rectangle 4"/>
          <p:cNvSpPr/>
          <p:nvPr/>
        </p:nvSpPr>
        <p:spPr>
          <a:xfrm>
            <a:off x="6625346" y="2869341"/>
            <a:ext cx="569387" cy="369332"/>
          </a:xfrm>
          <a:prstGeom prst="rect">
            <a:avLst/>
          </a:prstGeom>
        </p:spPr>
        <p:txBody>
          <a:bodyPr wrap="none">
            <a:spAutoFit/>
          </a:bodyPr>
          <a:lstStyle/>
          <a:p>
            <a:r>
              <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(b) </a:t>
            </a:r>
            <a:endParaRPr lang="zh-CN" altLang="en-US" dirty="0"/>
          </a:p>
        </p:txBody>
      </p:sp>
      <p:sp>
        <p:nvSpPr>
          <p:cNvPr id="7" name="Rectangle 6"/>
          <p:cNvSpPr/>
          <p:nvPr/>
        </p:nvSpPr>
        <p:spPr>
          <a:xfrm>
            <a:off x="1965948" y="5941681"/>
            <a:ext cx="556563" cy="369332"/>
          </a:xfrm>
          <a:prstGeom prst="rect">
            <a:avLst/>
          </a:prstGeom>
        </p:spPr>
        <p:txBody>
          <a:bodyPr wrap="none">
            <a:spAutoFit/>
          </a:bodyPr>
          <a:lstStyle/>
          <a:p>
            <a:r>
              <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 </a:t>
            </a:r>
            <a:endParaRPr lang="zh-CN" altLang="en-US" dirty="0"/>
          </a:p>
        </p:txBody>
      </p:sp>
      <p:sp>
        <p:nvSpPr>
          <p:cNvPr id="9" name="Rectangle 8"/>
          <p:cNvSpPr/>
          <p:nvPr/>
        </p:nvSpPr>
        <p:spPr>
          <a:xfrm>
            <a:off x="6699442" y="5929594"/>
            <a:ext cx="511679" cy="369332"/>
          </a:xfrm>
          <a:prstGeom prst="rect">
            <a:avLst/>
          </a:prstGeom>
        </p:spPr>
        <p:txBody>
          <a:bodyPr wrap="none">
            <a:spAutoFit/>
          </a:bodyPr>
          <a:lstStyle/>
          <a:p>
            <a:r>
              <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 </a:t>
            </a:r>
            <a:endParaRPr lang="zh-CN" altLang="en-US" dirty="0"/>
          </a:p>
        </p:txBody>
      </p:sp>
    </p:spTree>
    <p:extLst>
      <p:ext uri="{BB962C8B-B14F-4D97-AF65-F5344CB8AC3E}">
        <p14:creationId xmlns:p14="http://schemas.microsoft.com/office/powerpoint/2010/main" val="29121142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Experiments</a:t>
            </a:r>
            <a:endParaRPr lang="zh-CN" altLang="en-US" dirty="0"/>
          </a:p>
        </p:txBody>
      </p:sp>
      <p:sp>
        <p:nvSpPr>
          <p:cNvPr id="3" name="Content Placeholder 2"/>
          <p:cNvSpPr>
            <a:spLocks noGrp="1"/>
          </p:cNvSpPr>
          <p:nvPr>
            <p:ph idx="1"/>
          </p:nvPr>
        </p:nvSpPr>
        <p:spPr>
          <a:xfrm>
            <a:off x="621792" y="1357232"/>
            <a:ext cx="10954512" cy="5212080"/>
          </a:xfrm>
        </p:spPr>
        <p:txBody>
          <a:bodyPr/>
          <a:lstStyle/>
          <a:p>
            <a:r>
              <a:rPr lang="en-US" altLang="zh-CN" dirty="0"/>
              <a:t>Comparative methods</a:t>
            </a:r>
            <a:endParaRPr lang="en-US" altLang="zh-CN" kern="100" dirty="0" smtClean="0">
              <a:latin typeface="Times New Roman" panose="02020603050405020304" pitchFamily="18" charset="0"/>
              <a:ea typeface="DengXian" panose="03000509000000000000" pitchFamily="65" charset="-122"/>
            </a:endParaRPr>
          </a:p>
          <a:p>
            <a:pPr lvl="1"/>
            <a:r>
              <a:rPr lang="en-US" altLang="zh-CN" kern="100" dirty="0" smtClean="0">
                <a:latin typeface="Times New Roman" panose="02020603050405020304" pitchFamily="18" charset="0"/>
                <a:ea typeface="DengXian" panose="03000509000000000000" pitchFamily="65" charset="-122"/>
              </a:rPr>
              <a:t>1</a:t>
            </a:r>
            <a:r>
              <a:rPr lang="en-US" altLang="zh-CN" kern="100" dirty="0">
                <a:latin typeface="Times New Roman" panose="02020603050405020304" pitchFamily="18" charset="0"/>
                <a:ea typeface="DengXian" panose="03000509000000000000" pitchFamily="65" charset="-122"/>
              </a:rPr>
              <a:t>) </a:t>
            </a:r>
            <a:r>
              <a:rPr lang="en-US" altLang="zh-CN" kern="100" dirty="0">
                <a:solidFill>
                  <a:srgbClr val="FF0000"/>
                </a:solidFill>
                <a:latin typeface="Times New Roman" panose="02020603050405020304" pitchFamily="18" charset="0"/>
                <a:ea typeface="DengXian" panose="03000509000000000000" pitchFamily="65" charset="-122"/>
              </a:rPr>
              <a:t>Supervision</a:t>
            </a:r>
            <a:r>
              <a:rPr lang="en-US" altLang="zh-CN" kern="100" dirty="0">
                <a:latin typeface="Times New Roman" panose="02020603050405020304" pitchFamily="18" charset="0"/>
                <a:ea typeface="DengXian" panose="03000509000000000000" pitchFamily="65" charset="-122"/>
              </a:rPr>
              <a:t>: </a:t>
            </a:r>
            <a:r>
              <a:rPr lang="en-US" altLang="zh-CN" sz="2000" kern="100" dirty="0">
                <a:latin typeface="Times New Roman" panose="02020603050405020304" pitchFamily="18" charset="0"/>
                <a:ea typeface="DengXian" panose="03000509000000000000" pitchFamily="65" charset="-122"/>
              </a:rPr>
              <a:t>Supervised training and testing within the same domain. </a:t>
            </a:r>
            <a:endParaRPr lang="en-US" altLang="zh-CN" sz="2000" kern="100" dirty="0" smtClean="0">
              <a:latin typeface="Times New Roman" panose="02020603050405020304" pitchFamily="18" charset="0"/>
              <a:ea typeface="DengXian" panose="03000509000000000000" pitchFamily="65" charset="-122"/>
            </a:endParaRPr>
          </a:p>
          <a:p>
            <a:pPr lvl="1"/>
            <a:r>
              <a:rPr lang="en-US" altLang="zh-CN" kern="100" dirty="0" smtClean="0">
                <a:latin typeface="Times New Roman" panose="02020603050405020304" pitchFamily="18" charset="0"/>
                <a:ea typeface="DengXian" panose="03000509000000000000" pitchFamily="65" charset="-122"/>
              </a:rPr>
              <a:t>2</a:t>
            </a:r>
            <a:r>
              <a:rPr lang="en-US" altLang="zh-CN" kern="100" dirty="0">
                <a:latin typeface="Times New Roman" panose="02020603050405020304" pitchFamily="18" charset="0"/>
                <a:ea typeface="DengXian" panose="03000509000000000000" pitchFamily="65" charset="-122"/>
              </a:rPr>
              <a:t>) </a:t>
            </a:r>
            <a:r>
              <a:rPr lang="en-US" altLang="zh-CN" kern="100" dirty="0">
                <a:solidFill>
                  <a:srgbClr val="FF0000"/>
                </a:solidFill>
                <a:latin typeface="Times New Roman" panose="02020603050405020304" pitchFamily="18" charset="0"/>
                <a:ea typeface="DengXian" panose="03000509000000000000" pitchFamily="65" charset="-122"/>
              </a:rPr>
              <a:t>W/o Adaptation</a:t>
            </a:r>
            <a:r>
              <a:rPr lang="en-US" altLang="zh-CN" kern="100" dirty="0">
                <a:latin typeface="Times New Roman" panose="02020603050405020304" pitchFamily="18" charset="0"/>
                <a:ea typeface="DengXian" panose="03000509000000000000" pitchFamily="65" charset="-122"/>
              </a:rPr>
              <a:t>: </a:t>
            </a:r>
            <a:r>
              <a:rPr lang="en-US" altLang="zh-CN" sz="2000" kern="100" dirty="0">
                <a:latin typeface="Times New Roman" panose="02020603050405020304" pitchFamily="18" charset="0"/>
                <a:ea typeface="DengXian" panose="03000509000000000000" pitchFamily="65" charset="-122"/>
              </a:rPr>
              <a:t>Supervised training in the source domain, followed by testing in the target domain without adaptation. </a:t>
            </a:r>
            <a:endParaRPr lang="en-US" altLang="zh-CN" sz="2000" kern="100" dirty="0" smtClean="0">
              <a:latin typeface="Times New Roman" panose="02020603050405020304" pitchFamily="18" charset="0"/>
              <a:ea typeface="DengXian" panose="03000509000000000000" pitchFamily="65" charset="-122"/>
            </a:endParaRPr>
          </a:p>
          <a:p>
            <a:pPr lvl="1"/>
            <a:r>
              <a:rPr lang="en-US" altLang="zh-CN" kern="100" dirty="0" smtClean="0">
                <a:latin typeface="Times New Roman" panose="02020603050405020304" pitchFamily="18" charset="0"/>
                <a:ea typeface="DengXian" panose="03000509000000000000" pitchFamily="65" charset="-122"/>
              </a:rPr>
              <a:t>3</a:t>
            </a:r>
            <a:r>
              <a:rPr lang="en-US" altLang="zh-CN" kern="100" dirty="0">
                <a:latin typeface="Times New Roman" panose="02020603050405020304" pitchFamily="18" charset="0"/>
                <a:ea typeface="DengXian" panose="03000509000000000000" pitchFamily="65" charset="-122"/>
              </a:rPr>
              <a:t>) </a:t>
            </a:r>
            <a:r>
              <a:rPr lang="en-US" altLang="zh-CN" kern="100" dirty="0">
                <a:solidFill>
                  <a:srgbClr val="FF0000"/>
                </a:solidFill>
                <a:latin typeface="Times New Roman" panose="02020603050405020304" pitchFamily="18" charset="0"/>
                <a:ea typeface="DengXian" panose="03000509000000000000" pitchFamily="65" charset="-122"/>
              </a:rPr>
              <a:t>SIFA</a:t>
            </a:r>
            <a:r>
              <a:rPr lang="en-US" altLang="zh-CN" kern="100" dirty="0">
                <a:latin typeface="Times New Roman" panose="02020603050405020304" pitchFamily="18" charset="0"/>
                <a:ea typeface="DengXian" panose="03000509000000000000" pitchFamily="65" charset="-122"/>
              </a:rPr>
              <a:t> </a:t>
            </a:r>
            <a:r>
              <a:rPr lang="en-US" altLang="zh-CN" kern="100" dirty="0" smtClean="0">
                <a:latin typeface="Times New Roman" panose="02020603050405020304" pitchFamily="18" charset="0"/>
                <a:ea typeface="DengXian" panose="03000509000000000000" pitchFamily="65" charset="-122"/>
              </a:rPr>
              <a:t>: </a:t>
            </a:r>
            <a:r>
              <a:rPr lang="en-US" altLang="zh-CN" sz="2000" kern="100" dirty="0">
                <a:latin typeface="Times New Roman" panose="02020603050405020304" pitchFamily="18" charset="0"/>
                <a:ea typeface="DengXian" panose="03000509000000000000" pitchFamily="65" charset="-122"/>
              </a:rPr>
              <a:t>This method aligned both image and feature spaces using adversarial learning to drive UDA</a:t>
            </a:r>
            <a:r>
              <a:rPr lang="en-US" altLang="zh-CN" sz="2000" kern="100" dirty="0" smtClean="0">
                <a:latin typeface="Times New Roman" panose="02020603050405020304" pitchFamily="18" charset="0"/>
                <a:ea typeface="DengXian" panose="03000509000000000000" pitchFamily="65" charset="-122"/>
              </a:rPr>
              <a:t>.</a:t>
            </a:r>
          </a:p>
          <a:p>
            <a:pPr lvl="1"/>
            <a:r>
              <a:rPr lang="en-US" altLang="zh-CN" kern="100" dirty="0" smtClean="0">
                <a:latin typeface="Times New Roman" panose="02020603050405020304" pitchFamily="18" charset="0"/>
                <a:ea typeface="DengXian" panose="03000509000000000000" pitchFamily="65" charset="-122"/>
              </a:rPr>
              <a:t>4</a:t>
            </a:r>
            <a:r>
              <a:rPr lang="en-US" altLang="zh-CN" kern="100" dirty="0">
                <a:latin typeface="Times New Roman" panose="02020603050405020304" pitchFamily="18" charset="0"/>
                <a:ea typeface="DengXian" panose="03000509000000000000" pitchFamily="65" charset="-122"/>
              </a:rPr>
              <a:t>) </a:t>
            </a:r>
            <a:r>
              <a:rPr lang="en-US" altLang="zh-CN" kern="100" dirty="0">
                <a:solidFill>
                  <a:srgbClr val="FF0000"/>
                </a:solidFill>
                <a:latin typeface="Times New Roman" panose="02020603050405020304" pitchFamily="18" charset="0"/>
                <a:ea typeface="DengXian" panose="03000509000000000000" pitchFamily="65" charset="-122"/>
              </a:rPr>
              <a:t>FS-UDA</a:t>
            </a:r>
            <a:r>
              <a:rPr lang="en-US" altLang="zh-CN" kern="100" dirty="0">
                <a:latin typeface="Times New Roman" panose="02020603050405020304" pitchFamily="18" charset="0"/>
                <a:ea typeface="DengXian" panose="03000509000000000000" pitchFamily="65" charset="-122"/>
              </a:rPr>
              <a:t> </a:t>
            </a:r>
            <a:r>
              <a:rPr lang="en-US" altLang="zh-CN" kern="100" dirty="0" smtClean="0">
                <a:latin typeface="Times New Roman" panose="02020603050405020304" pitchFamily="18" charset="0"/>
                <a:ea typeface="DengXian" panose="03000509000000000000" pitchFamily="65" charset="-122"/>
              </a:rPr>
              <a:t>: </a:t>
            </a:r>
            <a:r>
              <a:rPr lang="en-US" altLang="zh-CN" sz="2000" kern="100" dirty="0">
                <a:latin typeface="Times New Roman" panose="02020603050405020304" pitchFamily="18" charset="0"/>
                <a:ea typeface="DengXian" panose="03000509000000000000" pitchFamily="65" charset="-122"/>
              </a:rPr>
              <a:t>It utilized frequency and spatial knowledge distillation with a multi-teacher architecture for </a:t>
            </a:r>
            <a:r>
              <a:rPr lang="en-US" altLang="zh-CN" sz="2000" kern="100" dirty="0" smtClean="0">
                <a:latin typeface="Times New Roman" panose="02020603050405020304" pitchFamily="18" charset="0"/>
                <a:ea typeface="DengXian" panose="03000509000000000000" pitchFamily="65" charset="-122"/>
              </a:rPr>
              <a:t>UDA.</a:t>
            </a:r>
            <a:endParaRPr lang="zh-CN" altLang="en-US" sz="2000" dirty="0"/>
          </a:p>
          <a:p>
            <a:pPr lvl="1"/>
            <a:endParaRPr lang="zh-CN" altLang="en-US" sz="2000" dirty="0"/>
          </a:p>
        </p:txBody>
      </p:sp>
      <p:sp>
        <p:nvSpPr>
          <p:cNvPr id="4" name="Footer Placeholder 3"/>
          <p:cNvSpPr>
            <a:spLocks noGrp="1"/>
          </p:cNvSpPr>
          <p:nvPr>
            <p:ph type="ftr" sz="quarter" idx="3"/>
          </p:nvPr>
        </p:nvSpPr>
        <p:spPr/>
        <p:txBody>
          <a:bodyPr/>
          <a:lstStyle/>
          <a:p>
            <a:r>
              <a:rPr lang="en-US" smtClean="0"/>
              <a:t>© Name, Ph.D., MAIA Lab, 2024</a:t>
            </a:r>
            <a:endParaRPr lang="en-US" dirty="0"/>
          </a:p>
        </p:txBody>
      </p:sp>
    </p:spTree>
    <p:extLst>
      <p:ext uri="{BB962C8B-B14F-4D97-AF65-F5344CB8AC3E}">
        <p14:creationId xmlns:p14="http://schemas.microsoft.com/office/powerpoint/2010/main" val="8126888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Experiments</a:t>
            </a:r>
            <a:endParaRPr lang="zh-CN" altLang="en-US" dirty="0"/>
          </a:p>
        </p:txBody>
      </p:sp>
      <p:sp>
        <p:nvSpPr>
          <p:cNvPr id="3" name="Content Placeholder 2"/>
          <p:cNvSpPr>
            <a:spLocks noGrp="1"/>
          </p:cNvSpPr>
          <p:nvPr>
            <p:ph idx="1"/>
          </p:nvPr>
        </p:nvSpPr>
        <p:spPr>
          <a:xfrm>
            <a:off x="621792" y="1012977"/>
            <a:ext cx="10954512" cy="5212080"/>
          </a:xfrm>
        </p:spPr>
        <p:txBody>
          <a:bodyPr/>
          <a:lstStyle/>
          <a:p>
            <a:r>
              <a:rPr lang="en-US" altLang="zh-CN" kern="100" dirty="0">
                <a:latin typeface="Times New Roman" panose="02020603050405020304" pitchFamily="18" charset="0"/>
                <a:ea typeface="DengXian" panose="03000509000000000000" pitchFamily="65" charset="-122"/>
              </a:rPr>
              <a:t>Liver </a:t>
            </a:r>
            <a:r>
              <a:rPr lang="en-US" altLang="zh-CN" kern="100" dirty="0" smtClean="0">
                <a:latin typeface="Times New Roman" panose="02020603050405020304" pitchFamily="18" charset="0"/>
                <a:ea typeface="DengXian" panose="03000509000000000000" pitchFamily="65" charset="-122"/>
              </a:rPr>
              <a:t>segmentation (</a:t>
            </a:r>
            <a:r>
              <a:rPr lang="en-US" altLang="zh-CN" dirty="0"/>
              <a:t>quantitative results </a:t>
            </a:r>
            <a:r>
              <a:rPr lang="en-US" altLang="zh-CN" kern="100" dirty="0" smtClean="0">
                <a:latin typeface="Times New Roman" panose="02020603050405020304" pitchFamily="18" charset="0"/>
                <a:ea typeface="DengXian" panose="03000509000000000000" pitchFamily="65" charset="-122"/>
              </a:rPr>
              <a:t>)</a:t>
            </a:r>
            <a:endParaRPr lang="zh-CN" altLang="en-US" dirty="0"/>
          </a:p>
          <a:p>
            <a:endParaRPr lang="zh-CN" altLang="en-US" dirty="0"/>
          </a:p>
        </p:txBody>
      </p:sp>
      <p:sp>
        <p:nvSpPr>
          <p:cNvPr id="4" name="Footer Placeholder 3"/>
          <p:cNvSpPr>
            <a:spLocks noGrp="1"/>
          </p:cNvSpPr>
          <p:nvPr>
            <p:ph type="ftr" sz="quarter" idx="3"/>
          </p:nvPr>
        </p:nvSpPr>
        <p:spPr/>
        <p:txBody>
          <a:bodyPr/>
          <a:lstStyle/>
          <a:p>
            <a:r>
              <a:rPr lang="en-US" smtClean="0"/>
              <a:t>© Name, Ph.D., MAIA Lab, 2024</a:t>
            </a:r>
            <a:endParaRPr lang="en-US" dirty="0"/>
          </a:p>
        </p:txBody>
      </p:sp>
      <p:pic>
        <p:nvPicPr>
          <p:cNvPr id="8" name="Picture 7"/>
          <p:cNvPicPr>
            <a:picLocks noChangeAspect="1"/>
          </p:cNvPicPr>
          <p:nvPr/>
        </p:nvPicPr>
        <p:blipFill>
          <a:blip r:embed="rId3"/>
          <a:stretch>
            <a:fillRect/>
          </a:stretch>
        </p:blipFill>
        <p:spPr>
          <a:xfrm>
            <a:off x="1122672" y="1616927"/>
            <a:ext cx="9759819" cy="4360126"/>
          </a:xfrm>
          <a:prstGeom prst="rect">
            <a:avLst/>
          </a:prstGeom>
        </p:spPr>
      </p:pic>
      <p:sp>
        <p:nvSpPr>
          <p:cNvPr id="5" name="Rectangle 4"/>
          <p:cNvSpPr/>
          <p:nvPr/>
        </p:nvSpPr>
        <p:spPr>
          <a:xfrm>
            <a:off x="1024111" y="5506025"/>
            <a:ext cx="9956940" cy="471028"/>
          </a:xfrm>
          <a:prstGeom prst="rect">
            <a:avLst/>
          </a:prstGeom>
          <a:noFill/>
          <a:ln w="19050">
            <a:solidFill>
              <a:srgbClr val="FF0000"/>
            </a:solidFill>
          </a:ln>
        </p:spPr>
        <p:txBody>
          <a:bodyPr rtlCol="0" anchor="ctr">
            <a:spAutoFit/>
          </a:bodyPr>
          <a:lstStyle/>
          <a:p>
            <a:pPr marL="342900" indent="-342900" algn="ctr">
              <a:spcBef>
                <a:spcPts val="0"/>
              </a:spcBef>
              <a:buClr>
                <a:schemeClr val="accent6"/>
              </a:buClr>
              <a:buFont typeface="Wingdings" panose="05000000000000000000" pitchFamily="2" charset="2"/>
              <a:buChar char="§"/>
            </a:pPr>
            <a:endParaRPr lang="zh-CN" altLang="en-US" sz="2400" b="1" i="1" dirty="0" err="1" smtClean="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19849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Experiments</a:t>
            </a:r>
            <a:endParaRPr lang="zh-CN" altLang="en-US" dirty="0"/>
          </a:p>
        </p:txBody>
      </p:sp>
      <p:pic>
        <p:nvPicPr>
          <p:cNvPr id="5" name="Content Placeholder 4"/>
          <p:cNvPicPr>
            <a:picLocks noGrp="1" noChangeAspect="1"/>
          </p:cNvPicPr>
          <p:nvPr>
            <p:ph idx="1"/>
          </p:nvPr>
        </p:nvPicPr>
        <p:blipFill>
          <a:blip r:embed="rId3"/>
          <a:stretch>
            <a:fillRect/>
          </a:stretch>
        </p:blipFill>
        <p:spPr>
          <a:xfrm>
            <a:off x="1152238" y="161692"/>
            <a:ext cx="8280091" cy="3308460"/>
          </a:xfrm>
          <a:prstGeom prst="rect">
            <a:avLst/>
          </a:prstGeom>
        </p:spPr>
      </p:pic>
      <p:sp>
        <p:nvSpPr>
          <p:cNvPr id="4" name="Footer Placeholder 3"/>
          <p:cNvSpPr>
            <a:spLocks noGrp="1"/>
          </p:cNvSpPr>
          <p:nvPr>
            <p:ph type="ftr" sz="quarter" idx="3"/>
          </p:nvPr>
        </p:nvSpPr>
        <p:spPr/>
        <p:txBody>
          <a:bodyPr/>
          <a:lstStyle/>
          <a:p>
            <a:r>
              <a:rPr lang="en-US" smtClean="0"/>
              <a:t>© Name, Ph.D., MAIA Lab, 2024</a:t>
            </a:r>
            <a:endParaRPr lang="en-US" dirty="0"/>
          </a:p>
        </p:txBody>
      </p:sp>
      <p:pic>
        <p:nvPicPr>
          <p:cNvPr id="6" name="Picture 5"/>
          <p:cNvPicPr>
            <a:picLocks noChangeAspect="1"/>
          </p:cNvPicPr>
          <p:nvPr/>
        </p:nvPicPr>
        <p:blipFill>
          <a:blip r:embed="rId4"/>
          <a:stretch>
            <a:fillRect/>
          </a:stretch>
        </p:blipFill>
        <p:spPr>
          <a:xfrm>
            <a:off x="1207995" y="3526738"/>
            <a:ext cx="8224334" cy="3331262"/>
          </a:xfrm>
          <a:prstGeom prst="rect">
            <a:avLst/>
          </a:prstGeom>
        </p:spPr>
      </p:pic>
      <p:sp>
        <p:nvSpPr>
          <p:cNvPr id="7" name="Rectangle 6"/>
          <p:cNvSpPr/>
          <p:nvPr/>
        </p:nvSpPr>
        <p:spPr>
          <a:xfrm>
            <a:off x="9754111" y="1286624"/>
            <a:ext cx="2159620" cy="3785652"/>
          </a:xfrm>
          <a:prstGeom prst="rect">
            <a:avLst/>
          </a:prstGeom>
        </p:spPr>
        <p:txBody>
          <a:bodyPr wrap="square">
            <a:spAutoFit/>
          </a:bodyPr>
          <a:lstStyle/>
          <a:p>
            <a:pPr marL="342900" indent="-342900" algn="just">
              <a:spcAft>
                <a:spcPts val="0"/>
              </a:spcAft>
              <a:buAutoNum type="alphaLcParenBoth"/>
            </a:pPr>
            <a:r>
              <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CT-to-MRI</a:t>
            </a:r>
          </a:p>
          <a:p>
            <a:pPr marL="342900" indent="-342900" algn="just">
              <a:spcAft>
                <a:spcPts val="0"/>
              </a:spcAft>
              <a:buAutoNum type="alphaLcParenBoth"/>
            </a:pPr>
            <a:endPar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Aft>
                <a:spcPts val="0"/>
              </a:spcAft>
              <a:buAutoNum type="alphaLcParenBoth"/>
            </a:pPr>
            <a:endPar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Aft>
                <a:spcPts val="0"/>
              </a:spcAft>
              <a:buAutoNum type="alphaLcParenBoth"/>
            </a:pPr>
            <a:endPar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Aft>
                <a:spcPts val="0"/>
              </a:spcAft>
              <a:buAutoNum type="alphaLcParenBoth"/>
            </a:pPr>
            <a:endPar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Aft>
                <a:spcPts val="0"/>
              </a:spcAft>
              <a:buAutoNum type="alphaLcParenBoth"/>
            </a:pPr>
            <a:endPar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Aft>
                <a:spcPts val="0"/>
              </a:spcAft>
              <a:buAutoNum type="alphaLcParenBoth"/>
            </a:pPr>
            <a:endPar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Aft>
                <a:spcPts val="0"/>
              </a:spcAft>
              <a:buAutoNum type="alphaLcParenBoth"/>
            </a:pPr>
            <a:endPar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Aft>
                <a:spcPts val="0"/>
              </a:spcAft>
              <a:buAutoNum type="alphaLcParenBoth"/>
            </a:pPr>
            <a:endPar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Aft>
                <a:spcPts val="0"/>
              </a:spcAft>
              <a:buAutoNum type="alphaLcParenBoth"/>
            </a:pPr>
            <a:endPar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Aft>
                <a:spcPts val="0"/>
              </a:spcAft>
              <a:buAutoNum type="alphaLcParenBoth"/>
            </a:pPr>
            <a:endPar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altLang="zh-CN" kern="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MRI</a:t>
            </a:r>
            <a:r>
              <a:rPr lang="en-US" altLang="zh-CN" kern="1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-to-CT</a:t>
            </a:r>
            <a:endParaRPr lang="zh-CN" altLang="zh-CN" sz="2400" kern="100" dirty="0">
              <a:solidFill>
                <a:srgbClr val="002060"/>
              </a:solidFill>
              <a:latin typeface="Times New Roman" panose="02020603050405020304" pitchFamily="18" charset="0"/>
              <a:ea typeface="DengXian" panose="03000509000000000000" pitchFamily="65" charset="-122"/>
              <a:cs typeface="Times New Roman" panose="02020603050405020304" pitchFamily="18" charset="0"/>
            </a:endParaRPr>
          </a:p>
        </p:txBody>
      </p:sp>
      <p:sp>
        <p:nvSpPr>
          <p:cNvPr id="8" name="Rectangle 7"/>
          <p:cNvSpPr/>
          <p:nvPr/>
        </p:nvSpPr>
        <p:spPr>
          <a:xfrm>
            <a:off x="6657278" y="156115"/>
            <a:ext cx="1282392" cy="6133171"/>
          </a:xfrm>
          <a:prstGeom prst="rect">
            <a:avLst/>
          </a:prstGeom>
          <a:noFill/>
          <a:ln w="19050">
            <a:solidFill>
              <a:srgbClr val="FF0000"/>
            </a:solidFill>
          </a:ln>
        </p:spPr>
        <p:txBody>
          <a:bodyPr rtlCol="0" anchor="ctr">
            <a:spAutoFit/>
          </a:bodyPr>
          <a:lstStyle/>
          <a:p>
            <a:pPr marL="342900" indent="-342900" algn="ctr">
              <a:spcBef>
                <a:spcPts val="0"/>
              </a:spcBef>
              <a:buClr>
                <a:schemeClr val="accent6"/>
              </a:buClr>
              <a:buFont typeface="Wingdings" panose="05000000000000000000" pitchFamily="2" charset="2"/>
              <a:buChar char="§"/>
            </a:pPr>
            <a:endParaRPr lang="zh-CN" altLang="en-US" sz="2400" b="1" i="1" dirty="0" err="1" smtClean="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6481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Experiments</a:t>
            </a:r>
            <a:endParaRPr lang="zh-CN" altLang="en-US" dirty="0"/>
          </a:p>
        </p:txBody>
      </p:sp>
      <p:sp>
        <p:nvSpPr>
          <p:cNvPr id="3" name="Content Placeholder 2"/>
          <p:cNvSpPr>
            <a:spLocks noGrp="1"/>
          </p:cNvSpPr>
          <p:nvPr>
            <p:ph idx="1"/>
          </p:nvPr>
        </p:nvSpPr>
        <p:spPr/>
        <p:txBody>
          <a:bodyPr/>
          <a:lstStyle/>
          <a:p>
            <a:r>
              <a:rPr lang="en-US" altLang="zh-CN" dirty="0"/>
              <a:t>Abdominal multi-organ </a:t>
            </a:r>
            <a:r>
              <a:rPr lang="en-US" altLang="zh-CN" dirty="0" smtClean="0"/>
              <a:t>segmentation  (CT to MRI)</a:t>
            </a:r>
            <a:endParaRPr lang="zh-CN" altLang="en-US" dirty="0"/>
          </a:p>
        </p:txBody>
      </p:sp>
      <p:sp>
        <p:nvSpPr>
          <p:cNvPr id="4" name="Footer Placeholder 3"/>
          <p:cNvSpPr>
            <a:spLocks noGrp="1"/>
          </p:cNvSpPr>
          <p:nvPr>
            <p:ph type="ftr" sz="quarter" idx="3"/>
          </p:nvPr>
        </p:nvSpPr>
        <p:spPr/>
        <p:txBody>
          <a:bodyPr/>
          <a:lstStyle/>
          <a:p>
            <a:r>
              <a:rPr lang="en-US" smtClean="0"/>
              <a:t>© Name, Ph.D., MAIA Lab, 2024</a:t>
            </a:r>
            <a:endParaRPr lang="en-US" dirty="0"/>
          </a:p>
        </p:txBody>
      </p:sp>
      <p:pic>
        <p:nvPicPr>
          <p:cNvPr id="6" name="Picture 5"/>
          <p:cNvPicPr>
            <a:picLocks noChangeAspect="1"/>
          </p:cNvPicPr>
          <p:nvPr/>
        </p:nvPicPr>
        <p:blipFill>
          <a:blip r:embed="rId3"/>
          <a:stretch>
            <a:fillRect/>
          </a:stretch>
        </p:blipFill>
        <p:spPr>
          <a:xfrm>
            <a:off x="1660254" y="1535732"/>
            <a:ext cx="7800975" cy="2314575"/>
          </a:xfrm>
          <a:prstGeom prst="rect">
            <a:avLst/>
          </a:prstGeom>
        </p:spPr>
      </p:pic>
      <p:pic>
        <p:nvPicPr>
          <p:cNvPr id="7" name="Picture 6"/>
          <p:cNvPicPr>
            <a:picLocks noChangeAspect="1"/>
          </p:cNvPicPr>
          <p:nvPr/>
        </p:nvPicPr>
        <p:blipFill>
          <a:blip r:embed="rId4"/>
          <a:stretch>
            <a:fillRect/>
          </a:stretch>
        </p:blipFill>
        <p:spPr>
          <a:xfrm>
            <a:off x="1598341" y="4047745"/>
            <a:ext cx="7924800" cy="2247900"/>
          </a:xfrm>
          <a:prstGeom prst="rect">
            <a:avLst/>
          </a:prstGeom>
        </p:spPr>
      </p:pic>
      <p:sp>
        <p:nvSpPr>
          <p:cNvPr id="8" name="Rectangle 7"/>
          <p:cNvSpPr/>
          <p:nvPr/>
        </p:nvSpPr>
        <p:spPr>
          <a:xfrm>
            <a:off x="1598341" y="3479639"/>
            <a:ext cx="8008377" cy="370668"/>
          </a:xfrm>
          <a:prstGeom prst="rect">
            <a:avLst/>
          </a:prstGeom>
          <a:noFill/>
          <a:ln w="19050">
            <a:solidFill>
              <a:srgbClr val="FF0000"/>
            </a:solidFill>
          </a:ln>
        </p:spPr>
        <p:txBody>
          <a:bodyPr rtlCol="0" anchor="ctr">
            <a:spAutoFit/>
          </a:bodyPr>
          <a:lstStyle/>
          <a:p>
            <a:pPr marL="342900" indent="-342900" algn="ctr">
              <a:spcBef>
                <a:spcPts val="0"/>
              </a:spcBef>
              <a:buClr>
                <a:schemeClr val="accent6"/>
              </a:buClr>
              <a:buFont typeface="Wingdings" panose="05000000000000000000" pitchFamily="2" charset="2"/>
              <a:buChar char="§"/>
            </a:pPr>
            <a:endParaRPr lang="zh-CN" altLang="en-US" sz="2400" b="1" i="1" dirty="0" err="1" smtClean="0">
              <a:solidFill>
                <a:schemeClr val="tx2"/>
              </a:solidFill>
              <a:latin typeface="Arial" panose="020B0604020202020204" pitchFamily="34" charset="0"/>
              <a:cs typeface="Arial" panose="020B0604020202020204" pitchFamily="34" charset="0"/>
            </a:endParaRPr>
          </a:p>
        </p:txBody>
      </p:sp>
      <p:sp>
        <p:nvSpPr>
          <p:cNvPr id="9" name="Rectangle 8"/>
          <p:cNvSpPr/>
          <p:nvPr/>
        </p:nvSpPr>
        <p:spPr>
          <a:xfrm>
            <a:off x="1598341" y="5924977"/>
            <a:ext cx="8008377" cy="370668"/>
          </a:xfrm>
          <a:prstGeom prst="rect">
            <a:avLst/>
          </a:prstGeom>
          <a:noFill/>
          <a:ln w="19050">
            <a:solidFill>
              <a:srgbClr val="FF0000"/>
            </a:solidFill>
          </a:ln>
        </p:spPr>
        <p:txBody>
          <a:bodyPr rtlCol="0" anchor="ctr">
            <a:spAutoFit/>
          </a:bodyPr>
          <a:lstStyle/>
          <a:p>
            <a:pPr marL="342900" indent="-342900" algn="ctr">
              <a:spcBef>
                <a:spcPts val="0"/>
              </a:spcBef>
              <a:buClr>
                <a:schemeClr val="accent6"/>
              </a:buClr>
              <a:buFont typeface="Wingdings" panose="05000000000000000000" pitchFamily="2" charset="2"/>
              <a:buChar char="§"/>
            </a:pPr>
            <a:endParaRPr lang="zh-CN" altLang="en-US" sz="2400" b="1" i="1" dirty="0" err="1" smtClean="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38634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Experiments</a:t>
            </a:r>
            <a:endParaRPr lang="zh-CN" altLang="en-US" dirty="0"/>
          </a:p>
        </p:txBody>
      </p:sp>
      <p:sp>
        <p:nvSpPr>
          <p:cNvPr id="3" name="Content Placeholder 2"/>
          <p:cNvSpPr>
            <a:spLocks noGrp="1"/>
          </p:cNvSpPr>
          <p:nvPr>
            <p:ph idx="1"/>
          </p:nvPr>
        </p:nvSpPr>
        <p:spPr/>
        <p:txBody>
          <a:bodyPr/>
          <a:lstStyle/>
          <a:p>
            <a:r>
              <a:rPr lang="en-US" altLang="zh-CN" dirty="0"/>
              <a:t>Abdominal multi-organ </a:t>
            </a:r>
            <a:r>
              <a:rPr lang="en-US" altLang="zh-CN" dirty="0" smtClean="0"/>
              <a:t>segmentation (MRI to CT)</a:t>
            </a:r>
            <a:endParaRPr lang="zh-CN" altLang="en-US" dirty="0"/>
          </a:p>
        </p:txBody>
      </p:sp>
      <p:sp>
        <p:nvSpPr>
          <p:cNvPr id="4" name="Footer Placeholder 3"/>
          <p:cNvSpPr>
            <a:spLocks noGrp="1"/>
          </p:cNvSpPr>
          <p:nvPr>
            <p:ph type="ftr" sz="quarter" idx="3"/>
          </p:nvPr>
        </p:nvSpPr>
        <p:spPr/>
        <p:txBody>
          <a:bodyPr/>
          <a:lstStyle/>
          <a:p>
            <a:r>
              <a:rPr lang="en-US" smtClean="0"/>
              <a:t>© Name, Ph.D., MAIA Lab, 2024</a:t>
            </a:r>
            <a:endParaRPr lang="en-US" dirty="0"/>
          </a:p>
        </p:txBody>
      </p:sp>
      <p:pic>
        <p:nvPicPr>
          <p:cNvPr id="5" name="Picture 4"/>
          <p:cNvPicPr>
            <a:picLocks noChangeAspect="1"/>
          </p:cNvPicPr>
          <p:nvPr/>
        </p:nvPicPr>
        <p:blipFill>
          <a:blip r:embed="rId3"/>
          <a:stretch>
            <a:fillRect/>
          </a:stretch>
        </p:blipFill>
        <p:spPr>
          <a:xfrm>
            <a:off x="1806845" y="1452795"/>
            <a:ext cx="7820025" cy="2257425"/>
          </a:xfrm>
          <a:prstGeom prst="rect">
            <a:avLst/>
          </a:prstGeom>
        </p:spPr>
      </p:pic>
      <p:pic>
        <p:nvPicPr>
          <p:cNvPr id="8" name="Picture 7"/>
          <p:cNvPicPr>
            <a:picLocks noChangeAspect="1"/>
          </p:cNvPicPr>
          <p:nvPr/>
        </p:nvPicPr>
        <p:blipFill>
          <a:blip r:embed="rId4"/>
          <a:stretch>
            <a:fillRect/>
          </a:stretch>
        </p:blipFill>
        <p:spPr>
          <a:xfrm>
            <a:off x="1806845" y="3914394"/>
            <a:ext cx="7800975" cy="2266950"/>
          </a:xfrm>
          <a:prstGeom prst="rect">
            <a:avLst/>
          </a:prstGeom>
        </p:spPr>
      </p:pic>
      <p:sp>
        <p:nvSpPr>
          <p:cNvPr id="7" name="Rectangle 6"/>
          <p:cNvSpPr/>
          <p:nvPr/>
        </p:nvSpPr>
        <p:spPr>
          <a:xfrm>
            <a:off x="1703143" y="3339552"/>
            <a:ext cx="8008377" cy="370668"/>
          </a:xfrm>
          <a:prstGeom prst="rect">
            <a:avLst/>
          </a:prstGeom>
          <a:noFill/>
          <a:ln w="19050">
            <a:solidFill>
              <a:srgbClr val="FF0000"/>
            </a:solidFill>
          </a:ln>
        </p:spPr>
        <p:txBody>
          <a:bodyPr rtlCol="0" anchor="ctr">
            <a:spAutoFit/>
          </a:bodyPr>
          <a:lstStyle/>
          <a:p>
            <a:pPr marL="342900" indent="-342900" algn="ctr">
              <a:spcBef>
                <a:spcPts val="0"/>
              </a:spcBef>
              <a:buClr>
                <a:schemeClr val="accent6"/>
              </a:buClr>
              <a:buFont typeface="Wingdings" panose="05000000000000000000" pitchFamily="2" charset="2"/>
              <a:buChar char="§"/>
            </a:pPr>
            <a:endParaRPr lang="zh-CN" altLang="en-US" sz="2400" b="1" i="1" dirty="0" err="1" smtClean="0">
              <a:solidFill>
                <a:schemeClr val="tx2"/>
              </a:solidFill>
              <a:latin typeface="Arial" panose="020B0604020202020204" pitchFamily="34" charset="0"/>
              <a:cs typeface="Arial" panose="020B0604020202020204" pitchFamily="34" charset="0"/>
            </a:endParaRPr>
          </a:p>
        </p:txBody>
      </p:sp>
      <p:sp>
        <p:nvSpPr>
          <p:cNvPr id="9" name="Rectangle 8"/>
          <p:cNvSpPr/>
          <p:nvPr/>
        </p:nvSpPr>
        <p:spPr>
          <a:xfrm>
            <a:off x="1712668" y="5810676"/>
            <a:ext cx="8008377" cy="370668"/>
          </a:xfrm>
          <a:prstGeom prst="rect">
            <a:avLst/>
          </a:prstGeom>
          <a:noFill/>
          <a:ln w="19050">
            <a:solidFill>
              <a:srgbClr val="FF0000"/>
            </a:solidFill>
          </a:ln>
        </p:spPr>
        <p:txBody>
          <a:bodyPr rtlCol="0" anchor="ctr">
            <a:spAutoFit/>
          </a:bodyPr>
          <a:lstStyle/>
          <a:p>
            <a:pPr marL="342900" indent="-342900" algn="ctr">
              <a:spcBef>
                <a:spcPts val="0"/>
              </a:spcBef>
              <a:buClr>
                <a:schemeClr val="accent6"/>
              </a:buClr>
              <a:buFont typeface="Wingdings" panose="05000000000000000000" pitchFamily="2" charset="2"/>
              <a:buChar char="§"/>
            </a:pPr>
            <a:endParaRPr lang="zh-CN" altLang="en-US" sz="2400" b="1" i="1" dirty="0" err="1" smtClean="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4368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dirty="0" smtClean="0"/>
              <a:t>© Name, Ph.D., MAIA Lab, 2024</a:t>
            </a:r>
            <a:endParaRPr lang="en-US" dirty="0"/>
          </a:p>
        </p:txBody>
      </p:sp>
      <p:pic>
        <p:nvPicPr>
          <p:cNvPr id="3" name="Picture 2"/>
          <p:cNvPicPr>
            <a:picLocks noChangeAspect="1"/>
          </p:cNvPicPr>
          <p:nvPr/>
        </p:nvPicPr>
        <p:blipFill>
          <a:blip r:embed="rId3"/>
          <a:stretch>
            <a:fillRect/>
          </a:stretch>
        </p:blipFill>
        <p:spPr>
          <a:xfrm>
            <a:off x="226859" y="108375"/>
            <a:ext cx="5181487" cy="6204795"/>
          </a:xfrm>
          <a:prstGeom prst="rect">
            <a:avLst/>
          </a:prstGeom>
        </p:spPr>
      </p:pic>
      <p:pic>
        <p:nvPicPr>
          <p:cNvPr id="4" name="Picture 3"/>
          <p:cNvPicPr>
            <a:picLocks noChangeAspect="1"/>
          </p:cNvPicPr>
          <p:nvPr/>
        </p:nvPicPr>
        <p:blipFill>
          <a:blip r:embed="rId4"/>
          <a:stretch>
            <a:fillRect/>
          </a:stretch>
        </p:blipFill>
        <p:spPr>
          <a:xfrm>
            <a:off x="6631604" y="74921"/>
            <a:ext cx="5445165" cy="6204795"/>
          </a:xfrm>
          <a:prstGeom prst="rect">
            <a:avLst/>
          </a:prstGeom>
        </p:spPr>
      </p:pic>
      <p:sp>
        <p:nvSpPr>
          <p:cNvPr id="6" name="Rectangle 5"/>
          <p:cNvSpPr/>
          <p:nvPr/>
        </p:nvSpPr>
        <p:spPr>
          <a:xfrm>
            <a:off x="535261" y="4349433"/>
            <a:ext cx="4616604" cy="1025454"/>
          </a:xfrm>
          <a:prstGeom prst="rect">
            <a:avLst/>
          </a:prstGeom>
          <a:noFill/>
          <a:ln w="19050">
            <a:solidFill>
              <a:srgbClr val="FF0000"/>
            </a:solidFill>
          </a:ln>
        </p:spPr>
        <p:txBody>
          <a:bodyPr rtlCol="0" anchor="ctr">
            <a:spAutoFit/>
          </a:bodyPr>
          <a:lstStyle/>
          <a:p>
            <a:pPr marL="342900" indent="-342900" algn="ctr">
              <a:spcBef>
                <a:spcPts val="0"/>
              </a:spcBef>
              <a:buClr>
                <a:schemeClr val="accent6"/>
              </a:buClr>
              <a:buFont typeface="Wingdings" panose="05000000000000000000" pitchFamily="2" charset="2"/>
              <a:buChar char="§"/>
            </a:pPr>
            <a:endParaRPr lang="zh-CN" altLang="en-US" sz="2400" b="1" i="1" dirty="0" err="1" smtClean="0">
              <a:solidFill>
                <a:schemeClr val="tx2"/>
              </a:solidFill>
              <a:latin typeface="Arial" panose="020B0604020202020204" pitchFamily="34" charset="0"/>
              <a:cs typeface="Arial" panose="020B0604020202020204" pitchFamily="34" charset="0"/>
            </a:endParaRPr>
          </a:p>
        </p:txBody>
      </p:sp>
      <p:sp>
        <p:nvSpPr>
          <p:cNvPr id="10" name="Rectangle 9"/>
          <p:cNvSpPr/>
          <p:nvPr/>
        </p:nvSpPr>
        <p:spPr>
          <a:xfrm>
            <a:off x="5174167" y="1862381"/>
            <a:ext cx="1862254" cy="2308324"/>
          </a:xfrm>
          <a:prstGeom prst="rect">
            <a:avLst/>
          </a:prstGeom>
        </p:spPr>
        <p:txBody>
          <a:bodyPr wrap="square">
            <a:spAutoFit/>
          </a:bodyPr>
          <a:lstStyle/>
          <a:p>
            <a:r>
              <a:rPr lang="en-US" altLang="zh-CN" sz="1600" kern="100" dirty="0" smtClean="0">
                <a:latin typeface="Times New Roman" panose="02020603050405020304" pitchFamily="18" charset="0"/>
                <a:ea typeface="DengXian" panose="03000509000000000000" pitchFamily="65" charset="-122"/>
              </a:rPr>
              <a:t>(a) Supervision</a:t>
            </a:r>
          </a:p>
          <a:p>
            <a:r>
              <a:rPr lang="en-US" altLang="zh-CN" sz="1600" kern="100" dirty="0" smtClean="0">
                <a:latin typeface="Times New Roman" panose="02020603050405020304" pitchFamily="18" charset="0"/>
                <a:ea typeface="DengXian" panose="03000509000000000000" pitchFamily="65" charset="-122"/>
              </a:rPr>
              <a:t>(</a:t>
            </a:r>
            <a:r>
              <a:rPr lang="en-US" altLang="zh-CN" sz="1600" kern="100" dirty="0">
                <a:latin typeface="Times New Roman" panose="02020603050405020304" pitchFamily="18" charset="0"/>
                <a:ea typeface="DengXian" panose="03000509000000000000" pitchFamily="65" charset="-122"/>
              </a:rPr>
              <a:t>b) W/o </a:t>
            </a:r>
            <a:r>
              <a:rPr lang="en-US" altLang="zh-CN" sz="1600" kern="100" dirty="0" smtClean="0">
                <a:latin typeface="Times New Roman" panose="02020603050405020304" pitchFamily="18" charset="0"/>
                <a:ea typeface="DengXian" panose="03000509000000000000" pitchFamily="65" charset="-122"/>
              </a:rPr>
              <a:t>Adaptation</a:t>
            </a:r>
          </a:p>
          <a:p>
            <a:r>
              <a:rPr lang="en-US" altLang="zh-CN" sz="1600" kern="100" dirty="0" smtClean="0">
                <a:latin typeface="Times New Roman" panose="02020603050405020304" pitchFamily="18" charset="0"/>
                <a:ea typeface="DengXian" panose="03000509000000000000" pitchFamily="65" charset="-122"/>
              </a:rPr>
              <a:t>(c</a:t>
            </a:r>
            <a:r>
              <a:rPr lang="en-US" altLang="zh-CN" sz="1600" kern="100" dirty="0">
                <a:latin typeface="Times New Roman" panose="02020603050405020304" pitchFamily="18" charset="0"/>
                <a:ea typeface="DengXian" panose="03000509000000000000" pitchFamily="65" charset="-122"/>
              </a:rPr>
              <a:t>) </a:t>
            </a:r>
            <a:r>
              <a:rPr lang="en-US" altLang="zh-CN" sz="1600" kern="100" dirty="0" smtClean="0">
                <a:latin typeface="Times New Roman" panose="02020603050405020304" pitchFamily="18" charset="0"/>
                <a:ea typeface="DengXian" panose="03000509000000000000" pitchFamily="65" charset="-122"/>
              </a:rPr>
              <a:t>SIFA</a:t>
            </a:r>
          </a:p>
          <a:p>
            <a:r>
              <a:rPr lang="en-US" altLang="zh-CN" sz="1600" kern="100" dirty="0" smtClean="0">
                <a:latin typeface="Times New Roman" panose="02020603050405020304" pitchFamily="18" charset="0"/>
                <a:ea typeface="DengXian" panose="03000509000000000000" pitchFamily="65" charset="-122"/>
              </a:rPr>
              <a:t>(d</a:t>
            </a:r>
            <a:r>
              <a:rPr lang="en-US" altLang="zh-CN" sz="1600" kern="100" dirty="0">
                <a:latin typeface="Times New Roman" panose="02020603050405020304" pitchFamily="18" charset="0"/>
                <a:ea typeface="DengXian" panose="03000509000000000000" pitchFamily="65" charset="-122"/>
              </a:rPr>
              <a:t>) </a:t>
            </a:r>
            <a:r>
              <a:rPr lang="en-US" altLang="zh-CN" sz="1600" kern="100" dirty="0" smtClean="0">
                <a:latin typeface="Times New Roman" panose="02020603050405020304" pitchFamily="18" charset="0"/>
                <a:ea typeface="DengXian" panose="03000509000000000000" pitchFamily="65" charset="-122"/>
              </a:rPr>
              <a:t>FS-UDA</a:t>
            </a:r>
          </a:p>
          <a:p>
            <a:r>
              <a:rPr lang="en-US" altLang="zh-CN" sz="1600" kern="100" dirty="0" smtClean="0">
                <a:solidFill>
                  <a:srgbClr val="C00000"/>
                </a:solidFill>
                <a:latin typeface="Times New Roman" panose="02020603050405020304" pitchFamily="18" charset="0"/>
                <a:ea typeface="DengXian" panose="03000509000000000000" pitchFamily="65" charset="-122"/>
              </a:rPr>
              <a:t>(</a:t>
            </a:r>
            <a:r>
              <a:rPr lang="en-US" altLang="zh-CN" sz="1600" kern="100" dirty="0">
                <a:solidFill>
                  <a:srgbClr val="C00000"/>
                </a:solidFill>
                <a:latin typeface="Times New Roman" panose="02020603050405020304" pitchFamily="18" charset="0"/>
                <a:ea typeface="DengXian" panose="03000509000000000000" pitchFamily="65" charset="-122"/>
              </a:rPr>
              <a:t>e) </a:t>
            </a:r>
            <a:r>
              <a:rPr lang="en-US" altLang="zh-CN" sz="1600" kern="100" dirty="0" err="1" smtClean="0">
                <a:solidFill>
                  <a:srgbClr val="C00000"/>
                </a:solidFill>
                <a:latin typeface="Times New Roman" panose="02020603050405020304" pitchFamily="18" charset="0"/>
                <a:ea typeface="DengXian" panose="03000509000000000000" pitchFamily="65" charset="-122"/>
              </a:rPr>
              <a:t>HMeAL</a:t>
            </a:r>
            <a:r>
              <a:rPr lang="en-US" altLang="zh-CN" sz="1600" kern="100" dirty="0" smtClean="0">
                <a:solidFill>
                  <a:srgbClr val="C00000"/>
                </a:solidFill>
                <a:latin typeface="Times New Roman" panose="02020603050405020304" pitchFamily="18" charset="0"/>
                <a:ea typeface="DengXian" panose="03000509000000000000" pitchFamily="65" charset="-122"/>
              </a:rPr>
              <a:t>-UDA</a:t>
            </a:r>
          </a:p>
          <a:p>
            <a:endParaRPr lang="en-US" altLang="zh-CN" sz="1600" kern="100" dirty="0">
              <a:solidFill>
                <a:srgbClr val="C00000"/>
              </a:solidFill>
              <a:latin typeface="Times New Roman" panose="02020603050405020304" pitchFamily="18" charset="0"/>
              <a:ea typeface="DengXian" panose="03000509000000000000" pitchFamily="65" charset="-122"/>
            </a:endParaRPr>
          </a:p>
          <a:p>
            <a:endParaRPr lang="en-US" altLang="zh-CN" sz="1600" kern="100" dirty="0" smtClean="0">
              <a:solidFill>
                <a:srgbClr val="C00000"/>
              </a:solidFill>
              <a:latin typeface="Times New Roman" panose="02020603050405020304" pitchFamily="18" charset="0"/>
              <a:ea typeface="DengXian" panose="03000509000000000000" pitchFamily="65" charset="-122"/>
            </a:endParaRPr>
          </a:p>
          <a:p>
            <a:r>
              <a:rPr lang="en-US" altLang="zh-CN" sz="1600" kern="100" dirty="0" smtClean="0">
                <a:latin typeface="Times New Roman" panose="02020603050405020304" pitchFamily="18" charset="0"/>
                <a:ea typeface="DengXian" panose="03000509000000000000" pitchFamily="65" charset="-122"/>
              </a:rPr>
              <a:t>(</a:t>
            </a:r>
            <a:r>
              <a:rPr lang="en-US" altLang="zh-CN" sz="1600" kern="100" dirty="0">
                <a:latin typeface="Times New Roman" panose="02020603050405020304" pitchFamily="18" charset="0"/>
                <a:ea typeface="DengXian" panose="03000509000000000000" pitchFamily="65" charset="-122"/>
              </a:rPr>
              <a:t>f) I</a:t>
            </a:r>
            <a:r>
              <a:rPr lang="en-US" altLang="zh-CN" sz="1600" kern="100" dirty="0" smtClean="0">
                <a:latin typeface="Times New Roman" panose="02020603050405020304" pitchFamily="18" charset="0"/>
                <a:ea typeface="DengXian" panose="03000509000000000000" pitchFamily="65" charset="-122"/>
              </a:rPr>
              <a:t>mage </a:t>
            </a:r>
          </a:p>
          <a:p>
            <a:r>
              <a:rPr lang="en-US" altLang="zh-CN" sz="1600" kern="100" dirty="0" smtClean="0">
                <a:latin typeface="Times New Roman" panose="02020603050405020304" pitchFamily="18" charset="0"/>
                <a:ea typeface="DengXian" panose="03000509000000000000" pitchFamily="65" charset="-122"/>
              </a:rPr>
              <a:t>(</a:t>
            </a:r>
            <a:r>
              <a:rPr lang="en-US" altLang="zh-CN" sz="1600" kern="100" dirty="0">
                <a:latin typeface="Times New Roman" panose="02020603050405020304" pitchFamily="18" charset="0"/>
                <a:ea typeface="DengXian" panose="03000509000000000000" pitchFamily="65" charset="-122"/>
              </a:rPr>
              <a:t>g) G</a:t>
            </a:r>
            <a:r>
              <a:rPr lang="en-US" altLang="zh-CN" sz="1600" kern="100" dirty="0" smtClean="0">
                <a:latin typeface="Times New Roman" panose="02020603050405020304" pitchFamily="18" charset="0"/>
                <a:ea typeface="DengXian" panose="03000509000000000000" pitchFamily="65" charset="-122"/>
              </a:rPr>
              <a:t>round-truth </a:t>
            </a:r>
            <a:endParaRPr lang="zh-CN" altLang="en-US" sz="1600" dirty="0"/>
          </a:p>
        </p:txBody>
      </p:sp>
      <p:sp>
        <p:nvSpPr>
          <p:cNvPr id="11" name="Rectangle 10"/>
          <p:cNvSpPr/>
          <p:nvPr/>
        </p:nvSpPr>
        <p:spPr>
          <a:xfrm>
            <a:off x="6978982" y="4245355"/>
            <a:ext cx="4707496" cy="1025454"/>
          </a:xfrm>
          <a:prstGeom prst="rect">
            <a:avLst/>
          </a:prstGeom>
          <a:noFill/>
          <a:ln w="19050">
            <a:solidFill>
              <a:srgbClr val="FF0000"/>
            </a:solidFill>
          </a:ln>
        </p:spPr>
        <p:txBody>
          <a:bodyPr rtlCol="0" anchor="ctr">
            <a:spAutoFit/>
          </a:bodyPr>
          <a:lstStyle/>
          <a:p>
            <a:pPr marL="342900" indent="-342900" algn="ctr">
              <a:spcBef>
                <a:spcPts val="0"/>
              </a:spcBef>
              <a:buClr>
                <a:schemeClr val="accent6"/>
              </a:buClr>
              <a:buFont typeface="Wingdings" panose="05000000000000000000" pitchFamily="2" charset="2"/>
              <a:buChar char="§"/>
            </a:pPr>
            <a:endParaRPr lang="zh-CN" altLang="en-US" sz="2400" b="1" i="1" dirty="0" err="1" smtClean="0">
              <a:solidFill>
                <a:schemeClr val="tx2"/>
              </a:solidFill>
              <a:latin typeface="Arial" panose="020B0604020202020204" pitchFamily="34" charset="0"/>
              <a:cs typeface="Arial" panose="020B0604020202020204" pitchFamily="34" charset="0"/>
            </a:endParaRPr>
          </a:p>
        </p:txBody>
      </p:sp>
      <p:sp>
        <p:nvSpPr>
          <p:cNvPr id="12" name="Rectangle 11"/>
          <p:cNvSpPr/>
          <p:nvPr/>
        </p:nvSpPr>
        <p:spPr>
          <a:xfrm>
            <a:off x="4464364" y="5727939"/>
            <a:ext cx="3281860" cy="400110"/>
          </a:xfrm>
          <a:prstGeom prst="rect">
            <a:avLst/>
          </a:prstGeom>
        </p:spPr>
        <p:txBody>
          <a:bodyPr wrap="none">
            <a:spAutoFit/>
          </a:bodyPr>
          <a:lstStyle/>
          <a:p>
            <a:r>
              <a:rPr lang="en-US" altLang="zh-CN" sz="2000" b="1" kern="100" dirty="0" smtClean="0">
                <a:solidFill>
                  <a:srgbClr val="004278"/>
                </a:solidFill>
                <a:latin typeface="Times New Roman" panose="02020603050405020304" pitchFamily="18" charset="0"/>
                <a:ea typeface="DengXian" panose="03000509000000000000" pitchFamily="65" charset="-122"/>
              </a:rPr>
              <a:t>Two uncertainty estimations</a:t>
            </a:r>
            <a:endParaRPr lang="zh-CN" altLang="en-US" sz="2000" b="1" dirty="0">
              <a:solidFill>
                <a:srgbClr val="004278"/>
              </a:solidFill>
            </a:endParaRPr>
          </a:p>
        </p:txBody>
      </p:sp>
    </p:spTree>
    <p:extLst>
      <p:ext uri="{BB962C8B-B14F-4D97-AF65-F5344CB8AC3E}">
        <p14:creationId xmlns:p14="http://schemas.microsoft.com/office/powerpoint/2010/main" val="20709699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Experiments</a:t>
            </a:r>
            <a:endParaRPr lang="zh-CN" altLang="en-US" dirty="0"/>
          </a:p>
        </p:txBody>
      </p:sp>
      <p:sp>
        <p:nvSpPr>
          <p:cNvPr id="3" name="Content Placeholder 2"/>
          <p:cNvSpPr>
            <a:spLocks noGrp="1"/>
          </p:cNvSpPr>
          <p:nvPr>
            <p:ph idx="1"/>
          </p:nvPr>
        </p:nvSpPr>
        <p:spPr/>
        <p:txBody>
          <a:bodyPr/>
          <a:lstStyle/>
          <a:p>
            <a:r>
              <a:rPr lang="en-US" altLang="zh-CN" dirty="0"/>
              <a:t>Model complexity </a:t>
            </a:r>
            <a:r>
              <a:rPr lang="en-US" altLang="zh-CN" dirty="0" smtClean="0"/>
              <a:t>and </a:t>
            </a:r>
            <a:r>
              <a:rPr lang="en-US" altLang="zh-CN" dirty="0"/>
              <a:t>convergence </a:t>
            </a:r>
            <a:r>
              <a:rPr lang="en-US" altLang="zh-CN" dirty="0" smtClean="0"/>
              <a:t> </a:t>
            </a:r>
            <a:r>
              <a:rPr lang="en-US" altLang="zh-CN" dirty="0" smtClean="0"/>
              <a:t>analysis </a:t>
            </a:r>
            <a:endParaRPr lang="zh-CN" altLang="en-US" dirty="0"/>
          </a:p>
        </p:txBody>
      </p:sp>
      <p:sp>
        <p:nvSpPr>
          <p:cNvPr id="4" name="Footer Placeholder 3"/>
          <p:cNvSpPr>
            <a:spLocks noGrp="1"/>
          </p:cNvSpPr>
          <p:nvPr>
            <p:ph type="ftr" sz="quarter" idx="3"/>
          </p:nvPr>
        </p:nvSpPr>
        <p:spPr/>
        <p:txBody>
          <a:bodyPr/>
          <a:lstStyle/>
          <a:p>
            <a:r>
              <a:rPr lang="en-US" smtClean="0"/>
              <a:t>© Name, Ph.D., MAIA Lab, 2024</a:t>
            </a:r>
            <a:endParaRPr lang="en-US" dirty="0"/>
          </a:p>
        </p:txBody>
      </p:sp>
      <p:pic>
        <p:nvPicPr>
          <p:cNvPr id="6" name="Picture 5"/>
          <p:cNvPicPr>
            <a:picLocks noChangeAspect="1"/>
          </p:cNvPicPr>
          <p:nvPr/>
        </p:nvPicPr>
        <p:blipFill>
          <a:blip r:embed="rId3"/>
          <a:stretch>
            <a:fillRect/>
          </a:stretch>
        </p:blipFill>
        <p:spPr>
          <a:xfrm>
            <a:off x="1760477" y="3783454"/>
            <a:ext cx="8662196" cy="3048981"/>
          </a:xfrm>
          <a:prstGeom prst="rect">
            <a:avLst/>
          </a:prstGeom>
        </p:spPr>
      </p:pic>
      <p:pic>
        <p:nvPicPr>
          <p:cNvPr id="7" name="Picture 6"/>
          <p:cNvPicPr>
            <a:picLocks noChangeAspect="1"/>
          </p:cNvPicPr>
          <p:nvPr/>
        </p:nvPicPr>
        <p:blipFill>
          <a:blip r:embed="rId4"/>
          <a:stretch>
            <a:fillRect/>
          </a:stretch>
        </p:blipFill>
        <p:spPr>
          <a:xfrm>
            <a:off x="2237678" y="2034937"/>
            <a:ext cx="6966143" cy="1691152"/>
          </a:xfrm>
          <a:prstGeom prst="rect">
            <a:avLst/>
          </a:prstGeom>
        </p:spPr>
      </p:pic>
      <p:pic>
        <p:nvPicPr>
          <p:cNvPr id="8" name="Picture 7"/>
          <p:cNvPicPr>
            <a:picLocks noChangeAspect="1"/>
          </p:cNvPicPr>
          <p:nvPr/>
        </p:nvPicPr>
        <p:blipFill>
          <a:blip r:embed="rId5"/>
          <a:stretch>
            <a:fillRect/>
          </a:stretch>
        </p:blipFill>
        <p:spPr>
          <a:xfrm>
            <a:off x="2446879" y="1672987"/>
            <a:ext cx="6648450" cy="361950"/>
          </a:xfrm>
          <a:prstGeom prst="rect">
            <a:avLst/>
          </a:prstGeom>
        </p:spPr>
      </p:pic>
      <p:sp>
        <p:nvSpPr>
          <p:cNvPr id="10" name="Rectangle 9"/>
          <p:cNvSpPr/>
          <p:nvPr/>
        </p:nvSpPr>
        <p:spPr>
          <a:xfrm>
            <a:off x="2237678" y="3369519"/>
            <a:ext cx="6114585" cy="370668"/>
          </a:xfrm>
          <a:prstGeom prst="rect">
            <a:avLst/>
          </a:prstGeom>
          <a:noFill/>
          <a:ln w="19050">
            <a:solidFill>
              <a:srgbClr val="FF0000"/>
            </a:solidFill>
          </a:ln>
        </p:spPr>
        <p:txBody>
          <a:bodyPr rtlCol="0" anchor="ctr">
            <a:spAutoFit/>
          </a:bodyPr>
          <a:lstStyle/>
          <a:p>
            <a:pPr marL="342900" indent="-342900" algn="ctr">
              <a:spcBef>
                <a:spcPts val="0"/>
              </a:spcBef>
              <a:buClr>
                <a:schemeClr val="accent6"/>
              </a:buClr>
              <a:buFont typeface="Wingdings" panose="05000000000000000000" pitchFamily="2" charset="2"/>
              <a:buChar char="§"/>
            </a:pPr>
            <a:endParaRPr lang="zh-CN" altLang="en-US" sz="2400" b="1" i="1" dirty="0" err="1" smtClean="0">
              <a:solidFill>
                <a:schemeClr val="tx2"/>
              </a:solidFill>
              <a:latin typeface="Arial" panose="020B0604020202020204" pitchFamily="34" charset="0"/>
              <a:cs typeface="Arial" panose="020B0604020202020204" pitchFamily="34" charset="0"/>
            </a:endParaRPr>
          </a:p>
        </p:txBody>
      </p:sp>
      <p:sp>
        <p:nvSpPr>
          <p:cNvPr id="11" name="Rectangle 10"/>
          <p:cNvSpPr/>
          <p:nvPr/>
        </p:nvSpPr>
        <p:spPr>
          <a:xfrm>
            <a:off x="8983264" y="6355079"/>
            <a:ext cx="1298160" cy="370533"/>
          </a:xfrm>
          <a:prstGeom prst="rect">
            <a:avLst/>
          </a:prstGeom>
          <a:noFill/>
          <a:ln w="19050">
            <a:solidFill>
              <a:srgbClr val="FF0000"/>
            </a:solidFill>
          </a:ln>
        </p:spPr>
        <p:txBody>
          <a:bodyPr rtlCol="0" anchor="ctr">
            <a:spAutoFit/>
          </a:bodyPr>
          <a:lstStyle/>
          <a:p>
            <a:pPr marL="342900" indent="-342900" algn="ctr">
              <a:spcBef>
                <a:spcPts val="0"/>
              </a:spcBef>
              <a:buClr>
                <a:schemeClr val="accent6"/>
              </a:buClr>
              <a:buFont typeface="Wingdings" panose="05000000000000000000" pitchFamily="2" charset="2"/>
              <a:buChar char="§"/>
            </a:pPr>
            <a:endParaRPr lang="zh-CN" altLang="en-US" sz="2400" b="1" i="1" dirty="0" err="1" smtClean="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667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smtClean="0"/>
              <a:t>© Name, Ph.D., MAIA Lab, 2024</a:t>
            </a:r>
            <a:endParaRPr lang="en-US" dirty="0"/>
          </a:p>
        </p:txBody>
      </p:sp>
      <p:pic>
        <p:nvPicPr>
          <p:cNvPr id="3" name="Picture 2"/>
          <p:cNvPicPr>
            <a:picLocks noChangeAspect="1"/>
          </p:cNvPicPr>
          <p:nvPr/>
        </p:nvPicPr>
        <p:blipFill>
          <a:blip r:embed="rId3"/>
          <a:stretch>
            <a:fillRect/>
          </a:stretch>
        </p:blipFill>
        <p:spPr>
          <a:xfrm>
            <a:off x="1539640" y="535259"/>
            <a:ext cx="8875599" cy="5259176"/>
          </a:xfrm>
          <a:prstGeom prst="rect">
            <a:avLst/>
          </a:prstGeom>
        </p:spPr>
      </p:pic>
    </p:spTree>
    <p:extLst>
      <p:ext uri="{BB962C8B-B14F-4D97-AF65-F5344CB8AC3E}">
        <p14:creationId xmlns:p14="http://schemas.microsoft.com/office/powerpoint/2010/main" val="33444868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Summary and discussion</a:t>
            </a:r>
            <a:endParaRPr lang="zh-CN" altLang="en-US" dirty="0"/>
          </a:p>
        </p:txBody>
      </p:sp>
      <p:sp>
        <p:nvSpPr>
          <p:cNvPr id="3" name="Content Placeholder 2"/>
          <p:cNvSpPr>
            <a:spLocks noGrp="1"/>
          </p:cNvSpPr>
          <p:nvPr>
            <p:ph idx="1"/>
          </p:nvPr>
        </p:nvSpPr>
        <p:spPr>
          <a:xfrm>
            <a:off x="618744" y="996696"/>
            <a:ext cx="10954512" cy="5212080"/>
          </a:xfrm>
        </p:spPr>
        <p:txBody>
          <a:bodyPr>
            <a:normAutofit/>
          </a:bodyPr>
          <a:lstStyle/>
          <a:p>
            <a:pPr>
              <a:lnSpc>
                <a:spcPct val="200000"/>
              </a:lnSpc>
            </a:pPr>
            <a:r>
              <a:rPr lang="en-US" altLang="zh-CN" sz="1800" dirty="0" smtClean="0">
                <a:latin typeface="Times New Roman" panose="02020603050405020304" pitchFamily="18" charset="0"/>
                <a:cs typeface="Times New Roman" panose="02020603050405020304" pitchFamily="18" charset="0"/>
              </a:rPr>
              <a:t>Summary</a:t>
            </a:r>
            <a:endParaRPr lang="en-US" altLang="zh-CN" sz="1800" dirty="0">
              <a:latin typeface="Times New Roman" panose="02020603050405020304" pitchFamily="18" charset="0"/>
              <a:cs typeface="Times New Roman" panose="02020603050405020304" pitchFamily="18" charset="0"/>
            </a:endParaRPr>
          </a:p>
          <a:p>
            <a:pPr lvl="1"/>
            <a:r>
              <a:rPr lang="en-US" altLang="zh-CN" sz="1800" dirty="0" smtClean="0">
                <a:latin typeface="Times New Roman" panose="02020603050405020304" pitchFamily="18" charset="0"/>
                <a:cs typeface="Times New Roman" panose="02020603050405020304" pitchFamily="18" charset="0"/>
              </a:rPr>
              <a:t>A simple </a:t>
            </a:r>
            <a:r>
              <a:rPr lang="en-US" altLang="zh-CN" sz="1800" dirty="0">
                <a:latin typeface="Times New Roman" panose="02020603050405020304" pitchFamily="18" charset="0"/>
                <a:cs typeface="Times New Roman" panose="02020603050405020304" pitchFamily="18" charset="0"/>
              </a:rPr>
              <a:t>yet effective framework for unsupervised domain adaptation by combining adversarial learning and histogram matching </a:t>
            </a:r>
            <a:r>
              <a:rPr lang="en-US" altLang="zh-CN" sz="1800" dirty="0" smtClean="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to reduce the domain diversity and improve the segmentation accuracy of the unlabeled target domain</a:t>
            </a:r>
            <a:r>
              <a:rPr lang="en-US" altLang="zh-CN" sz="1800" dirty="0" smtClean="0">
                <a:latin typeface="Times New Roman" panose="02020603050405020304" pitchFamily="18" charset="0"/>
                <a:cs typeface="Times New Roman" panose="02020603050405020304" pitchFamily="18" charset="0"/>
              </a:rPr>
              <a:t>.</a:t>
            </a:r>
            <a:endParaRPr lang="en-US" altLang="zh-CN" sz="1800" dirty="0">
              <a:latin typeface="Times New Roman" panose="02020603050405020304" pitchFamily="18" charset="0"/>
              <a:cs typeface="Times New Roman" panose="02020603050405020304" pitchFamily="18" charset="0"/>
            </a:endParaRPr>
          </a:p>
          <a:p>
            <a:pPr lvl="1"/>
            <a:r>
              <a:rPr lang="en-US" altLang="zh-CN" sz="1800" dirty="0">
                <a:latin typeface="Times New Roman" panose="02020603050405020304" pitchFamily="18" charset="0"/>
                <a:cs typeface="Times New Roman" panose="02020603050405020304" pitchFamily="18" charset="0"/>
              </a:rPr>
              <a:t>the results are much close to the supervised method.</a:t>
            </a:r>
          </a:p>
          <a:p>
            <a:pPr lvl="1"/>
            <a:r>
              <a:rPr lang="en-US" altLang="zh-CN" sz="1800" dirty="0">
                <a:latin typeface="Times New Roman" panose="02020603050405020304" pitchFamily="18" charset="0"/>
                <a:cs typeface="Times New Roman" panose="02020603050405020304" pitchFamily="18" charset="0"/>
              </a:rPr>
              <a:t>We further estimate the uncertainty of different models.</a:t>
            </a:r>
          </a:p>
          <a:p>
            <a:pPr>
              <a:lnSpc>
                <a:spcPct val="200000"/>
              </a:lnSpc>
            </a:pPr>
            <a:r>
              <a:rPr lang="en-US" altLang="zh-CN" sz="1800" dirty="0" smtClean="0">
                <a:latin typeface="Times New Roman" panose="02020603050405020304" pitchFamily="18" charset="0"/>
                <a:cs typeface="Times New Roman" panose="02020603050405020304" pitchFamily="18" charset="0"/>
              </a:rPr>
              <a:t>Future </a:t>
            </a:r>
            <a:r>
              <a:rPr lang="en-US" altLang="zh-CN" sz="1800" dirty="0">
                <a:latin typeface="Times New Roman" panose="02020603050405020304" pitchFamily="18" charset="0"/>
                <a:cs typeface="Times New Roman" panose="02020603050405020304" pitchFamily="18" charset="0"/>
              </a:rPr>
              <a:t>Work</a:t>
            </a:r>
          </a:p>
          <a:p>
            <a:pPr lvl="1"/>
            <a:r>
              <a:rPr lang="en-US" altLang="zh-CN" sz="1800" dirty="0" smtClean="0">
                <a:latin typeface="Times New Roman" panose="02020603050405020304" pitchFamily="18" charset="0"/>
                <a:cs typeface="Times New Roman" panose="02020603050405020304" pitchFamily="18" charset="0"/>
              </a:rPr>
              <a:t>Use the </a:t>
            </a:r>
            <a:r>
              <a:rPr lang="en-US" altLang="zh-CN" sz="1800" dirty="0">
                <a:latin typeface="Times New Roman" panose="02020603050405020304" pitchFamily="18" charset="0"/>
                <a:cs typeface="Times New Roman" panose="02020603050405020304" pitchFamily="18" charset="0"/>
              </a:rPr>
              <a:t>information of uncertainty estimation to improve the performance of model.</a:t>
            </a:r>
          </a:p>
          <a:p>
            <a:pPr lvl="1"/>
            <a:r>
              <a:rPr lang="en-US" altLang="zh-CN" sz="1800" dirty="0">
                <a:latin typeface="Times New Roman" panose="02020603050405020304" pitchFamily="18" charset="0"/>
                <a:cs typeface="Times New Roman" panose="02020603050405020304" pitchFamily="18" charset="0"/>
              </a:rPr>
              <a:t>T</a:t>
            </a:r>
            <a:r>
              <a:rPr lang="en-US" altLang="zh-CN" sz="1800" dirty="0" smtClean="0">
                <a:latin typeface="Times New Roman" panose="02020603050405020304" pitchFamily="18" charset="0"/>
                <a:cs typeface="Times New Roman" panose="02020603050405020304" pitchFamily="18" charset="0"/>
              </a:rPr>
              <a:t>he </a:t>
            </a:r>
            <a:r>
              <a:rPr lang="en-US" altLang="zh-CN" sz="1800" dirty="0">
                <a:latin typeface="Times New Roman" panose="02020603050405020304" pitchFamily="18" charset="0"/>
                <a:cs typeface="Times New Roman" panose="02020603050405020304" pitchFamily="18" charset="0"/>
              </a:rPr>
              <a:t>traditional HM could be learnable dynamically.</a:t>
            </a:r>
            <a:endParaRPr lang="zh-CN" altLang="en-US" sz="1800" dirty="0">
              <a:latin typeface="Times New Roman" panose="02020603050405020304" pitchFamily="18" charset="0"/>
              <a:cs typeface="Times New Roman" panose="02020603050405020304" pitchFamily="18" charset="0"/>
            </a:endParaRPr>
          </a:p>
          <a:p>
            <a:endParaRPr lang="en-US" altLang="zh-CN" sz="2400" dirty="0" smtClean="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3"/>
          </p:nvPr>
        </p:nvSpPr>
        <p:spPr/>
        <p:txBody>
          <a:bodyPr/>
          <a:lstStyle/>
          <a:p>
            <a:r>
              <a:rPr lang="en-US" smtClean="0"/>
              <a:t>© Name, Ph.D., MAIA Lab, 2024</a:t>
            </a:r>
            <a:endParaRPr lang="en-US" dirty="0"/>
          </a:p>
        </p:txBody>
      </p:sp>
    </p:spTree>
    <p:extLst>
      <p:ext uri="{BB962C8B-B14F-4D97-AF65-F5344CB8AC3E}">
        <p14:creationId xmlns:p14="http://schemas.microsoft.com/office/powerpoint/2010/main" val="2872803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1701"/>
          <a:stretch/>
        </p:blipFill>
        <p:spPr>
          <a:xfrm>
            <a:off x="0" y="0"/>
            <a:ext cx="12193057" cy="6867783"/>
          </a:xfrm>
          <a:prstGeom prst="rect">
            <a:avLst/>
          </a:prstGeom>
        </p:spPr>
      </p:pic>
      <p:pic>
        <p:nvPicPr>
          <p:cNvPr id="4" name="Picture 3" descr="Logo&#10;&#10;Description automatically generated">
            <a:extLst>
              <a:ext uri="{FF2B5EF4-FFF2-40B4-BE49-F238E27FC236}">
                <a16:creationId xmlns:a16="http://schemas.microsoft.com/office/drawing/2014/main" id="{7D512C8D-E0EE-48E1-8234-771C0D0E7D88}"/>
              </a:ext>
            </a:extLst>
          </p:cNvPr>
          <p:cNvPicPr>
            <a:picLocks noChangeAspect="1"/>
          </p:cNvPicPr>
          <p:nvPr/>
        </p:nvPicPr>
        <p:blipFill>
          <a:blip r:embed="rId3"/>
          <a:stretch>
            <a:fillRect/>
          </a:stretch>
        </p:blipFill>
        <p:spPr>
          <a:xfrm>
            <a:off x="4536416" y="94023"/>
            <a:ext cx="2743200" cy="996433"/>
          </a:xfrm>
          <a:prstGeom prst="rect">
            <a:avLst/>
          </a:prstGeom>
        </p:spPr>
      </p:pic>
    </p:spTree>
    <p:extLst>
      <p:ext uri="{BB962C8B-B14F-4D97-AF65-F5344CB8AC3E}">
        <p14:creationId xmlns:p14="http://schemas.microsoft.com/office/powerpoint/2010/main" val="4281218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432524" y="2826303"/>
            <a:ext cx="4199535" cy="3184203"/>
          </a:xfrm>
          <a:prstGeom prst="rect">
            <a:avLst/>
          </a:prstGeom>
          <a:solidFill>
            <a:schemeClr val="bg1"/>
          </a:solidFill>
        </p:spPr>
        <p:style>
          <a:lnRef idx="2">
            <a:schemeClr val="accent5"/>
          </a:lnRef>
          <a:fillRef idx="1">
            <a:schemeClr val="lt1"/>
          </a:fillRef>
          <a:effectRef idx="0">
            <a:schemeClr val="accent5"/>
          </a:effectRef>
          <a:fontRef idx="minor">
            <a:schemeClr val="dk1"/>
          </a:fontRef>
        </p:style>
        <p:txBody>
          <a:bodyPr rtlCol="0" anchor="ctr">
            <a:spAutoFit/>
          </a:bodyPr>
          <a:lstStyle/>
          <a:p>
            <a:pPr marL="342900" indent="-342900" algn="ctr">
              <a:spcBef>
                <a:spcPts val="0"/>
              </a:spcBef>
              <a:buClr>
                <a:schemeClr val="accent6"/>
              </a:buClr>
              <a:buFont typeface="Wingdings" panose="05000000000000000000" pitchFamily="2" charset="2"/>
              <a:buChar char="§"/>
            </a:pPr>
            <a:endParaRPr lang="zh-CN" altLang="en-US" sz="2400" b="1" i="1" dirty="0" err="1" smtClean="0">
              <a:solidFill>
                <a:schemeClr val="tx2"/>
              </a:solidFill>
              <a:latin typeface="Arial" panose="020B0604020202020204" pitchFamily="34" charset="0"/>
              <a:cs typeface="Arial" panose="020B0604020202020204" pitchFamily="34" charset="0"/>
            </a:endParaRPr>
          </a:p>
        </p:txBody>
      </p:sp>
      <p:sp>
        <p:nvSpPr>
          <p:cNvPr id="22" name="Rectangle 21"/>
          <p:cNvSpPr/>
          <p:nvPr/>
        </p:nvSpPr>
        <p:spPr>
          <a:xfrm>
            <a:off x="1014761" y="2826304"/>
            <a:ext cx="5440425" cy="3184203"/>
          </a:xfrm>
          <a:prstGeom prst="rect">
            <a:avLst/>
          </a:prstGeom>
          <a:solidFill>
            <a:schemeClr val="bg1"/>
          </a:solidFill>
        </p:spPr>
        <p:style>
          <a:lnRef idx="2">
            <a:schemeClr val="accent5"/>
          </a:lnRef>
          <a:fillRef idx="1">
            <a:schemeClr val="lt1"/>
          </a:fillRef>
          <a:effectRef idx="0">
            <a:schemeClr val="accent5"/>
          </a:effectRef>
          <a:fontRef idx="minor">
            <a:schemeClr val="dk1"/>
          </a:fontRef>
        </p:style>
        <p:txBody>
          <a:bodyPr rtlCol="0" anchor="ctr">
            <a:spAutoFit/>
          </a:bodyPr>
          <a:lstStyle/>
          <a:p>
            <a:pPr marL="342900" indent="-342900" algn="ctr">
              <a:spcBef>
                <a:spcPts val="0"/>
              </a:spcBef>
              <a:buClr>
                <a:schemeClr val="accent6"/>
              </a:buClr>
              <a:buFont typeface="Wingdings" panose="05000000000000000000" pitchFamily="2" charset="2"/>
              <a:buChar char="§"/>
            </a:pPr>
            <a:endParaRPr lang="zh-CN" altLang="en-US" sz="2400" b="1" i="1" dirty="0" err="1" smtClean="0">
              <a:solidFill>
                <a:schemeClr val="tx2"/>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altLang="zh-CN" kern="100" dirty="0">
                <a:latin typeface="Times New Roman" panose="02020603050405020304" pitchFamily="18" charset="0"/>
                <a:ea typeface="DengXian" panose="03000509000000000000" pitchFamily="65" charset="-122"/>
              </a:rPr>
              <a:t>Background</a:t>
            </a:r>
            <a:endParaRPr lang="zh-CN" altLang="en-US" dirty="0"/>
          </a:p>
        </p:txBody>
      </p:sp>
      <p:sp>
        <p:nvSpPr>
          <p:cNvPr id="3" name="Content Placeholder 2"/>
          <p:cNvSpPr>
            <a:spLocks noGrp="1"/>
          </p:cNvSpPr>
          <p:nvPr>
            <p:ph idx="1"/>
          </p:nvPr>
        </p:nvSpPr>
        <p:spPr/>
        <p:txBody>
          <a:bodyPr>
            <a:normAutofit/>
          </a:bodyPr>
          <a:lstStyle/>
          <a:p>
            <a:r>
              <a:rPr lang="en-US" altLang="zh-CN" kern="100" dirty="0" smtClean="0">
                <a:latin typeface="Times New Roman" panose="02020603050405020304" pitchFamily="18" charset="0"/>
                <a:ea typeface="DengXian" panose="03000509000000000000" pitchFamily="65" charset="-122"/>
              </a:rPr>
              <a:t>Unsupervised </a:t>
            </a:r>
            <a:r>
              <a:rPr lang="en-US" altLang="zh-CN" kern="100" dirty="0">
                <a:latin typeface="Times New Roman" panose="02020603050405020304" pitchFamily="18" charset="0"/>
                <a:ea typeface="DengXian" panose="03000509000000000000" pitchFamily="65" charset="-122"/>
              </a:rPr>
              <a:t>domain adaptation (UDA</a:t>
            </a:r>
            <a:r>
              <a:rPr lang="en-US" altLang="zh-CN" kern="100" dirty="0" smtClean="0">
                <a:latin typeface="Times New Roman" panose="02020603050405020304" pitchFamily="18" charset="0"/>
                <a:ea typeface="DengXian" panose="03000509000000000000" pitchFamily="65" charset="-122"/>
              </a:rPr>
              <a:t>)</a:t>
            </a:r>
          </a:p>
          <a:p>
            <a:pPr lvl="1"/>
            <a:r>
              <a:rPr lang="en-US" altLang="zh-CN" kern="100" dirty="0">
                <a:latin typeface="Times New Roman" panose="02020603050405020304" pitchFamily="18" charset="0"/>
                <a:ea typeface="DengXian" panose="03000509000000000000" pitchFamily="65" charset="-122"/>
              </a:rPr>
              <a:t>UDA seeks to mitigate the performance degradation of deep neural networks when applied to new, unlabeled domains by </a:t>
            </a:r>
            <a:r>
              <a:rPr lang="en-US" altLang="zh-CN" kern="100" dirty="0">
                <a:solidFill>
                  <a:srgbClr val="FF0000"/>
                </a:solidFill>
                <a:latin typeface="Times New Roman" panose="02020603050405020304" pitchFamily="18" charset="0"/>
                <a:ea typeface="DengXian" panose="03000509000000000000" pitchFamily="65" charset="-122"/>
              </a:rPr>
              <a:t>leveraging knowledge from source domains</a:t>
            </a:r>
            <a:r>
              <a:rPr lang="en-US" altLang="zh-CN" kern="100" dirty="0">
                <a:latin typeface="Times New Roman" panose="02020603050405020304" pitchFamily="18" charset="0"/>
                <a:ea typeface="DengXian" panose="03000509000000000000" pitchFamily="65" charset="-122"/>
              </a:rPr>
              <a:t>. </a:t>
            </a:r>
          </a:p>
          <a:p>
            <a:endParaRPr lang="en-US" altLang="zh-CN" kern="100" dirty="0" smtClean="0">
              <a:latin typeface="Times New Roman" panose="02020603050405020304" pitchFamily="18" charset="0"/>
              <a:ea typeface="DengXian" panose="03000509000000000000" pitchFamily="65" charset="-122"/>
            </a:endParaRPr>
          </a:p>
          <a:p>
            <a:pPr lvl="1"/>
            <a:endParaRPr lang="en-US" altLang="zh-CN" kern="100" dirty="0">
              <a:latin typeface="Times New Roman" panose="02020603050405020304" pitchFamily="18" charset="0"/>
              <a:ea typeface="DengXian" panose="03000509000000000000" pitchFamily="65" charset="-122"/>
            </a:endParaRPr>
          </a:p>
          <a:p>
            <a:pPr marL="227013" lvl="1" indent="0">
              <a:buNone/>
            </a:pPr>
            <a:endParaRPr lang="zh-CN" altLang="en-US" dirty="0"/>
          </a:p>
          <a:p>
            <a:endParaRPr lang="en-US" altLang="zh-CN" kern="100" dirty="0" smtClean="0">
              <a:solidFill>
                <a:srgbClr val="FF0000"/>
              </a:solidFill>
              <a:latin typeface="Times New Roman" panose="02020603050405020304" pitchFamily="18" charset="0"/>
              <a:ea typeface="DengXian" panose="03000509000000000000" pitchFamily="65" charset="-122"/>
            </a:endParaRPr>
          </a:p>
        </p:txBody>
      </p:sp>
      <p:sp>
        <p:nvSpPr>
          <p:cNvPr id="4" name="Footer Placeholder 3"/>
          <p:cNvSpPr>
            <a:spLocks noGrp="1"/>
          </p:cNvSpPr>
          <p:nvPr>
            <p:ph type="ftr" sz="quarter" idx="3"/>
          </p:nvPr>
        </p:nvSpPr>
        <p:spPr/>
        <p:txBody>
          <a:bodyPr/>
          <a:lstStyle/>
          <a:p>
            <a:r>
              <a:rPr lang="en-US" smtClean="0"/>
              <a:t>© Name, Ph.D., MAIA Lab, 2024</a:t>
            </a:r>
            <a:endParaRPr lang="en-US" dirty="0"/>
          </a:p>
        </p:txBody>
      </p:sp>
      <p:sp>
        <p:nvSpPr>
          <p:cNvPr id="10" name="Rectangle 9"/>
          <p:cNvSpPr/>
          <p:nvPr/>
        </p:nvSpPr>
        <p:spPr>
          <a:xfrm>
            <a:off x="5089955" y="3244334"/>
            <a:ext cx="184731" cy="369332"/>
          </a:xfrm>
          <a:prstGeom prst="rect">
            <a:avLst/>
          </a:prstGeom>
        </p:spPr>
        <p:txBody>
          <a:bodyPr wrap="none">
            <a:spAutoFit/>
          </a:bodyPr>
          <a:lstStyle/>
          <a:p>
            <a:endParaRPr lang="zh-CN" altLang="en-US" dirty="0"/>
          </a:p>
        </p:txBody>
      </p:sp>
      <p:sp>
        <p:nvSpPr>
          <p:cNvPr id="12" name="Rectangle 11"/>
          <p:cNvSpPr/>
          <p:nvPr/>
        </p:nvSpPr>
        <p:spPr>
          <a:xfrm>
            <a:off x="3048000" y="2967335"/>
            <a:ext cx="6096000" cy="369332"/>
          </a:xfrm>
          <a:prstGeom prst="rect">
            <a:avLst/>
          </a:prstGeom>
        </p:spPr>
        <p:txBody>
          <a:bodyPr>
            <a:spAutoFit/>
          </a:bodyPr>
          <a:lstStyle/>
          <a:p>
            <a:endParaRPr lang="zh-CN" altLang="en-US" dirty="0"/>
          </a:p>
        </p:txBody>
      </p:sp>
      <p:pic>
        <p:nvPicPr>
          <p:cNvPr id="13" name="Picture 12"/>
          <p:cNvPicPr/>
          <p:nvPr/>
        </p:nvPicPr>
        <p:blipFill>
          <a:blip r:embed="rId3">
            <a:extLst>
              <a:ext uri="{28A0092B-C50C-407E-A947-70E740481C1C}">
                <a14:useLocalDpi xmlns:a14="http://schemas.microsoft.com/office/drawing/2010/main" val="0"/>
              </a:ext>
            </a:extLst>
          </a:blip>
          <a:stretch>
            <a:fillRect/>
          </a:stretch>
        </p:blipFill>
        <p:spPr>
          <a:xfrm>
            <a:off x="1246674" y="3144644"/>
            <a:ext cx="2410926" cy="1930492"/>
          </a:xfrm>
          <a:prstGeom prst="rect">
            <a:avLst/>
          </a:prstGeom>
        </p:spPr>
      </p:pic>
      <p:pic>
        <p:nvPicPr>
          <p:cNvPr id="14" name="Picture 13"/>
          <p:cNvPicPr/>
          <p:nvPr/>
        </p:nvPicPr>
        <p:blipFill>
          <a:blip r:embed="rId4"/>
          <a:stretch>
            <a:fillRect/>
          </a:stretch>
        </p:blipFill>
        <p:spPr>
          <a:xfrm>
            <a:off x="3886039" y="3144645"/>
            <a:ext cx="2302888" cy="1930492"/>
          </a:xfrm>
          <a:prstGeom prst="rect">
            <a:avLst/>
          </a:prstGeom>
        </p:spPr>
      </p:pic>
      <p:sp>
        <p:nvSpPr>
          <p:cNvPr id="16" name="Right Arrow 15"/>
          <p:cNvSpPr/>
          <p:nvPr/>
        </p:nvSpPr>
        <p:spPr>
          <a:xfrm>
            <a:off x="5866228" y="3748085"/>
            <a:ext cx="928467" cy="317478"/>
          </a:xfrm>
          <a:prstGeom prst="rightArrow">
            <a:avLst/>
          </a:prstGeom>
        </p:spPr>
        <p:txBody>
          <a:bodyPr rtlCol="0" anchor="ctr">
            <a:spAutoFit/>
          </a:bodyPr>
          <a:lstStyle/>
          <a:p>
            <a:pPr marL="342900" indent="-342900" algn="ctr">
              <a:spcBef>
                <a:spcPts val="0"/>
              </a:spcBef>
              <a:buClr>
                <a:schemeClr val="accent6"/>
              </a:buClr>
              <a:buFont typeface="Wingdings" panose="05000000000000000000" pitchFamily="2" charset="2"/>
              <a:buChar char="§"/>
            </a:pPr>
            <a:endParaRPr lang="zh-CN" altLang="en-US" sz="2400" b="1" i="1" dirty="0" err="1" smtClean="0">
              <a:solidFill>
                <a:schemeClr val="tx2"/>
              </a:solidFill>
              <a:latin typeface="Arial" panose="020B0604020202020204" pitchFamily="34" charset="0"/>
              <a:cs typeface="Arial" panose="020B0604020202020204" pitchFamily="34" charset="0"/>
            </a:endParaRPr>
          </a:p>
        </p:txBody>
      </p:sp>
      <p:sp>
        <p:nvSpPr>
          <p:cNvPr id="17" name="Striped Right Arrow 16"/>
          <p:cNvSpPr/>
          <p:nvPr/>
        </p:nvSpPr>
        <p:spPr>
          <a:xfrm>
            <a:off x="5570806" y="3613666"/>
            <a:ext cx="984739" cy="451897"/>
          </a:xfrm>
          <a:prstGeom prst="stripedRightArrow">
            <a:avLst/>
          </a:prstGeom>
        </p:spPr>
        <p:txBody>
          <a:bodyPr rtlCol="0" anchor="ctr">
            <a:spAutoFit/>
          </a:bodyPr>
          <a:lstStyle/>
          <a:p>
            <a:pPr marL="342900" indent="-342900" algn="ctr">
              <a:spcBef>
                <a:spcPts val="0"/>
              </a:spcBef>
              <a:buClr>
                <a:schemeClr val="accent6"/>
              </a:buClr>
              <a:buFont typeface="Wingdings" panose="05000000000000000000" pitchFamily="2" charset="2"/>
              <a:buChar char="§"/>
            </a:pPr>
            <a:endParaRPr lang="zh-CN" altLang="en-US" sz="2400" b="1" i="1" dirty="0" err="1" smtClean="0">
              <a:solidFill>
                <a:schemeClr val="tx2"/>
              </a:solidFill>
              <a:latin typeface="Arial" panose="020B0604020202020204" pitchFamily="34" charset="0"/>
              <a:cs typeface="Arial" panose="020B0604020202020204" pitchFamily="34" charset="0"/>
            </a:endParaRPr>
          </a:p>
        </p:txBody>
      </p:sp>
      <p:sp>
        <p:nvSpPr>
          <p:cNvPr id="18" name="TextBox 17"/>
          <p:cNvSpPr txBox="1"/>
          <p:nvPr/>
        </p:nvSpPr>
        <p:spPr bwMode="auto">
          <a:xfrm>
            <a:off x="2015244" y="5334738"/>
            <a:ext cx="355556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spAutoFit/>
          </a:bodyPr>
          <a:lstStyle/>
          <a:p>
            <a:pPr>
              <a:spcBef>
                <a:spcPts val="0"/>
              </a:spcBef>
            </a:pPr>
            <a:r>
              <a:rPr lang="en-US" altLang="zh-CN" sz="2800" kern="100" dirty="0">
                <a:latin typeface="Times New Roman" panose="02020603050405020304" pitchFamily="18" charset="0"/>
                <a:ea typeface="DengXian" panose="03000509000000000000" pitchFamily="65" charset="-122"/>
              </a:rPr>
              <a:t>S</a:t>
            </a:r>
            <a:r>
              <a:rPr lang="en-US" altLang="zh-CN" sz="2800" kern="100" dirty="0" smtClean="0">
                <a:latin typeface="Times New Roman" panose="02020603050405020304" pitchFamily="18" charset="0"/>
                <a:ea typeface="DengXian" panose="03000509000000000000" pitchFamily="65" charset="-122"/>
              </a:rPr>
              <a:t>ource domain (labeled)</a:t>
            </a:r>
            <a:endParaRPr lang="zh-CN" altLang="en-US" sz="2800" b="1" dirty="0" smtClean="0">
              <a:solidFill>
                <a:schemeClr val="tx2"/>
              </a:solidFill>
              <a:latin typeface="Arial" panose="020B0604020202020204" pitchFamily="34" charset="0"/>
              <a:cs typeface="Arial" panose="020B0604020202020204" pitchFamily="34" charset="0"/>
            </a:endParaRPr>
          </a:p>
        </p:txBody>
      </p:sp>
      <p:sp>
        <p:nvSpPr>
          <p:cNvPr id="19" name="TextBox 18"/>
          <p:cNvSpPr txBox="1"/>
          <p:nvPr/>
        </p:nvSpPr>
        <p:spPr bwMode="auto">
          <a:xfrm>
            <a:off x="7665331" y="5278666"/>
            <a:ext cx="402261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spAutoFit/>
          </a:bodyPr>
          <a:lstStyle/>
          <a:p>
            <a:pPr>
              <a:spcBef>
                <a:spcPts val="0"/>
              </a:spcBef>
            </a:pPr>
            <a:r>
              <a:rPr lang="en-US" altLang="zh-CN" sz="2800" kern="100" dirty="0" smtClean="0">
                <a:latin typeface="Times New Roman" panose="02020603050405020304" pitchFamily="18" charset="0"/>
                <a:ea typeface="DengXian" panose="03000509000000000000" pitchFamily="65" charset="-122"/>
              </a:rPr>
              <a:t>Target domain (unlabeled)</a:t>
            </a:r>
            <a:endParaRPr lang="zh-CN" altLang="en-US" sz="2800" b="1" dirty="0" smtClean="0">
              <a:solidFill>
                <a:schemeClr val="tx2"/>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5"/>
          <a:stretch>
            <a:fillRect/>
          </a:stretch>
        </p:blipFill>
        <p:spPr>
          <a:xfrm rot="10800000">
            <a:off x="8044952" y="3022803"/>
            <a:ext cx="2433515" cy="1877712"/>
          </a:xfrm>
          <a:prstGeom prst="rect">
            <a:avLst/>
          </a:prstGeom>
        </p:spPr>
      </p:pic>
      <p:sp>
        <p:nvSpPr>
          <p:cNvPr id="24" name="Striped Right Arrow 23"/>
          <p:cNvSpPr/>
          <p:nvPr/>
        </p:nvSpPr>
        <p:spPr>
          <a:xfrm>
            <a:off x="6567494" y="4065563"/>
            <a:ext cx="515763" cy="328017"/>
          </a:xfrm>
          <a:prstGeom prst="stripedRightArrow">
            <a:avLst/>
          </a:prstGeom>
        </p:spPr>
        <p:txBody>
          <a:bodyPr rtlCol="0" anchor="ctr">
            <a:spAutoFit/>
          </a:bodyPr>
          <a:lstStyle/>
          <a:p>
            <a:pPr marL="342900" indent="-342900" algn="ctr">
              <a:spcBef>
                <a:spcPts val="0"/>
              </a:spcBef>
              <a:buClr>
                <a:schemeClr val="accent6"/>
              </a:buClr>
              <a:buFont typeface="Wingdings" panose="05000000000000000000" pitchFamily="2" charset="2"/>
              <a:buChar char="§"/>
            </a:pPr>
            <a:endParaRPr lang="zh-CN" altLang="en-US" sz="2400" b="1" i="1" dirty="0" err="1" smtClean="0">
              <a:solidFill>
                <a:schemeClr val="tx2"/>
              </a:solidFill>
              <a:latin typeface="Arial" panose="020B0604020202020204" pitchFamily="34" charset="0"/>
              <a:cs typeface="Arial" panose="020B0604020202020204" pitchFamily="34" charset="0"/>
            </a:endParaRPr>
          </a:p>
        </p:txBody>
      </p:sp>
      <p:sp>
        <p:nvSpPr>
          <p:cNvPr id="25" name="Striped Right Arrow 24"/>
          <p:cNvSpPr/>
          <p:nvPr/>
        </p:nvSpPr>
        <p:spPr>
          <a:xfrm>
            <a:off x="6524393" y="3958682"/>
            <a:ext cx="872714" cy="791117"/>
          </a:xfrm>
          <a:prstGeom prst="stripedRightArrow">
            <a:avLst/>
          </a:prstGeom>
          <a:solidFill>
            <a:srgbClr val="7C9CBD"/>
          </a:solidFill>
        </p:spPr>
        <p:txBody>
          <a:bodyPr rtlCol="0" anchor="ctr">
            <a:spAutoFit/>
          </a:bodyPr>
          <a:lstStyle/>
          <a:p>
            <a:pPr marL="342900" indent="-342900" algn="ctr">
              <a:spcBef>
                <a:spcPts val="0"/>
              </a:spcBef>
              <a:buClr>
                <a:schemeClr val="accent6"/>
              </a:buClr>
              <a:buFont typeface="Wingdings" panose="05000000000000000000" pitchFamily="2" charset="2"/>
              <a:buChar char="§"/>
            </a:pPr>
            <a:endParaRPr lang="zh-CN" altLang="en-US" sz="2400" b="1" i="1" dirty="0" err="1" smtClean="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93961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kern="100" dirty="0">
                <a:latin typeface="Times New Roman" panose="02020603050405020304" pitchFamily="18" charset="0"/>
                <a:ea typeface="DengXian" panose="03000509000000000000" pitchFamily="65" charset="-122"/>
              </a:rPr>
              <a:t>Background</a:t>
            </a:r>
            <a:endParaRPr lang="zh-CN" altLang="en-US" dirty="0"/>
          </a:p>
        </p:txBody>
      </p:sp>
      <p:sp>
        <p:nvSpPr>
          <p:cNvPr id="3" name="Content Placeholder 2"/>
          <p:cNvSpPr>
            <a:spLocks noGrp="1"/>
          </p:cNvSpPr>
          <p:nvPr>
            <p:ph idx="1"/>
          </p:nvPr>
        </p:nvSpPr>
        <p:spPr>
          <a:xfrm>
            <a:off x="621792" y="978412"/>
            <a:ext cx="10954512" cy="5385816"/>
          </a:xfrm>
        </p:spPr>
        <p:txBody>
          <a:bodyPr>
            <a:normAutofit/>
          </a:bodyPr>
          <a:lstStyle/>
          <a:p>
            <a:r>
              <a:rPr lang="en-US" altLang="zh-CN" kern="100" dirty="0" smtClean="0">
                <a:latin typeface="Times New Roman" panose="02020603050405020304" pitchFamily="18" charset="0"/>
                <a:ea typeface="DengXian" panose="03000509000000000000" pitchFamily="65" charset="-122"/>
              </a:rPr>
              <a:t>Adversarial learning</a:t>
            </a:r>
          </a:p>
          <a:p>
            <a:pPr lvl="1"/>
            <a:r>
              <a:rPr lang="en-US" altLang="zh-CN" dirty="0" smtClean="0">
                <a:latin typeface="Times New Roman" panose="02020603050405020304" pitchFamily="18" charset="0"/>
                <a:cs typeface="Times New Roman" panose="02020603050405020304" pitchFamily="18" charset="0"/>
              </a:rPr>
              <a:t>Training the model </a:t>
            </a:r>
            <a:r>
              <a:rPr lang="en-US" altLang="zh-CN" dirty="0">
                <a:latin typeface="Times New Roman" panose="02020603050405020304" pitchFamily="18" charset="0"/>
                <a:cs typeface="Times New Roman" panose="02020603050405020304" pitchFamily="18" charset="0"/>
              </a:rPr>
              <a:t>to </a:t>
            </a:r>
            <a:r>
              <a:rPr lang="en-US" altLang="zh-CN" dirty="0">
                <a:solidFill>
                  <a:srgbClr val="FF0000"/>
                </a:solidFill>
                <a:latin typeface="Times New Roman" panose="02020603050405020304" pitchFamily="18" charset="0"/>
                <a:cs typeface="Times New Roman" panose="02020603050405020304" pitchFamily="18" charset="0"/>
              </a:rPr>
              <a:t>fool a discriminator </a:t>
            </a:r>
            <a:r>
              <a:rPr lang="en-US" altLang="zh-CN" dirty="0">
                <a:latin typeface="Times New Roman" panose="02020603050405020304" pitchFamily="18" charset="0"/>
                <a:cs typeface="Times New Roman" panose="02020603050405020304" pitchFamily="18" charset="0"/>
              </a:rPr>
              <a:t>by making source and target domain features </a:t>
            </a:r>
            <a:r>
              <a:rPr lang="en-US" altLang="zh-CN" dirty="0" smtClean="0">
                <a:latin typeface="Times New Roman" panose="02020603050405020304" pitchFamily="18" charset="0"/>
                <a:cs typeface="Times New Roman" panose="02020603050405020304" pitchFamily="18" charset="0"/>
              </a:rPr>
              <a:t>indistinguishable in the generator, </a:t>
            </a:r>
            <a:r>
              <a:rPr lang="en-US" altLang="zh-CN" dirty="0">
                <a:solidFill>
                  <a:srgbClr val="FF0000"/>
                </a:solidFill>
                <a:latin typeface="Times New Roman" panose="02020603050405020304" pitchFamily="18" charset="0"/>
                <a:cs typeface="Times New Roman" panose="02020603050405020304" pitchFamily="18" charset="0"/>
              </a:rPr>
              <a:t>thereby reducing domain gap</a:t>
            </a:r>
            <a:r>
              <a:rPr lang="en-US" altLang="zh-CN" dirty="0">
                <a:latin typeface="Times New Roman" panose="02020603050405020304" pitchFamily="18" charset="0"/>
                <a:cs typeface="Times New Roman" panose="02020603050405020304" pitchFamily="18" charset="0"/>
              </a:rPr>
              <a:t>.</a:t>
            </a:r>
            <a:endParaRPr lang="en-US" altLang="zh-CN" kern="100" dirty="0">
              <a:latin typeface="Times New Roman" panose="02020603050405020304" pitchFamily="18" charset="0"/>
              <a:ea typeface="DengXian" panose="03000509000000000000" pitchFamily="65" charset="-122"/>
              <a:cs typeface="Times New Roman" panose="02020603050405020304" pitchFamily="18" charset="0"/>
            </a:endParaRPr>
          </a:p>
          <a:p>
            <a:endParaRPr lang="zh-CN" altLang="en-US" dirty="0" smtClean="0"/>
          </a:p>
          <a:p>
            <a:pPr lvl="1"/>
            <a:endParaRPr lang="en-US" altLang="zh-CN" kern="100" dirty="0" smtClean="0">
              <a:latin typeface="Times New Roman" panose="02020603050405020304" pitchFamily="18" charset="0"/>
              <a:ea typeface="DengXian" panose="03000509000000000000" pitchFamily="65" charset="-122"/>
            </a:endParaRPr>
          </a:p>
          <a:p>
            <a:pPr lvl="1"/>
            <a:endParaRPr lang="en-US" altLang="zh-CN" kern="100" dirty="0">
              <a:latin typeface="Times New Roman" panose="02020603050405020304" pitchFamily="18" charset="0"/>
              <a:ea typeface="DengXian" panose="03000509000000000000" pitchFamily="65" charset="-122"/>
            </a:endParaRPr>
          </a:p>
          <a:p>
            <a:pPr lvl="1"/>
            <a:endParaRPr lang="en-US" altLang="zh-CN" kern="100" dirty="0" smtClean="0">
              <a:latin typeface="Times New Roman" panose="02020603050405020304" pitchFamily="18" charset="0"/>
              <a:ea typeface="DengXian" panose="03000509000000000000" pitchFamily="65" charset="-122"/>
            </a:endParaRPr>
          </a:p>
          <a:p>
            <a:pPr lvl="1"/>
            <a:endParaRPr lang="en-US" altLang="zh-CN" kern="100" dirty="0">
              <a:latin typeface="Times New Roman" panose="02020603050405020304" pitchFamily="18" charset="0"/>
              <a:ea typeface="DengXian" panose="03000509000000000000" pitchFamily="65" charset="-122"/>
            </a:endParaRPr>
          </a:p>
          <a:p>
            <a:pPr lvl="1"/>
            <a:endParaRPr lang="en-US" altLang="zh-CN" kern="100" dirty="0" smtClean="0">
              <a:latin typeface="Times New Roman" panose="02020603050405020304" pitchFamily="18" charset="0"/>
              <a:ea typeface="DengXian" panose="03000509000000000000" pitchFamily="65" charset="-122"/>
            </a:endParaRPr>
          </a:p>
          <a:p>
            <a:pPr lvl="1"/>
            <a:endParaRPr lang="en-US" altLang="zh-CN" kern="100" dirty="0">
              <a:latin typeface="Times New Roman" panose="02020603050405020304" pitchFamily="18" charset="0"/>
              <a:ea typeface="DengXian" panose="03000509000000000000" pitchFamily="65" charset="-122"/>
            </a:endParaRPr>
          </a:p>
          <a:p>
            <a:pPr lvl="1"/>
            <a:endParaRPr lang="en-US" altLang="zh-CN" kern="100" dirty="0" smtClean="0">
              <a:latin typeface="Times New Roman" panose="02020603050405020304" pitchFamily="18" charset="0"/>
              <a:ea typeface="DengXian" panose="03000509000000000000" pitchFamily="65" charset="-122"/>
            </a:endParaRPr>
          </a:p>
          <a:p>
            <a:endParaRPr lang="en-US" altLang="zh-CN" kern="100" dirty="0" smtClean="0">
              <a:latin typeface="Times New Roman" panose="02020603050405020304" pitchFamily="18" charset="0"/>
              <a:ea typeface="DengXian" panose="03000509000000000000" pitchFamily="65" charset="-122"/>
            </a:endParaRPr>
          </a:p>
          <a:p>
            <a:pPr lvl="1"/>
            <a:endParaRPr lang="en-US" altLang="zh-CN" kern="100" dirty="0">
              <a:latin typeface="Times New Roman" panose="02020603050405020304" pitchFamily="18" charset="0"/>
              <a:ea typeface="DengXian" panose="03000509000000000000" pitchFamily="65" charset="-122"/>
            </a:endParaRPr>
          </a:p>
          <a:p>
            <a:pPr marL="227013" lvl="1" indent="0">
              <a:buNone/>
            </a:pPr>
            <a:endParaRPr lang="zh-CN" altLang="en-US" dirty="0"/>
          </a:p>
          <a:p>
            <a:endParaRPr lang="en-US" altLang="zh-CN" kern="100" dirty="0" smtClean="0">
              <a:latin typeface="Times New Roman" panose="02020603050405020304" pitchFamily="18" charset="0"/>
              <a:ea typeface="DengXian" panose="03000509000000000000" pitchFamily="65" charset="-122"/>
            </a:endParaRPr>
          </a:p>
          <a:p>
            <a:endParaRPr lang="zh-CN" altLang="en-US" dirty="0"/>
          </a:p>
        </p:txBody>
      </p:sp>
      <p:sp>
        <p:nvSpPr>
          <p:cNvPr id="4" name="Footer Placeholder 3"/>
          <p:cNvSpPr>
            <a:spLocks noGrp="1"/>
          </p:cNvSpPr>
          <p:nvPr>
            <p:ph type="ftr" sz="quarter" idx="3"/>
          </p:nvPr>
        </p:nvSpPr>
        <p:spPr/>
        <p:txBody>
          <a:bodyPr/>
          <a:lstStyle/>
          <a:p>
            <a:r>
              <a:rPr lang="en-US" smtClean="0"/>
              <a:t>© Name, Ph.D., MAIA Lab, 2024</a:t>
            </a:r>
            <a:endParaRPr lang="en-US" dirty="0"/>
          </a:p>
        </p:txBody>
      </p:sp>
      <p:sp>
        <p:nvSpPr>
          <p:cNvPr id="10" name="Rectangle 9"/>
          <p:cNvSpPr/>
          <p:nvPr/>
        </p:nvSpPr>
        <p:spPr>
          <a:xfrm>
            <a:off x="5089955" y="3244334"/>
            <a:ext cx="184731" cy="369332"/>
          </a:xfrm>
          <a:prstGeom prst="rect">
            <a:avLst/>
          </a:prstGeom>
        </p:spPr>
        <p:txBody>
          <a:bodyPr wrap="none">
            <a:spAutoFit/>
          </a:bodyPr>
          <a:lstStyle/>
          <a:p>
            <a:endParaRPr lang="zh-CN" altLang="en-US" dirty="0"/>
          </a:p>
        </p:txBody>
      </p:sp>
      <p:sp>
        <p:nvSpPr>
          <p:cNvPr id="12" name="Rectangle 11"/>
          <p:cNvSpPr/>
          <p:nvPr/>
        </p:nvSpPr>
        <p:spPr>
          <a:xfrm>
            <a:off x="3048000" y="2967335"/>
            <a:ext cx="6096000" cy="369332"/>
          </a:xfrm>
          <a:prstGeom prst="rect">
            <a:avLst/>
          </a:prstGeom>
        </p:spPr>
        <p:txBody>
          <a:bodyPr>
            <a:spAutoFit/>
          </a:bodyPr>
          <a:lstStyle/>
          <a:p>
            <a:endParaRPr lang="zh-CN" altLang="en-US" dirty="0"/>
          </a:p>
        </p:txBody>
      </p:sp>
      <p:pic>
        <p:nvPicPr>
          <p:cNvPr id="7" name="Picture 6"/>
          <p:cNvPicPr>
            <a:picLocks noChangeAspect="1"/>
          </p:cNvPicPr>
          <p:nvPr/>
        </p:nvPicPr>
        <p:blipFill>
          <a:blip r:embed="rId3"/>
          <a:stretch>
            <a:fillRect/>
          </a:stretch>
        </p:blipFill>
        <p:spPr>
          <a:xfrm>
            <a:off x="403310" y="2881773"/>
            <a:ext cx="5090942" cy="2147820"/>
          </a:xfrm>
          <a:prstGeom prst="rect">
            <a:avLst/>
          </a:prstGeom>
        </p:spPr>
      </p:pic>
      <p:pic>
        <p:nvPicPr>
          <p:cNvPr id="8" name="Picture 7"/>
          <p:cNvPicPr>
            <a:picLocks noChangeAspect="1"/>
          </p:cNvPicPr>
          <p:nvPr/>
        </p:nvPicPr>
        <p:blipFill>
          <a:blip r:embed="rId4"/>
          <a:stretch>
            <a:fillRect/>
          </a:stretch>
        </p:blipFill>
        <p:spPr>
          <a:xfrm>
            <a:off x="6500970" y="2832607"/>
            <a:ext cx="5286060" cy="1913391"/>
          </a:xfrm>
          <a:prstGeom prst="rect">
            <a:avLst/>
          </a:prstGeom>
        </p:spPr>
      </p:pic>
      <p:sp>
        <p:nvSpPr>
          <p:cNvPr id="5" name="Rectangle 4"/>
          <p:cNvSpPr/>
          <p:nvPr/>
        </p:nvSpPr>
        <p:spPr>
          <a:xfrm>
            <a:off x="6500970" y="5163178"/>
            <a:ext cx="5644380" cy="646331"/>
          </a:xfrm>
          <a:prstGeom prst="rect">
            <a:avLst/>
          </a:prstGeom>
        </p:spPr>
        <p:txBody>
          <a:bodyPr wrap="square">
            <a:spAutoFit/>
          </a:bodyPr>
          <a:lstStyle/>
          <a:p>
            <a:pPr marL="401637" lvl="3"/>
            <a:r>
              <a:rPr lang="en-US" altLang="zh-CN" dirty="0">
                <a:latin typeface="Times New Roman" panose="02020603050405020304" pitchFamily="18" charset="0"/>
                <a:cs typeface="Times New Roman" panose="02020603050405020304" pitchFamily="18" charset="0"/>
              </a:rPr>
              <a:t>Step 2: train the Discriminator </a:t>
            </a:r>
            <a:r>
              <a:rPr lang="en-US" altLang="zh-CN" dirty="0" smtClean="0">
                <a:latin typeface="Times New Roman" panose="02020603050405020304" pitchFamily="18" charset="0"/>
                <a:cs typeface="Times New Roman" panose="02020603050405020304" pitchFamily="18" charset="0"/>
              </a:rPr>
              <a:t>to </a:t>
            </a:r>
            <a:r>
              <a:rPr lang="en-US" altLang="zh-CN" dirty="0">
                <a:latin typeface="Times New Roman" panose="02020603050405020304" pitchFamily="18" charset="0"/>
                <a:cs typeface="Times New Roman" panose="02020603050405020304" pitchFamily="18" charset="0"/>
              </a:rPr>
              <a:t>distinguish the features between source and target data.</a:t>
            </a:r>
          </a:p>
        </p:txBody>
      </p:sp>
      <p:sp>
        <p:nvSpPr>
          <p:cNvPr id="6" name="Rectangle 5"/>
          <p:cNvSpPr/>
          <p:nvPr/>
        </p:nvSpPr>
        <p:spPr>
          <a:xfrm>
            <a:off x="190713" y="5163179"/>
            <a:ext cx="6096000" cy="646331"/>
          </a:xfrm>
          <a:prstGeom prst="rect">
            <a:avLst/>
          </a:prstGeom>
        </p:spPr>
        <p:txBody>
          <a:bodyPr>
            <a:spAutoFit/>
          </a:bodyPr>
          <a:lstStyle/>
          <a:p>
            <a:pPr marL="401637" lvl="3" indent="0">
              <a:buNone/>
            </a:pPr>
            <a:r>
              <a:rPr lang="en-US" altLang="zh-CN" dirty="0">
                <a:latin typeface="Times New Roman" panose="02020603050405020304" pitchFamily="18" charset="0"/>
                <a:cs typeface="Times New Roman" panose="02020603050405020304" pitchFamily="18" charset="0"/>
              </a:rPr>
              <a:t>Step1: train the Generator/ </a:t>
            </a:r>
            <a:r>
              <a:rPr lang="en-US" altLang="zh-CN" dirty="0" err="1">
                <a:latin typeface="Times New Roman" panose="02020603050405020304" pitchFamily="18" charset="0"/>
                <a:cs typeface="Times New Roman" panose="02020603050405020304" pitchFamily="18" charset="0"/>
              </a:rPr>
              <a:t>Segmenter</a:t>
            </a:r>
            <a:r>
              <a:rPr lang="en-US" altLang="zh-CN" dirty="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to fool the discriminator  (focus </a:t>
            </a:r>
            <a:r>
              <a:rPr lang="en-US" altLang="zh-CN" dirty="0">
                <a:latin typeface="Times New Roman" panose="02020603050405020304" pitchFamily="18" charset="0"/>
                <a:cs typeface="Times New Roman" panose="02020603050405020304" pitchFamily="18" charset="0"/>
              </a:rPr>
              <a:t>on domain-invariant </a:t>
            </a:r>
            <a:r>
              <a:rPr lang="en-US" altLang="zh-CN" dirty="0" smtClean="0">
                <a:latin typeface="Times New Roman" panose="02020603050405020304" pitchFamily="18" charset="0"/>
                <a:cs typeface="Times New Roman" panose="02020603050405020304" pitchFamily="18" charset="0"/>
              </a:rPr>
              <a:t>features).</a:t>
            </a:r>
            <a:endParaRPr lang="en-US" altLang="zh-CN" dirty="0">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5921295" y="2442117"/>
            <a:ext cx="22303" cy="3824868"/>
          </a:xfrm>
          <a:prstGeom prst="line">
            <a:avLst/>
          </a:prstGeom>
          <a:ln w="19050" cap="flat" cmpd="sng" algn="ctr">
            <a:solidFill>
              <a:srgbClr val="0070C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122616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kern="100" dirty="0">
                <a:latin typeface="Times New Roman" panose="02020603050405020304" pitchFamily="18" charset="0"/>
                <a:ea typeface="DengXian" panose="03000509000000000000" pitchFamily="65" charset="-122"/>
              </a:rPr>
              <a:t>Background</a:t>
            </a:r>
            <a:endParaRPr lang="zh-CN" altLang="en-US" dirty="0"/>
          </a:p>
        </p:txBody>
      </p:sp>
      <p:sp>
        <p:nvSpPr>
          <p:cNvPr id="3" name="Content Placeholder 2"/>
          <p:cNvSpPr>
            <a:spLocks noGrp="1"/>
          </p:cNvSpPr>
          <p:nvPr>
            <p:ph idx="1"/>
          </p:nvPr>
        </p:nvSpPr>
        <p:spPr>
          <a:xfrm>
            <a:off x="54154" y="1269859"/>
            <a:ext cx="6004091" cy="5385816"/>
          </a:xfrm>
        </p:spPr>
        <p:txBody>
          <a:bodyPr>
            <a:normAutofit/>
          </a:bodyPr>
          <a:lstStyle/>
          <a:p>
            <a:r>
              <a:rPr lang="en-US" altLang="zh-CN" kern="100" dirty="0">
                <a:latin typeface="Times New Roman" panose="02020603050405020304" pitchFamily="18" charset="0"/>
                <a:ea typeface="DengXian" panose="03000509000000000000" pitchFamily="65" charset="-122"/>
                <a:cs typeface="Times New Roman" panose="02020603050405020304" pitchFamily="18" charset="0"/>
              </a:rPr>
              <a:t>Uncertainty Estimation</a:t>
            </a:r>
            <a:endParaRPr lang="zh-CN" altLang="en-US" dirty="0">
              <a:latin typeface="Times New Roman" panose="02020603050405020304" pitchFamily="18" charset="0"/>
              <a:cs typeface="Times New Roman" panose="02020603050405020304" pitchFamily="18" charset="0"/>
            </a:endParaRPr>
          </a:p>
          <a:p>
            <a:pPr lvl="1"/>
            <a:r>
              <a:rPr lang="en-US" altLang="zh-CN" kern="100" dirty="0" smtClean="0">
                <a:latin typeface="Times New Roman" panose="02020603050405020304" pitchFamily="18" charset="0"/>
                <a:ea typeface="DengXian" panose="03000509000000000000" pitchFamily="65" charset="-122"/>
              </a:rPr>
              <a:t>Most segmentation studies focus </a:t>
            </a:r>
            <a:r>
              <a:rPr lang="en-US" altLang="zh-CN" kern="100" dirty="0">
                <a:latin typeface="Times New Roman" panose="02020603050405020304" pitchFamily="18" charset="0"/>
                <a:ea typeface="DengXian" panose="03000509000000000000" pitchFamily="65" charset="-122"/>
              </a:rPr>
              <a:t>on model performance evaluation</a:t>
            </a:r>
            <a:r>
              <a:rPr lang="en-US" altLang="zh-CN" kern="100" dirty="0">
                <a:solidFill>
                  <a:srgbClr val="FF0000"/>
                </a:solidFill>
                <a:latin typeface="Times New Roman" panose="02020603050405020304" pitchFamily="18" charset="0"/>
                <a:ea typeface="DengXian" panose="03000509000000000000" pitchFamily="65" charset="-122"/>
              </a:rPr>
              <a:t>, ignoring the confidence or uncertainty of model </a:t>
            </a:r>
            <a:r>
              <a:rPr lang="en-US" altLang="zh-CN" kern="100" dirty="0" smtClean="0">
                <a:solidFill>
                  <a:srgbClr val="FF0000"/>
                </a:solidFill>
                <a:latin typeface="Times New Roman" panose="02020603050405020304" pitchFamily="18" charset="0"/>
                <a:ea typeface="DengXian" panose="03000509000000000000" pitchFamily="65" charset="-122"/>
              </a:rPr>
              <a:t>predictions</a:t>
            </a:r>
            <a:r>
              <a:rPr lang="en-US" altLang="zh-CN" kern="100" dirty="0" smtClean="0">
                <a:latin typeface="Times New Roman" panose="02020603050405020304" pitchFamily="18" charset="0"/>
                <a:ea typeface="DengXian" panose="03000509000000000000" pitchFamily="65" charset="-122"/>
              </a:rPr>
              <a:t>. </a:t>
            </a:r>
          </a:p>
          <a:p>
            <a:pPr lvl="1"/>
            <a:r>
              <a:rPr lang="en-US" altLang="zh-CN" kern="100" dirty="0">
                <a:latin typeface="Times New Roman" panose="02020603050405020304" pitchFamily="18" charset="0"/>
                <a:ea typeface="DengXian" panose="03000509000000000000" pitchFamily="65" charset="-122"/>
              </a:rPr>
              <a:t>It can be estimated from the distribution of the network's weights and predictions</a:t>
            </a:r>
            <a:r>
              <a:rPr lang="en-US" altLang="zh-CN" kern="100" dirty="0" smtClean="0">
                <a:latin typeface="Times New Roman" panose="02020603050405020304" pitchFamily="18" charset="0"/>
                <a:ea typeface="DengXian" panose="03000509000000000000" pitchFamily="65" charset="-122"/>
              </a:rPr>
              <a:t>.</a:t>
            </a:r>
            <a:endParaRPr lang="en-US" altLang="zh-CN" kern="100" dirty="0">
              <a:latin typeface="Times New Roman" panose="02020603050405020304" pitchFamily="18" charset="0"/>
              <a:ea typeface="DengXian" panose="03000509000000000000" pitchFamily="65" charset="-122"/>
            </a:endParaRPr>
          </a:p>
          <a:p>
            <a:pPr lvl="1"/>
            <a:r>
              <a:rPr lang="en-US" altLang="zh-CN" kern="100" dirty="0" smtClean="0">
                <a:latin typeface="Times New Roman" panose="02020603050405020304" pitchFamily="18" charset="0"/>
                <a:ea typeface="DengXian" panose="03000509000000000000" pitchFamily="65" charset="-122"/>
              </a:rPr>
              <a:t>It can </a:t>
            </a:r>
            <a:r>
              <a:rPr lang="en-US" altLang="zh-CN" kern="100" dirty="0">
                <a:latin typeface="Times New Roman" panose="02020603050405020304" pitchFamily="18" charset="0"/>
                <a:ea typeface="DengXian" panose="03000509000000000000" pitchFamily="65" charset="-122"/>
              </a:rPr>
              <a:t>serve as an indicator of algorithmic robustness, reflecting the reliability of segmentation results in the absence of ‘ground-truth’ </a:t>
            </a:r>
            <a:r>
              <a:rPr lang="en-US" altLang="zh-CN" kern="100" dirty="0" smtClean="0">
                <a:latin typeface="Times New Roman" panose="02020603050405020304" pitchFamily="18" charset="0"/>
                <a:ea typeface="DengXian" panose="03000509000000000000" pitchFamily="65" charset="-122"/>
              </a:rPr>
              <a:t>data.</a:t>
            </a:r>
          </a:p>
          <a:p>
            <a:pPr lvl="1"/>
            <a:endParaRPr lang="en-US" altLang="zh-CN" kern="100" dirty="0" smtClean="0">
              <a:latin typeface="Times New Roman" panose="02020603050405020304" pitchFamily="18" charset="0"/>
              <a:ea typeface="DengXian" panose="03000509000000000000" pitchFamily="65" charset="-122"/>
            </a:endParaRPr>
          </a:p>
          <a:p>
            <a:pPr lvl="1"/>
            <a:endParaRPr lang="en-US" altLang="zh-CN" kern="100" dirty="0">
              <a:latin typeface="Times New Roman" panose="02020603050405020304" pitchFamily="18" charset="0"/>
              <a:ea typeface="DengXian" panose="03000509000000000000" pitchFamily="65" charset="-122"/>
            </a:endParaRPr>
          </a:p>
          <a:p>
            <a:pPr lvl="1"/>
            <a:endParaRPr lang="zh-CN" altLang="en-US" dirty="0"/>
          </a:p>
          <a:p>
            <a:pPr lvl="1"/>
            <a:endParaRPr lang="zh-CN" altLang="en-US" dirty="0" smtClean="0"/>
          </a:p>
          <a:p>
            <a:pPr lvl="1"/>
            <a:endParaRPr lang="en-US" altLang="zh-CN" kern="100" dirty="0" smtClean="0">
              <a:latin typeface="Times New Roman" panose="02020603050405020304" pitchFamily="18" charset="0"/>
              <a:ea typeface="DengXian" panose="03000509000000000000" pitchFamily="65" charset="-122"/>
            </a:endParaRPr>
          </a:p>
          <a:p>
            <a:pPr lvl="1"/>
            <a:endParaRPr lang="en-US" altLang="zh-CN" kern="100" dirty="0">
              <a:latin typeface="Times New Roman" panose="02020603050405020304" pitchFamily="18" charset="0"/>
              <a:ea typeface="DengXian" panose="03000509000000000000" pitchFamily="65" charset="-122"/>
            </a:endParaRPr>
          </a:p>
          <a:p>
            <a:pPr lvl="1"/>
            <a:endParaRPr lang="en-US" altLang="zh-CN" kern="100" dirty="0" smtClean="0">
              <a:latin typeface="Times New Roman" panose="02020603050405020304" pitchFamily="18" charset="0"/>
              <a:ea typeface="DengXian" panose="03000509000000000000" pitchFamily="65" charset="-122"/>
            </a:endParaRPr>
          </a:p>
          <a:p>
            <a:pPr lvl="1"/>
            <a:endParaRPr lang="en-US" altLang="zh-CN" kern="100" dirty="0">
              <a:latin typeface="Times New Roman" panose="02020603050405020304" pitchFamily="18" charset="0"/>
              <a:ea typeface="DengXian" panose="03000509000000000000" pitchFamily="65" charset="-122"/>
            </a:endParaRPr>
          </a:p>
          <a:p>
            <a:pPr lvl="1"/>
            <a:endParaRPr lang="en-US" altLang="zh-CN" kern="100" dirty="0" smtClean="0">
              <a:latin typeface="Times New Roman" panose="02020603050405020304" pitchFamily="18" charset="0"/>
              <a:ea typeface="DengXian" panose="03000509000000000000" pitchFamily="65" charset="-122"/>
            </a:endParaRPr>
          </a:p>
          <a:p>
            <a:pPr lvl="1"/>
            <a:endParaRPr lang="en-US" altLang="zh-CN" kern="100" dirty="0">
              <a:latin typeface="Times New Roman" panose="02020603050405020304" pitchFamily="18" charset="0"/>
              <a:ea typeface="DengXian" panose="03000509000000000000" pitchFamily="65" charset="-122"/>
            </a:endParaRPr>
          </a:p>
          <a:p>
            <a:pPr lvl="1"/>
            <a:endParaRPr lang="en-US" altLang="zh-CN" kern="100" dirty="0" smtClean="0">
              <a:latin typeface="Times New Roman" panose="02020603050405020304" pitchFamily="18" charset="0"/>
              <a:ea typeface="DengXian" panose="03000509000000000000" pitchFamily="65" charset="-122"/>
            </a:endParaRPr>
          </a:p>
          <a:p>
            <a:endParaRPr lang="en-US" altLang="zh-CN" kern="100" dirty="0" smtClean="0">
              <a:latin typeface="Times New Roman" panose="02020603050405020304" pitchFamily="18" charset="0"/>
              <a:ea typeface="DengXian" panose="03000509000000000000" pitchFamily="65" charset="-122"/>
            </a:endParaRPr>
          </a:p>
          <a:p>
            <a:pPr lvl="1"/>
            <a:endParaRPr lang="en-US" altLang="zh-CN" kern="100" dirty="0">
              <a:latin typeface="Times New Roman" panose="02020603050405020304" pitchFamily="18" charset="0"/>
              <a:ea typeface="DengXian" panose="03000509000000000000" pitchFamily="65" charset="-122"/>
            </a:endParaRPr>
          </a:p>
          <a:p>
            <a:pPr marL="227013" lvl="1" indent="0">
              <a:buNone/>
            </a:pPr>
            <a:endParaRPr lang="zh-CN" altLang="en-US" dirty="0"/>
          </a:p>
          <a:p>
            <a:endParaRPr lang="en-US" altLang="zh-CN" kern="100" dirty="0" smtClean="0">
              <a:latin typeface="Times New Roman" panose="02020603050405020304" pitchFamily="18" charset="0"/>
              <a:ea typeface="DengXian" panose="03000509000000000000" pitchFamily="65" charset="-122"/>
            </a:endParaRPr>
          </a:p>
          <a:p>
            <a:endParaRPr lang="zh-CN" altLang="en-US" dirty="0"/>
          </a:p>
        </p:txBody>
      </p:sp>
      <p:sp>
        <p:nvSpPr>
          <p:cNvPr id="4" name="Footer Placeholder 3"/>
          <p:cNvSpPr>
            <a:spLocks noGrp="1"/>
          </p:cNvSpPr>
          <p:nvPr>
            <p:ph type="ftr" sz="quarter" idx="3"/>
          </p:nvPr>
        </p:nvSpPr>
        <p:spPr/>
        <p:txBody>
          <a:bodyPr/>
          <a:lstStyle/>
          <a:p>
            <a:r>
              <a:rPr lang="en-US" dirty="0" smtClean="0"/>
              <a:t>© Name, Ph.D., MAIA Lab, 2024</a:t>
            </a:r>
            <a:endParaRPr lang="en-US" dirty="0"/>
          </a:p>
        </p:txBody>
      </p:sp>
      <p:sp>
        <p:nvSpPr>
          <p:cNvPr id="10" name="Rectangle 9"/>
          <p:cNvSpPr/>
          <p:nvPr/>
        </p:nvSpPr>
        <p:spPr>
          <a:xfrm>
            <a:off x="5089955" y="3244334"/>
            <a:ext cx="184731" cy="369332"/>
          </a:xfrm>
          <a:prstGeom prst="rect">
            <a:avLst/>
          </a:prstGeom>
        </p:spPr>
        <p:txBody>
          <a:bodyPr wrap="none">
            <a:spAutoFit/>
          </a:bodyPr>
          <a:lstStyle/>
          <a:p>
            <a:endParaRPr lang="zh-CN" altLang="en-US" dirty="0"/>
          </a:p>
        </p:txBody>
      </p:sp>
      <p:sp>
        <p:nvSpPr>
          <p:cNvPr id="12" name="Rectangle 11"/>
          <p:cNvSpPr/>
          <p:nvPr/>
        </p:nvSpPr>
        <p:spPr>
          <a:xfrm>
            <a:off x="3048000" y="2967335"/>
            <a:ext cx="6096000" cy="369332"/>
          </a:xfrm>
          <a:prstGeom prst="rect">
            <a:avLst/>
          </a:prstGeom>
        </p:spPr>
        <p:txBody>
          <a:bodyPr>
            <a:spAutoFit/>
          </a:bodyPr>
          <a:lstStyle/>
          <a:p>
            <a:endParaRPr lang="zh-CN" altLang="en-US" dirty="0"/>
          </a:p>
        </p:txBody>
      </p:sp>
      <p:sp>
        <p:nvSpPr>
          <p:cNvPr id="11" name="Rectangle 10"/>
          <p:cNvSpPr/>
          <p:nvPr/>
        </p:nvSpPr>
        <p:spPr>
          <a:xfrm>
            <a:off x="3048000" y="2413338"/>
            <a:ext cx="6096000" cy="369332"/>
          </a:xfrm>
          <a:prstGeom prst="rect">
            <a:avLst/>
          </a:prstGeom>
        </p:spPr>
        <p:txBody>
          <a:bodyPr>
            <a:spAutoFit/>
          </a:bodyPr>
          <a:lstStyle/>
          <a:p>
            <a:endParaRPr lang="zh-CN" altLang="en-US" dirty="0"/>
          </a:p>
        </p:txBody>
      </p:sp>
      <p:sp>
        <p:nvSpPr>
          <p:cNvPr id="14" name="Rectangle 13"/>
          <p:cNvSpPr/>
          <p:nvPr/>
        </p:nvSpPr>
        <p:spPr>
          <a:xfrm>
            <a:off x="3048000" y="3105835"/>
            <a:ext cx="6096000" cy="369332"/>
          </a:xfrm>
          <a:prstGeom prst="rect">
            <a:avLst/>
          </a:prstGeom>
        </p:spPr>
        <p:txBody>
          <a:bodyPr>
            <a:spAutoFit/>
          </a:bodyPr>
          <a:lstStyle/>
          <a:p>
            <a:endParaRPr lang="zh-CN" altLang="en-US" dirty="0"/>
          </a:p>
        </p:txBody>
      </p:sp>
      <p:pic>
        <p:nvPicPr>
          <p:cNvPr id="16" name="Picture 15"/>
          <p:cNvPicPr>
            <a:picLocks noChangeAspect="1"/>
          </p:cNvPicPr>
          <p:nvPr/>
        </p:nvPicPr>
        <p:blipFill>
          <a:blip r:embed="rId3"/>
          <a:stretch>
            <a:fillRect/>
          </a:stretch>
        </p:blipFill>
        <p:spPr>
          <a:xfrm>
            <a:off x="6095999" y="1708298"/>
            <a:ext cx="6041847" cy="1766869"/>
          </a:xfrm>
          <a:prstGeom prst="rect">
            <a:avLst/>
          </a:prstGeom>
        </p:spPr>
      </p:pic>
      <p:pic>
        <p:nvPicPr>
          <p:cNvPr id="17" name="Picture 16"/>
          <p:cNvPicPr>
            <a:picLocks noChangeAspect="1"/>
          </p:cNvPicPr>
          <p:nvPr/>
        </p:nvPicPr>
        <p:blipFill>
          <a:blip r:embed="rId4"/>
          <a:stretch>
            <a:fillRect/>
          </a:stretch>
        </p:blipFill>
        <p:spPr>
          <a:xfrm>
            <a:off x="6096000" y="3962767"/>
            <a:ext cx="6057356" cy="1705844"/>
          </a:xfrm>
          <a:prstGeom prst="rect">
            <a:avLst/>
          </a:prstGeom>
        </p:spPr>
      </p:pic>
      <p:sp>
        <p:nvSpPr>
          <p:cNvPr id="5" name="Rectangle 4"/>
          <p:cNvSpPr/>
          <p:nvPr/>
        </p:nvSpPr>
        <p:spPr>
          <a:xfrm>
            <a:off x="6978589" y="5749491"/>
            <a:ext cx="2422458" cy="369332"/>
          </a:xfrm>
          <a:prstGeom prst="rect">
            <a:avLst/>
          </a:prstGeom>
        </p:spPr>
        <p:txBody>
          <a:bodyPr wrap="none">
            <a:spAutoFit/>
          </a:bodyPr>
          <a:lstStyle/>
          <a:p>
            <a:r>
              <a:rPr lang="en-US" altLang="zh-CN" kern="100" dirty="0">
                <a:latin typeface="Times New Roman" panose="02020603050405020304" pitchFamily="18" charset="0"/>
                <a:ea typeface="DengXian" panose="03000509000000000000" pitchFamily="65" charset="-122"/>
                <a:cs typeface="Times New Roman" panose="02020603050405020304" pitchFamily="18" charset="0"/>
              </a:rPr>
              <a:t>Uncertainty </a:t>
            </a:r>
            <a:r>
              <a:rPr lang="en-US" altLang="zh-CN" kern="100" dirty="0" smtClean="0">
                <a:latin typeface="Times New Roman" panose="02020603050405020304" pitchFamily="18" charset="0"/>
                <a:ea typeface="DengXian" panose="03000509000000000000" pitchFamily="65" charset="-122"/>
                <a:cs typeface="Times New Roman" panose="02020603050405020304" pitchFamily="18" charset="0"/>
              </a:rPr>
              <a:t>Estimations</a:t>
            </a:r>
            <a:endParaRPr lang="zh-CN" alt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10699112" y="5678678"/>
            <a:ext cx="1454244" cy="369332"/>
          </a:xfrm>
          <a:prstGeom prst="rect">
            <a:avLst/>
          </a:prstGeom>
        </p:spPr>
        <p:txBody>
          <a:bodyPr wrap="none">
            <a:spAutoFit/>
          </a:bodyPr>
          <a:lstStyle/>
          <a:p>
            <a:r>
              <a:rPr lang="en-US" altLang="zh-CN" kern="100" dirty="0" smtClean="0">
                <a:latin typeface="Times New Roman" panose="02020603050405020304" pitchFamily="18" charset="0"/>
                <a:ea typeface="DengXian" panose="03000509000000000000" pitchFamily="65" charset="-122"/>
                <a:cs typeface="Times New Roman" panose="02020603050405020304" pitchFamily="18" charset="0"/>
              </a:rPr>
              <a:t>Segmentation</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8791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Methodology</a:t>
            </a:r>
            <a:endParaRPr lang="zh-CN" alt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1792" y="969264"/>
            <a:ext cx="10954512" cy="5212080"/>
          </a:xfrm>
        </p:spPr>
        <p:txBody>
          <a:bodyPr>
            <a:normAutofit/>
          </a:bodyPr>
          <a:lstStyle/>
          <a:p>
            <a:pPr>
              <a:lnSpc>
                <a:spcPct val="200000"/>
              </a:lnSpc>
            </a:pPr>
            <a:r>
              <a:rPr lang="en-US" altLang="zh-CN" kern="100" dirty="0" err="1" smtClean="0">
                <a:latin typeface="Times New Roman" panose="02020603050405020304" pitchFamily="18" charset="0"/>
                <a:ea typeface="DengXian" panose="03000509000000000000" pitchFamily="65" charset="-122"/>
              </a:rPr>
              <a:t>HMeAL</a:t>
            </a:r>
            <a:r>
              <a:rPr lang="en-US" altLang="zh-CN" kern="100" dirty="0" smtClean="0">
                <a:latin typeface="Times New Roman" panose="02020603050405020304" pitchFamily="18" charset="0"/>
                <a:ea typeface="DengXian" panose="03000509000000000000" pitchFamily="65" charset="-122"/>
              </a:rPr>
              <a:t>-UDA </a:t>
            </a:r>
            <a:r>
              <a:rPr lang="en-US" altLang="zh-CN" sz="2400" kern="100" dirty="0" smtClean="0">
                <a:latin typeface="Times New Roman" panose="02020603050405020304" pitchFamily="18" charset="0"/>
                <a:ea typeface="DengXian" panose="03000509000000000000" pitchFamily="65" charset="-122"/>
              </a:rPr>
              <a:t>(</a:t>
            </a:r>
            <a:r>
              <a:rPr lang="en-US" altLang="zh-CN" sz="2400" kern="100" dirty="0">
                <a:latin typeface="Times New Roman" panose="02020603050405020304" pitchFamily="18" charset="0"/>
                <a:ea typeface="DengXian" panose="03000509000000000000" pitchFamily="65" charset="-122"/>
              </a:rPr>
              <a:t>bridge the domain gap while reducing the model complexity</a:t>
            </a:r>
            <a:r>
              <a:rPr lang="en-US" altLang="zh-CN" sz="2400" kern="100" dirty="0" smtClean="0">
                <a:latin typeface="Times New Roman" panose="02020603050405020304" pitchFamily="18" charset="0"/>
                <a:ea typeface="DengXian" panose="03000509000000000000" pitchFamily="65" charset="-122"/>
              </a:rPr>
              <a:t>)</a:t>
            </a:r>
          </a:p>
          <a:p>
            <a:pPr lvl="1"/>
            <a:r>
              <a:rPr lang="en-US" altLang="zh-CN" kern="100" dirty="0">
                <a:latin typeface="Times New Roman" panose="02020603050405020304" pitchFamily="18" charset="0"/>
                <a:ea typeface="DengXian" panose="03000509000000000000" pitchFamily="65" charset="-122"/>
              </a:rPr>
              <a:t>We integrated a plug-and-play histogram matching strategy to mitigate domain-specific image style biases across modalities. </a:t>
            </a:r>
          </a:p>
          <a:p>
            <a:pPr lvl="1"/>
            <a:r>
              <a:rPr lang="en-US" altLang="zh-CN" kern="100" dirty="0">
                <a:solidFill>
                  <a:srgbClr val="FF0000"/>
                </a:solidFill>
                <a:latin typeface="Times New Roman" panose="02020603050405020304" pitchFamily="18" charset="0"/>
                <a:ea typeface="DengXian" panose="03000509000000000000" pitchFamily="65" charset="-122"/>
              </a:rPr>
              <a:t>Histogram </a:t>
            </a:r>
            <a:r>
              <a:rPr lang="en-US" altLang="zh-CN" kern="100" dirty="0" smtClean="0">
                <a:solidFill>
                  <a:srgbClr val="FF0000"/>
                </a:solidFill>
                <a:latin typeface="Times New Roman" panose="02020603050405020304" pitchFamily="18" charset="0"/>
                <a:ea typeface="DengXian" panose="03000509000000000000" pitchFamily="65" charset="-122"/>
              </a:rPr>
              <a:t>matching-enhanced </a:t>
            </a:r>
            <a:r>
              <a:rPr lang="en-US" altLang="zh-CN" kern="100" dirty="0">
                <a:solidFill>
                  <a:srgbClr val="FF0000"/>
                </a:solidFill>
                <a:latin typeface="Times New Roman" panose="02020603050405020304" pitchFamily="18" charset="0"/>
                <a:ea typeface="DengXian" panose="03000509000000000000" pitchFamily="65" charset="-122"/>
              </a:rPr>
              <a:t>a</a:t>
            </a:r>
            <a:r>
              <a:rPr lang="en-US" altLang="zh-CN" kern="100" dirty="0" smtClean="0">
                <a:solidFill>
                  <a:srgbClr val="FF0000"/>
                </a:solidFill>
                <a:latin typeface="Times New Roman" panose="02020603050405020304" pitchFamily="18" charset="0"/>
                <a:ea typeface="DengXian" panose="03000509000000000000" pitchFamily="65" charset="-122"/>
              </a:rPr>
              <a:t>dversarial </a:t>
            </a:r>
            <a:r>
              <a:rPr lang="en-US" altLang="zh-CN" kern="100" dirty="0">
                <a:solidFill>
                  <a:srgbClr val="FF0000"/>
                </a:solidFill>
                <a:latin typeface="Times New Roman" panose="02020603050405020304" pitchFamily="18" charset="0"/>
                <a:ea typeface="DengXian" panose="03000509000000000000" pitchFamily="65" charset="-122"/>
              </a:rPr>
              <a:t>l</a:t>
            </a:r>
            <a:r>
              <a:rPr lang="en-US" altLang="zh-CN" kern="100" dirty="0" smtClean="0">
                <a:solidFill>
                  <a:srgbClr val="FF0000"/>
                </a:solidFill>
                <a:latin typeface="Times New Roman" panose="02020603050405020304" pitchFamily="18" charset="0"/>
                <a:ea typeface="DengXian" panose="03000509000000000000" pitchFamily="65" charset="-122"/>
              </a:rPr>
              <a:t>earning </a:t>
            </a:r>
            <a:r>
              <a:rPr lang="en-US" altLang="zh-CN" kern="100" dirty="0">
                <a:latin typeface="Times New Roman" panose="02020603050405020304" pitchFamily="18" charset="0"/>
                <a:ea typeface="DengXian" panose="03000509000000000000" pitchFamily="65" charset="-122"/>
              </a:rPr>
              <a:t>to constrain the model in the prediction space, enabling it to focus on domain-invariant features during segmentation. </a:t>
            </a:r>
          </a:p>
          <a:p>
            <a:pPr lvl="1"/>
            <a:r>
              <a:rPr lang="en-US" altLang="zh-CN" kern="100" dirty="0" smtClean="0">
                <a:latin typeface="Times New Roman" panose="02020603050405020304" pitchFamily="18" charset="0"/>
                <a:ea typeface="DengXian" panose="03000509000000000000" pitchFamily="65" charset="-122"/>
              </a:rPr>
              <a:t>We quantified </a:t>
            </a:r>
            <a:r>
              <a:rPr lang="en-US" altLang="zh-CN" kern="100" dirty="0">
                <a:latin typeface="Times New Roman" panose="02020603050405020304" pitchFamily="18" charset="0"/>
                <a:ea typeface="DengXian" panose="03000509000000000000" pitchFamily="65" charset="-122"/>
              </a:rPr>
              <a:t>the model’s prediction confidence using </a:t>
            </a:r>
            <a:r>
              <a:rPr lang="en-US" altLang="zh-CN" kern="100" dirty="0">
                <a:solidFill>
                  <a:srgbClr val="FF0000"/>
                </a:solidFill>
                <a:latin typeface="Times New Roman" panose="02020603050405020304" pitchFamily="18" charset="0"/>
                <a:ea typeface="DengXian" panose="03000509000000000000" pitchFamily="65" charset="-122"/>
              </a:rPr>
              <a:t>Monte Carlo </a:t>
            </a:r>
            <a:r>
              <a:rPr lang="en-US" altLang="zh-CN" kern="100" dirty="0" smtClean="0">
                <a:solidFill>
                  <a:srgbClr val="FF0000"/>
                </a:solidFill>
                <a:latin typeface="Times New Roman" panose="02020603050405020304" pitchFamily="18" charset="0"/>
                <a:ea typeface="DengXian" panose="03000509000000000000" pitchFamily="65" charset="-122"/>
              </a:rPr>
              <a:t>dropouts </a:t>
            </a:r>
            <a:r>
              <a:rPr lang="en-US" altLang="zh-CN" kern="100" dirty="0">
                <a:latin typeface="Times New Roman" panose="02020603050405020304" pitchFamily="18" charset="0"/>
                <a:ea typeface="DengXian" panose="03000509000000000000" pitchFamily="65" charset="-122"/>
              </a:rPr>
              <a:t>to assess two </a:t>
            </a:r>
            <a:r>
              <a:rPr lang="en-US" altLang="zh-CN" kern="100" dirty="0" smtClean="0">
                <a:latin typeface="Times New Roman" panose="02020603050405020304" pitchFamily="18" charset="0"/>
                <a:ea typeface="DengXian" panose="03000509000000000000" pitchFamily="65" charset="-122"/>
              </a:rPr>
              <a:t>uncertainty </a:t>
            </a:r>
            <a:r>
              <a:rPr lang="en-US" altLang="zh-CN" kern="100" dirty="0">
                <a:latin typeface="Times New Roman" panose="02020603050405020304" pitchFamily="18" charset="0"/>
                <a:ea typeface="DengXian" panose="03000509000000000000" pitchFamily="65" charset="-122"/>
              </a:rPr>
              <a:t>estimates of the segmentation </a:t>
            </a:r>
            <a:r>
              <a:rPr lang="en-US" altLang="zh-CN" kern="100" dirty="0" smtClean="0">
                <a:latin typeface="Times New Roman" panose="02020603050405020304" pitchFamily="18" charset="0"/>
                <a:ea typeface="DengXian" panose="03000509000000000000" pitchFamily="65" charset="-122"/>
              </a:rPr>
              <a:t>results. </a:t>
            </a:r>
            <a:endParaRPr lang="zh-CN" altLang="en-US" dirty="0"/>
          </a:p>
          <a:p>
            <a:endParaRPr lang="zh-CN" altLang="en-US" dirty="0"/>
          </a:p>
        </p:txBody>
      </p:sp>
      <p:sp>
        <p:nvSpPr>
          <p:cNvPr id="4" name="Footer Placeholder 3"/>
          <p:cNvSpPr>
            <a:spLocks noGrp="1"/>
          </p:cNvSpPr>
          <p:nvPr>
            <p:ph type="ftr" sz="quarter" idx="3"/>
          </p:nvPr>
        </p:nvSpPr>
        <p:spPr/>
        <p:txBody>
          <a:bodyPr/>
          <a:lstStyle/>
          <a:p>
            <a:r>
              <a:rPr lang="en-US" smtClean="0"/>
              <a:t>© Name, Ph.D., MAIA Lab, 2024</a:t>
            </a:r>
            <a:endParaRPr lang="en-US" dirty="0"/>
          </a:p>
        </p:txBody>
      </p:sp>
    </p:spTree>
    <p:extLst>
      <p:ext uri="{BB962C8B-B14F-4D97-AF65-F5344CB8AC3E}">
        <p14:creationId xmlns:p14="http://schemas.microsoft.com/office/powerpoint/2010/main" val="3389122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016866" y="1980271"/>
            <a:ext cx="3175134" cy="1119769"/>
          </a:xfrm>
          <a:prstGeom prst="rect">
            <a:avLst/>
          </a:prstGeom>
        </p:spPr>
      </p:pic>
      <p:sp>
        <p:nvSpPr>
          <p:cNvPr id="2" name="Title 1"/>
          <p:cNvSpPr>
            <a:spLocks noGrp="1"/>
          </p:cNvSpPr>
          <p:nvPr>
            <p:ph type="title"/>
          </p:nvPr>
        </p:nvSpPr>
        <p:spPr>
          <a:xfrm>
            <a:off x="621792" y="146712"/>
            <a:ext cx="10954512" cy="566928"/>
          </a:xfrm>
        </p:spPr>
        <p:txBody>
          <a:bodyPr/>
          <a:lstStyle/>
          <a:p>
            <a:r>
              <a:rPr lang="en-US" altLang="zh-CN" dirty="0"/>
              <a:t>Methodology</a:t>
            </a:r>
            <a:endParaRPr lang="zh-CN" altLang="en-US" dirty="0"/>
          </a:p>
        </p:txBody>
      </p:sp>
      <p:sp>
        <p:nvSpPr>
          <p:cNvPr id="4" name="Footer Placeholder 3"/>
          <p:cNvSpPr>
            <a:spLocks noGrp="1"/>
          </p:cNvSpPr>
          <p:nvPr>
            <p:ph type="ftr" sz="quarter" idx="3"/>
          </p:nvPr>
        </p:nvSpPr>
        <p:spPr/>
        <p:txBody>
          <a:bodyPr/>
          <a:lstStyle/>
          <a:p>
            <a:r>
              <a:rPr lang="en-US" smtClean="0"/>
              <a:t>© Name, Ph.D., MAIA Lab, 2024</a:t>
            </a:r>
            <a:endParaRPr lang="en-US" dirty="0"/>
          </a:p>
        </p:txBody>
      </p:sp>
      <p:pic>
        <p:nvPicPr>
          <p:cNvPr id="5" name="Content Placeholder 4"/>
          <p:cNvPicPr>
            <a:picLocks noGrp="1"/>
          </p:cNvPicPr>
          <p:nvPr>
            <p:ph idx="1"/>
          </p:nvPr>
        </p:nvPicPr>
        <p:blipFill>
          <a:blip r:embed="rId4"/>
          <a:stretch>
            <a:fillRect/>
          </a:stretch>
        </p:blipFill>
        <p:spPr>
          <a:xfrm>
            <a:off x="136481" y="757451"/>
            <a:ext cx="8993874" cy="6100549"/>
          </a:xfrm>
          <a:prstGeom prst="rect">
            <a:avLst/>
          </a:prstGeom>
          <a:noFill/>
          <a:ln>
            <a:noFill/>
          </a:ln>
        </p:spPr>
      </p:pic>
      <p:pic>
        <p:nvPicPr>
          <p:cNvPr id="6" name="Picture 5"/>
          <p:cNvPicPr>
            <a:picLocks noChangeAspect="1"/>
          </p:cNvPicPr>
          <p:nvPr/>
        </p:nvPicPr>
        <p:blipFill>
          <a:blip r:embed="rId5"/>
          <a:stretch>
            <a:fillRect/>
          </a:stretch>
        </p:blipFill>
        <p:spPr>
          <a:xfrm>
            <a:off x="9157764" y="4840814"/>
            <a:ext cx="2893337" cy="498851"/>
          </a:xfrm>
          <a:prstGeom prst="rect">
            <a:avLst/>
          </a:prstGeom>
        </p:spPr>
      </p:pic>
      <p:pic>
        <p:nvPicPr>
          <p:cNvPr id="8" name="Picture 7"/>
          <p:cNvPicPr>
            <a:picLocks noChangeAspect="1"/>
          </p:cNvPicPr>
          <p:nvPr/>
        </p:nvPicPr>
        <p:blipFill>
          <a:blip r:embed="rId6"/>
          <a:stretch>
            <a:fillRect/>
          </a:stretch>
        </p:blipFill>
        <p:spPr>
          <a:xfrm>
            <a:off x="9536731" y="5373628"/>
            <a:ext cx="2655269" cy="556118"/>
          </a:xfrm>
          <a:prstGeom prst="rect">
            <a:avLst/>
          </a:prstGeom>
        </p:spPr>
      </p:pic>
    </p:spTree>
    <p:extLst>
      <p:ext uri="{BB962C8B-B14F-4D97-AF65-F5344CB8AC3E}">
        <p14:creationId xmlns:p14="http://schemas.microsoft.com/office/powerpoint/2010/main" val="40043179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Methodology</a:t>
            </a:r>
            <a:endParaRPr lang="zh-CN" altLang="en-US" dirty="0"/>
          </a:p>
        </p:txBody>
      </p:sp>
      <p:sp>
        <p:nvSpPr>
          <p:cNvPr id="3" name="Content Placeholder 2"/>
          <p:cNvSpPr>
            <a:spLocks noGrp="1"/>
          </p:cNvSpPr>
          <p:nvPr>
            <p:ph idx="1"/>
          </p:nvPr>
        </p:nvSpPr>
        <p:spPr/>
        <p:txBody>
          <a:bodyPr/>
          <a:lstStyle/>
          <a:p>
            <a:r>
              <a:rPr lang="en-US" altLang="zh-CN" kern="100" dirty="0">
                <a:latin typeface="Times New Roman" panose="02020603050405020304" pitchFamily="18" charset="0"/>
                <a:ea typeface="DengXian" panose="03000509000000000000" pitchFamily="65" charset="-122"/>
              </a:rPr>
              <a:t>Histogram matching</a:t>
            </a:r>
            <a:endParaRPr lang="zh-CN" altLang="en-US" dirty="0"/>
          </a:p>
          <a:p>
            <a:endParaRPr lang="zh-CN" altLang="en-US" dirty="0"/>
          </a:p>
        </p:txBody>
      </p:sp>
      <p:sp>
        <p:nvSpPr>
          <p:cNvPr id="4" name="Footer Placeholder 3"/>
          <p:cNvSpPr>
            <a:spLocks noGrp="1"/>
          </p:cNvSpPr>
          <p:nvPr>
            <p:ph type="ftr" sz="quarter" idx="3"/>
          </p:nvPr>
        </p:nvSpPr>
        <p:spPr/>
        <p:txBody>
          <a:bodyPr/>
          <a:lstStyle/>
          <a:p>
            <a:r>
              <a:rPr lang="en-US" smtClean="0"/>
              <a:t>© Name, Ph.D., MAIA Lab, 2024</a:t>
            </a:r>
            <a:endParaRPr lang="en-US" dirty="0"/>
          </a:p>
        </p:txBody>
      </p:sp>
      <p:pic>
        <p:nvPicPr>
          <p:cNvPr id="8" name="Picture 7"/>
          <p:cNvPicPr/>
          <p:nvPr/>
        </p:nvPicPr>
        <p:blipFill>
          <a:blip r:embed="rId3"/>
          <a:stretch>
            <a:fillRect/>
          </a:stretch>
        </p:blipFill>
        <p:spPr>
          <a:xfrm>
            <a:off x="1416205" y="1550021"/>
            <a:ext cx="9634653" cy="3947530"/>
          </a:xfrm>
          <a:prstGeom prst="rect">
            <a:avLst/>
          </a:prstGeom>
          <a:noFill/>
          <a:ln>
            <a:noFill/>
          </a:ln>
        </p:spPr>
      </p:pic>
      <p:pic>
        <p:nvPicPr>
          <p:cNvPr id="9" name="Picture 8"/>
          <p:cNvPicPr>
            <a:picLocks noChangeAspect="1"/>
          </p:cNvPicPr>
          <p:nvPr/>
        </p:nvPicPr>
        <p:blipFill>
          <a:blip r:embed="rId4"/>
          <a:stretch>
            <a:fillRect/>
          </a:stretch>
        </p:blipFill>
        <p:spPr>
          <a:xfrm>
            <a:off x="2322356" y="5726152"/>
            <a:ext cx="8067675" cy="419100"/>
          </a:xfrm>
          <a:prstGeom prst="rect">
            <a:avLst/>
          </a:prstGeom>
        </p:spPr>
      </p:pic>
    </p:spTree>
    <p:extLst>
      <p:ext uri="{BB962C8B-B14F-4D97-AF65-F5344CB8AC3E}">
        <p14:creationId xmlns:p14="http://schemas.microsoft.com/office/powerpoint/2010/main" val="20188676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Methodology</a:t>
            </a:r>
            <a:endParaRPr lang="zh-CN" altLang="en-US" dirty="0"/>
          </a:p>
        </p:txBody>
      </p:sp>
      <p:sp>
        <p:nvSpPr>
          <p:cNvPr id="3" name="Content Placeholder 2"/>
          <p:cNvSpPr>
            <a:spLocks noGrp="1"/>
          </p:cNvSpPr>
          <p:nvPr>
            <p:ph idx="1"/>
          </p:nvPr>
        </p:nvSpPr>
        <p:spPr>
          <a:xfrm>
            <a:off x="621792" y="969264"/>
            <a:ext cx="11384580" cy="5212080"/>
          </a:xfrm>
        </p:spPr>
        <p:txBody>
          <a:bodyPr/>
          <a:lstStyle/>
          <a:p>
            <a:r>
              <a:rPr lang="en-US" altLang="zh-CN" kern="100" dirty="0">
                <a:latin typeface="Times New Roman" panose="02020603050405020304" pitchFamily="18" charset="0"/>
                <a:ea typeface="DengXian" panose="03000509000000000000" pitchFamily="65" charset="-122"/>
              </a:rPr>
              <a:t>Uncertainty </a:t>
            </a:r>
            <a:r>
              <a:rPr lang="en-US" altLang="zh-CN" kern="100" dirty="0" smtClean="0">
                <a:latin typeface="Times New Roman" panose="02020603050405020304" pitchFamily="18" charset="0"/>
                <a:ea typeface="DengXian" panose="03000509000000000000" pitchFamily="65" charset="-122"/>
              </a:rPr>
              <a:t>estimation (</a:t>
            </a:r>
            <a:r>
              <a:rPr lang="en-US" altLang="zh-CN" dirty="0">
                <a:solidFill>
                  <a:srgbClr val="C00000"/>
                </a:solidFill>
              </a:rPr>
              <a:t>MC </a:t>
            </a:r>
            <a:r>
              <a:rPr lang="en-US" altLang="zh-CN" dirty="0" smtClean="0">
                <a:solidFill>
                  <a:srgbClr val="C00000"/>
                </a:solidFill>
              </a:rPr>
              <a:t>dropout</a:t>
            </a:r>
            <a:r>
              <a:rPr lang="en-US" altLang="zh-CN" kern="100" dirty="0" smtClean="0">
                <a:latin typeface="Times New Roman" panose="02020603050405020304" pitchFamily="18" charset="0"/>
                <a:ea typeface="DengXian" panose="03000509000000000000" pitchFamily="65" charset="-122"/>
              </a:rPr>
              <a:t>): variance, entropy uncertainties</a:t>
            </a:r>
          </a:p>
          <a:p>
            <a:pPr marL="0" indent="0">
              <a:buNone/>
            </a:pPr>
            <a:endParaRPr lang="zh-CN" altLang="en-US" dirty="0"/>
          </a:p>
          <a:p>
            <a:endParaRPr lang="zh-CN" altLang="en-US" dirty="0"/>
          </a:p>
        </p:txBody>
      </p:sp>
      <p:sp>
        <p:nvSpPr>
          <p:cNvPr id="4" name="Footer Placeholder 3"/>
          <p:cNvSpPr>
            <a:spLocks noGrp="1"/>
          </p:cNvSpPr>
          <p:nvPr>
            <p:ph type="ftr" sz="quarter" idx="3"/>
          </p:nvPr>
        </p:nvSpPr>
        <p:spPr/>
        <p:txBody>
          <a:bodyPr/>
          <a:lstStyle/>
          <a:p>
            <a:r>
              <a:rPr lang="en-US" smtClean="0"/>
              <a:t>© Name, Ph.D., MAIA Lab, 2024</a:t>
            </a:r>
            <a:endParaRPr lang="en-US" dirty="0"/>
          </a:p>
        </p:txBody>
      </p:sp>
      <p:pic>
        <p:nvPicPr>
          <p:cNvPr id="8" name="Picture 7"/>
          <p:cNvPicPr>
            <a:picLocks noChangeAspect="1"/>
          </p:cNvPicPr>
          <p:nvPr/>
        </p:nvPicPr>
        <p:blipFill>
          <a:blip r:embed="rId3"/>
          <a:stretch>
            <a:fillRect/>
          </a:stretch>
        </p:blipFill>
        <p:spPr>
          <a:xfrm>
            <a:off x="1600549" y="5599844"/>
            <a:ext cx="8277225" cy="371475"/>
          </a:xfrm>
          <a:prstGeom prst="rect">
            <a:avLst/>
          </a:prstGeom>
        </p:spPr>
      </p:pic>
      <p:pic>
        <p:nvPicPr>
          <p:cNvPr id="9" name="Picture 8"/>
          <p:cNvPicPr>
            <a:picLocks noChangeAspect="1"/>
          </p:cNvPicPr>
          <p:nvPr/>
        </p:nvPicPr>
        <p:blipFill>
          <a:blip r:embed="rId4"/>
          <a:stretch>
            <a:fillRect/>
          </a:stretch>
        </p:blipFill>
        <p:spPr>
          <a:xfrm>
            <a:off x="7548874" y="2918998"/>
            <a:ext cx="4457498" cy="872416"/>
          </a:xfrm>
          <a:prstGeom prst="rect">
            <a:avLst/>
          </a:prstGeom>
        </p:spPr>
      </p:pic>
      <p:pic>
        <p:nvPicPr>
          <p:cNvPr id="11" name="Picture 10"/>
          <p:cNvPicPr>
            <a:picLocks noChangeAspect="1"/>
          </p:cNvPicPr>
          <p:nvPr/>
        </p:nvPicPr>
        <p:blipFill>
          <a:blip r:embed="rId5"/>
          <a:stretch>
            <a:fillRect/>
          </a:stretch>
        </p:blipFill>
        <p:spPr>
          <a:xfrm>
            <a:off x="781358" y="1731979"/>
            <a:ext cx="6505575" cy="3105150"/>
          </a:xfrm>
          <a:prstGeom prst="rect">
            <a:avLst/>
          </a:prstGeom>
        </p:spPr>
      </p:pic>
      <p:pic>
        <p:nvPicPr>
          <p:cNvPr id="5" name="Picture 4"/>
          <p:cNvPicPr>
            <a:picLocks noChangeAspect="1"/>
          </p:cNvPicPr>
          <p:nvPr/>
        </p:nvPicPr>
        <p:blipFill>
          <a:blip r:embed="rId6"/>
          <a:stretch>
            <a:fillRect/>
          </a:stretch>
        </p:blipFill>
        <p:spPr>
          <a:xfrm>
            <a:off x="7687392" y="4120763"/>
            <a:ext cx="3619945" cy="482206"/>
          </a:xfrm>
          <a:prstGeom prst="rect">
            <a:avLst/>
          </a:prstGeom>
        </p:spPr>
      </p:pic>
    </p:spTree>
    <p:extLst>
      <p:ext uri="{BB962C8B-B14F-4D97-AF65-F5344CB8AC3E}">
        <p14:creationId xmlns:p14="http://schemas.microsoft.com/office/powerpoint/2010/main" val="2171423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marL="342900" indent="-342900">
          <a:spcBef>
            <a:spcPts val="0"/>
          </a:spcBef>
          <a:buClr>
            <a:schemeClr val="accent6"/>
          </a:buClr>
          <a:buFont typeface="Wingdings" panose="05000000000000000000" pitchFamily="2" charset="2"/>
          <a:buChar char="§"/>
          <a:defRPr sz="2400" b="1" i="1" dirty="0" err="1" smtClean="0">
            <a:solidFill>
              <a:schemeClr val="tx2"/>
            </a:solidFill>
            <a:latin typeface="Arial" panose="020B0604020202020204" pitchFamily="34" charset="0"/>
            <a:cs typeface="Arial" panose="020B0604020202020204" pitchFamily="34" charset="0"/>
          </a:defRPr>
        </a:defPPr>
      </a:lst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 xmlns:r="http://schemas.openxmlformats.org/officeDocument/2006/relationships" xmlns:p="http://schemas.openxmlformats.org/presentationml/2006/main" xmlns:a14="http://schemas.microsoft.com/office/drawing/2010/main">
              <a:solidFill>
                <a:srgbClr val="FFFFFF"/>
              </a:solidFill>
            </a14:hiddenFill>
          </a:ext>
          <a:ext uri="{91240B29-F687-4f45-9708-019B960494DF}">
            <a14:hiddenLine xmlns="" xmlns:r="http://schemas.openxmlformats.org/officeDocument/2006/relationships" xmlns:p="http://schemas.openxmlformats.org/presentationml/2006/main" xmlns:a14="http://schemas.microsoft.com/office/drawing/2010/main" w="9525">
              <a:solidFill>
                <a:srgbClr val="000000"/>
              </a:solidFill>
              <a:miter lim="800000"/>
              <a:headEnd/>
              <a:tailEnd/>
            </a14:hiddenLine>
          </a:ext>
          <a:ext uri="{FAA26D3D-D897-4be2-8F04-BA451C77F1D7}">
            <ma14:placeholderFlag xmlns="" xmlns:r="http://schemas.openxmlformats.org/officeDocument/2006/relationships" xmlns:p="http://schemas.openxmlformats.org/presentationml/2006/main" xmlns:ma14="http://schemas.microsoft.com/office/mac/drawingml/2011/main" val="1"/>
          </a:ext>
        </a:extLst>
      </a:spPr>
      <a:bodyPr vert="horz" wrap="none" lIns="0" tIns="0" rIns="0" bIns="0" numCol="1" rtlCol="0" anchor="t" anchorCtr="0" compatLnSpc="1">
        <a:prstTxWarp prst="textNoShape">
          <a:avLst/>
        </a:prstTxWarp>
        <a:spAutoFit/>
      </a:bodyPr>
      <a:lstStyle>
        <a:defPPr>
          <a:spcBef>
            <a:spcPts val="0"/>
          </a:spcBef>
          <a:defRPr sz="2000" b="1" dirty="0" smtClean="0">
            <a:solidFill>
              <a:schemeClr val="tx2"/>
            </a:solidFill>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F490599AE99244AC913D47E9BFCC24" ma:contentTypeVersion="2" ma:contentTypeDescription="Create a new document." ma:contentTypeScope="" ma:versionID="eabb59d84776412e7deb5d7e886493e7">
  <xsd:schema xmlns:xsd="http://www.w3.org/2001/XMLSchema" xmlns:xs="http://www.w3.org/2001/XMLSchema" xmlns:p="http://schemas.microsoft.com/office/2006/metadata/properties" xmlns:ns2="d0800d3f-072a-48d1-8c29-6bd7f8822c59" targetNamespace="http://schemas.microsoft.com/office/2006/metadata/properties" ma:root="true" ma:fieldsID="3f84557dcf7cd0bf76eebb5e43c29283" ns2:_="">
    <xsd:import namespace="d0800d3f-072a-48d1-8c29-6bd7f8822c5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800d3f-072a-48d1-8c29-6bd7f8822c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412BC6-A1CE-4470-AE33-83A50214278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0800d3f-072a-48d1-8c29-6bd7f8822c59"/>
    <ds:schemaRef ds:uri="http://www.w3.org/XML/1998/namespace"/>
    <ds:schemaRef ds:uri="http://purl.org/dc/dcmitype/"/>
  </ds:schemaRefs>
</ds:datastoreItem>
</file>

<file path=customXml/itemProps2.xml><?xml version="1.0" encoding="utf-8"?>
<ds:datastoreItem xmlns:ds="http://schemas.openxmlformats.org/officeDocument/2006/customXml" ds:itemID="{92FE21BC-F24E-44B6-921A-C9DBF5A2F3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800d3f-072a-48d1-8c29-6bd7f8822c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3B9448-8F72-4660-8AE7-331166CEFA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49507</TotalTime>
  <Words>1625</Words>
  <Application>Microsoft Office PowerPoint</Application>
  <PresentationFormat>Widescreen</PresentationFormat>
  <Paragraphs>217</Paragraphs>
  <Slides>21</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DengXian</vt:lpstr>
      <vt:lpstr>Geneva</vt:lpstr>
      <vt:lpstr>Lucida Grande</vt:lpstr>
      <vt:lpstr>MS PGothic</vt:lpstr>
      <vt:lpstr>MS PGothic</vt:lpstr>
      <vt:lpstr>宋体</vt:lpstr>
      <vt:lpstr>Arial</vt:lpstr>
      <vt:lpstr>Calibri</vt:lpstr>
      <vt:lpstr>Helvetica</vt:lpstr>
      <vt:lpstr>Times New Roman</vt:lpstr>
      <vt:lpstr>Wingdings</vt:lpstr>
      <vt:lpstr>Office Theme</vt:lpstr>
      <vt:lpstr>PowerPoint Presentation</vt:lpstr>
      <vt:lpstr>PowerPoint Presentation</vt:lpstr>
      <vt:lpstr>Background</vt:lpstr>
      <vt:lpstr>Background</vt:lpstr>
      <vt:lpstr>Background</vt:lpstr>
      <vt:lpstr>Methodology</vt:lpstr>
      <vt:lpstr>Methodology</vt:lpstr>
      <vt:lpstr>Methodology</vt:lpstr>
      <vt:lpstr>Methodology</vt:lpstr>
      <vt:lpstr>Experiments </vt:lpstr>
      <vt:lpstr>Experiments</vt:lpstr>
      <vt:lpstr>PowerPoint Presentation</vt:lpstr>
      <vt:lpstr>Experiments</vt:lpstr>
      <vt:lpstr>Experiments</vt:lpstr>
      <vt:lpstr>Experiments</vt:lpstr>
      <vt:lpstr>Experiments</vt:lpstr>
      <vt:lpstr>Experiments</vt:lpstr>
      <vt:lpstr>PowerPoint Presentation</vt:lpstr>
      <vt:lpstr>Experiments</vt:lpstr>
      <vt:lpstr>Summary and discussion</vt:lpstr>
      <vt:lpstr>PowerPoint Presentation</vt:lpstr>
    </vt:vector>
  </TitlesOfParts>
  <Manager/>
  <Company>UT Southwestern Medical Center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 5</dc:title>
  <dc:subject/>
  <dc:creator>Jonathan Maedche</dc:creator>
  <cp:keywords/>
  <dc:description/>
  <cp:lastModifiedBy>Xiaoxue Qian</cp:lastModifiedBy>
  <cp:revision>773</cp:revision>
  <dcterms:created xsi:type="dcterms:W3CDTF">2014-10-08T20:21:07Z</dcterms:created>
  <dcterms:modified xsi:type="dcterms:W3CDTF">2025-04-11T13:45:42Z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0x0101009EF490599AE99244AC913D47E9BFCC24</vt:lpwstr>
  </property>
</Properties>
</file>