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61" r:id="rId5"/>
    <p:sldId id="313" r:id="rId6"/>
    <p:sldId id="316" r:id="rId7"/>
    <p:sldId id="308" r:id="rId8"/>
    <p:sldId id="318" r:id="rId9"/>
    <p:sldId id="321" r:id="rId10"/>
    <p:sldId id="324" r:id="rId11"/>
    <p:sldId id="320" r:id="rId12"/>
    <p:sldId id="315" r:id="rId13"/>
    <p:sldId id="322" r:id="rId14"/>
    <p:sldId id="323" r:id="rId15"/>
    <p:sldId id="319" r:id="rId16"/>
    <p:sldId id="307" r:id="rId17"/>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B375402F-76D0-1D49-BD56-D8A32DD92941}">
          <p14:sldIdLst>
            <p14:sldId id="261"/>
            <p14:sldId id="313"/>
            <p14:sldId id="316"/>
            <p14:sldId id="308"/>
            <p14:sldId id="318"/>
            <p14:sldId id="321"/>
            <p14:sldId id="324"/>
            <p14:sldId id="320"/>
            <p14:sldId id="315"/>
            <p14:sldId id="322"/>
            <p14:sldId id="323"/>
            <p14:sldId id="319"/>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9CBD"/>
    <a:srgbClr val="004278"/>
    <a:srgbClr val="0037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2"/>
    <p:restoredTop sz="73537" autoAdjust="0"/>
  </p:normalViewPr>
  <p:slideViewPr>
    <p:cSldViewPr snapToGrid="0" snapToObjects="1">
      <p:cViewPr varScale="1">
        <p:scale>
          <a:sx n="92" d="100"/>
          <a:sy n="92" d="100"/>
        </p:scale>
        <p:origin x="1552" y="184"/>
      </p:cViewPr>
      <p:guideLst>
        <p:guide orient="horz" pos="2160"/>
        <p:guide pos="3840"/>
      </p:guideLst>
    </p:cSldViewPr>
  </p:slideViewPr>
  <p:outlineViewPr>
    <p:cViewPr>
      <p:scale>
        <a:sx n="33" d="100"/>
        <a:sy n="33" d="100"/>
      </p:scale>
      <p:origin x="-32" y="0"/>
    </p:cViewPr>
  </p:outlineViewPr>
  <p:notesTextViewPr>
    <p:cViewPr>
      <p:scale>
        <a:sx n="3" d="2"/>
        <a:sy n="3" d="2"/>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latin typeface="Times New Roman" panose="02020603050405020304" pitchFamily="18"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86150DEB-F5EF-F64C-B8F7-1B87BC98BA63}" type="datetimeFigureOut">
              <a:rPr lang="en-US">
                <a:latin typeface="Times New Roman" panose="02020603050405020304" pitchFamily="18" charset="0"/>
              </a:rPr>
              <a:pPr>
                <a:defRPr/>
              </a:pPr>
              <a:t>2/27/25</a:t>
            </a:fld>
            <a:endParaRPr lang="en-US" dirty="0">
              <a:latin typeface="Times New Roman" panose="02020603050405020304" pitchFamily="18" charset="0"/>
            </a:endParaRPr>
          </a:p>
        </p:txBody>
      </p:sp>
      <p:sp>
        <p:nvSpPr>
          <p:cNvPr id="56324" name="Footer Placeholder 3"/>
          <p:cNvSpPr>
            <a:spLocks noGrp="1"/>
          </p:cNvSpPr>
          <p:nvPr>
            <p:ph type="ftr" sz="quarter" idx="2"/>
          </p:nvPr>
        </p:nvSpPr>
        <p:spPr bwMode="auto">
          <a:xfrm>
            <a:off x="0"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latin typeface="Times New Roman" panose="02020603050405020304" pitchFamily="18" charset="0"/>
            </a:endParaRPr>
          </a:p>
        </p:txBody>
      </p:sp>
      <p:sp>
        <p:nvSpPr>
          <p:cNvPr id="56325" name="Slide Number Placeholder 4"/>
          <p:cNvSpPr>
            <a:spLocks noGrp="1"/>
          </p:cNvSpPr>
          <p:nvPr>
            <p:ph type="sldNum" sz="quarter" idx="3"/>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CF36E6CD-C16D-AD4A-8A28-0634263568D9}" type="slidenum">
              <a:rPr lang="en-US">
                <a:latin typeface="Times New Roman" panose="02020603050405020304" pitchFamily="18" charset="0"/>
              </a:rPr>
              <a:pPr>
                <a:defRPr/>
              </a:pPr>
              <a:t>‹#›</a:t>
            </a:fld>
            <a:endParaRPr lang="en-US" dirty="0">
              <a:latin typeface="Times New Roman" panose="02020603050405020304" pitchFamily="18" charset="0"/>
            </a:endParaRPr>
          </a:p>
        </p:txBody>
      </p:sp>
    </p:spTree>
    <p:extLst>
      <p:ext uri="{BB962C8B-B14F-4D97-AF65-F5344CB8AC3E}">
        <p14:creationId xmlns:p14="http://schemas.microsoft.com/office/powerpoint/2010/main" val="25376520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i="0">
                <a:latin typeface="Times New Roman" panose="02020603050405020304" pitchFamily="18" charset="0"/>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b="0" i="0">
                <a:latin typeface="Times New Roman" panose="02020603050405020304" pitchFamily="18" charset="0"/>
                <a:cs typeface="Geneva" charset="0"/>
              </a:defRPr>
            </a:lvl1pPr>
          </a:lstStyle>
          <a:p>
            <a:pPr>
              <a:defRPr/>
            </a:pPr>
            <a:fld id="{039054F0-52EE-F241-B0D0-6DBE684CE5E5}" type="datetimeFigureOut">
              <a:rPr lang="en-US" smtClean="0"/>
              <a:pPr>
                <a:defRPr/>
              </a:pPr>
              <a:t>2/27/25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i="0">
                <a:latin typeface="Times New Roman" panose="02020603050405020304" pitchFamily="18"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b="0" i="0">
                <a:latin typeface="Times New Roman" panose="02020603050405020304" pitchFamily="18" charset="0"/>
                <a:cs typeface="Geneva" charset="0"/>
              </a:defRPr>
            </a:lvl1pPr>
          </a:lstStyle>
          <a:p>
            <a:pPr>
              <a:defRPr/>
            </a:pPr>
            <a:fld id="{8E7FA277-04C2-0445-B89F-6E9D16F098F2}" type="slidenum">
              <a:rPr lang="en-US" smtClean="0"/>
              <a:pPr>
                <a:defRPr/>
              </a:pPr>
              <a:t>‹#›</a:t>
            </a:fld>
            <a:endParaRPr lang="en-US" dirty="0"/>
          </a:p>
        </p:txBody>
      </p:sp>
    </p:spTree>
    <p:extLst>
      <p:ext uri="{BB962C8B-B14F-4D97-AF65-F5344CB8AC3E}">
        <p14:creationId xmlns:p14="http://schemas.microsoft.com/office/powerpoint/2010/main" val="336058074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b="0" i="0" kern="1200">
        <a:solidFill>
          <a:schemeClr val="tx1"/>
        </a:solidFill>
        <a:latin typeface="Times New Roman" panose="02020603050405020304" pitchFamily="18" charset="0"/>
        <a:ea typeface="ＭＳ Ｐゴシック" charset="0"/>
        <a:cs typeface="Geneva" charset="0"/>
      </a:defRPr>
    </a:lvl1pPr>
    <a:lvl2pPr marL="457200" algn="l" defTabSz="457200" rtl="0" eaLnBrk="0" fontAlgn="base" hangingPunct="0">
      <a:spcBef>
        <a:spcPct val="30000"/>
      </a:spcBef>
      <a:spcAft>
        <a:spcPct val="0"/>
      </a:spcAft>
      <a:defRPr sz="1200" b="0" i="0" kern="1200">
        <a:solidFill>
          <a:schemeClr val="tx1"/>
        </a:solidFill>
        <a:latin typeface="Times New Roman" panose="02020603050405020304" pitchFamily="18" charset="0"/>
        <a:ea typeface="Geneva" charset="0"/>
        <a:cs typeface="Geneva" charset="0"/>
      </a:defRPr>
    </a:lvl2pPr>
    <a:lvl3pPr marL="914400" algn="l" defTabSz="457200" rtl="0" eaLnBrk="0" fontAlgn="base" hangingPunct="0">
      <a:spcBef>
        <a:spcPct val="30000"/>
      </a:spcBef>
      <a:spcAft>
        <a:spcPct val="0"/>
      </a:spcAft>
      <a:defRPr sz="1200" b="0" i="0" kern="1200">
        <a:solidFill>
          <a:schemeClr val="tx1"/>
        </a:solidFill>
        <a:latin typeface="Times New Roman" panose="02020603050405020304" pitchFamily="18" charset="0"/>
        <a:ea typeface="Geneva" charset="0"/>
        <a:cs typeface="Geneva" charset="0"/>
      </a:defRPr>
    </a:lvl3pPr>
    <a:lvl4pPr marL="1371600" algn="l" defTabSz="457200" rtl="0" eaLnBrk="0" fontAlgn="base" hangingPunct="0">
      <a:spcBef>
        <a:spcPct val="30000"/>
      </a:spcBef>
      <a:spcAft>
        <a:spcPct val="0"/>
      </a:spcAft>
      <a:defRPr sz="1200" b="0" i="0" kern="1200">
        <a:solidFill>
          <a:schemeClr val="tx1"/>
        </a:solidFill>
        <a:latin typeface="Times New Roman" panose="02020603050405020304" pitchFamily="18" charset="0"/>
        <a:ea typeface="Geneva" charset="0"/>
        <a:cs typeface="Geneva" charset="0"/>
      </a:defRPr>
    </a:lvl4pPr>
    <a:lvl5pPr marL="1828800" algn="l" defTabSz="457200" rtl="0" eaLnBrk="0" fontAlgn="base" hangingPunct="0">
      <a:spcBef>
        <a:spcPct val="30000"/>
      </a:spcBef>
      <a:spcAft>
        <a:spcPct val="0"/>
      </a:spcAft>
      <a:defRPr sz="1200" b="0" i="0" kern="1200">
        <a:solidFill>
          <a:schemeClr val="tx1"/>
        </a:solidFill>
        <a:latin typeface="Times New Roman" panose="02020603050405020304" pitchFamily="18" charset="0"/>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study focuses on </a:t>
            </a:r>
            <a:r>
              <a:rPr lang="en-US" altLang="zh-CN" b="1" dirty="0"/>
              <a:t>tumor delineation in radiation therapy (RT)</a:t>
            </a:r>
            <a:r>
              <a:rPr lang="en-US" altLang="zh-CN" dirty="0"/>
              <a:t>, particularly in </a:t>
            </a:r>
            <a:r>
              <a:rPr lang="en-US" altLang="zh-CN" b="1" dirty="0"/>
              <a:t>lung cancer</a:t>
            </a:r>
            <a:r>
              <a:rPr lang="en-US" altLang="zh-CN" dirty="0"/>
              <a:t>, and explores how </a:t>
            </a:r>
            <a:r>
              <a:rPr lang="en-US" altLang="zh-CN" b="1" dirty="0"/>
              <a:t>deep learning (DL)-based uncertainty maps</a:t>
            </a:r>
            <a:r>
              <a:rPr lang="en-US" altLang="zh-CN" dirty="0"/>
              <a:t> can aid segmentation reliability.</a:t>
            </a:r>
            <a:endParaRPr kumimoji="1" lang="zh-CN" altLang="en-US"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1</a:t>
            </a:fld>
            <a:endParaRPr lang="en-US" dirty="0"/>
          </a:p>
        </p:txBody>
      </p:sp>
    </p:spTree>
    <p:extLst>
      <p:ext uri="{BB962C8B-B14F-4D97-AF65-F5344CB8AC3E}">
        <p14:creationId xmlns:p14="http://schemas.microsoft.com/office/powerpoint/2010/main" val="2793113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Similarly with last figure, this metrics used RUV to identify error region. But RUV metrics only shows a moderate correlation with clinical opinion. Comparing the two figures, we can see MU outperformed RUV in distinguishing high-uncertainty cases. </a:t>
            </a:r>
            <a:endParaRPr kumimoji="1" lang="zh-CN" altLang="en-US" b="0"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10</a:t>
            </a:fld>
            <a:endParaRPr lang="en-US" dirty="0"/>
          </a:p>
        </p:txBody>
      </p:sp>
    </p:spTree>
    <p:extLst>
      <p:ext uri="{BB962C8B-B14F-4D97-AF65-F5344CB8AC3E}">
        <p14:creationId xmlns:p14="http://schemas.microsoft.com/office/powerpoint/2010/main" val="3165560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800" dirty="0">
                <a:effectLst/>
                <a:latin typeface="AdvOT77db9845"/>
              </a:rPr>
              <a:t>The ROC curves demonstrate high AUC values, and the mean uncertainty metric showing particularly strong results.</a:t>
            </a:r>
            <a:endParaRPr lang="en-US" altLang="zh-CN" sz="2800" dirty="0"/>
          </a:p>
          <a:p>
            <a:r>
              <a:rPr lang="en-US" altLang="zh-CN" b="0" dirty="0"/>
              <a:t>This indicates MU can be used as an automated tool to flag cases needing manual review.</a:t>
            </a:r>
            <a:endParaRPr kumimoji="1" lang="zh-CN" altLang="en-US"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11</a:t>
            </a:fld>
            <a:endParaRPr lang="en-US" dirty="0"/>
          </a:p>
        </p:txBody>
      </p:sp>
    </p:spTree>
    <p:extLst>
      <p:ext uri="{BB962C8B-B14F-4D97-AF65-F5344CB8AC3E}">
        <p14:creationId xmlns:p14="http://schemas.microsoft.com/office/powerpoint/2010/main" val="1063038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800" b="0" dirty="0">
                <a:effectLst/>
                <a:latin typeface="AdvOT77db9845"/>
              </a:rPr>
              <a:t>This study focused on comparing the model</a:t>
            </a:r>
            <a:r>
              <a:rPr lang="en-US" altLang="zh-CN" sz="1800" b="0" dirty="0">
                <a:effectLst/>
                <a:latin typeface="AdvOT77db9845+20"/>
              </a:rPr>
              <a:t>’</a:t>
            </a:r>
            <a:r>
              <a:rPr lang="en-US" altLang="zh-CN" sz="1800" b="0" dirty="0">
                <a:effectLst/>
                <a:latin typeface="AdvOT77db9845"/>
              </a:rPr>
              <a:t>s performance directly to the clinical opinion, regardless of the calibration performance. A strong correlation was observed between the clinical opinion and the uncertainty metric MU </a:t>
            </a:r>
            <a:endParaRPr lang="en-US" altLang="zh-CN" b="0" dirty="0"/>
          </a:p>
          <a:p>
            <a:endParaRPr lang="en-US" altLang="zh-CN" b="0" dirty="0"/>
          </a:p>
          <a:p>
            <a:r>
              <a:rPr lang="en-US" altLang="zh-CN" b="0" dirty="0"/>
              <a:t>The model underestimates uncertainty for incorrect segmentations, making the uncertainty maps less reliable for clinical decision-making. Overfitting ; Deep learning models trained with Dice Loss often suffer from miscalibration, as Dice focuses on shape similarity rather than probability accuracy. The study used the Lung1 dataset, which is limited in size and diversity. It may not be adoptable to real-world data where more artifact could be observed. </a:t>
            </a:r>
            <a:endParaRPr kumimoji="1" lang="zh-CN" altLang="en-US" b="0"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12</a:t>
            </a:fld>
            <a:endParaRPr lang="en-US" dirty="0"/>
          </a:p>
        </p:txBody>
      </p:sp>
    </p:spTree>
    <p:extLst>
      <p:ext uri="{BB962C8B-B14F-4D97-AF65-F5344CB8AC3E}">
        <p14:creationId xmlns:p14="http://schemas.microsoft.com/office/powerpoint/2010/main" val="289282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800" b="0" dirty="0" err="1">
                <a:effectLst/>
                <a:latin typeface="AdvOT77db9845"/>
              </a:rPr>
              <a:t>Tumour</a:t>
            </a:r>
            <a:r>
              <a:rPr lang="en-US" altLang="zh-CN" sz="1800" b="0" dirty="0">
                <a:effectLst/>
                <a:latin typeface="AdvOT77db9845"/>
              </a:rPr>
              <a:t> delineation is a critical step in RT planning, and it is typically performed manually by radiation oncologists </a:t>
            </a:r>
            <a:r>
              <a:rPr lang="en-US" altLang="zh-CN" sz="1800" b="0" dirty="0">
                <a:effectLst/>
                <a:latin typeface="AdvOTb0c9bf5d"/>
              </a:rPr>
              <a:t>(</a:t>
            </a:r>
            <a:r>
              <a:rPr lang="en-US" altLang="zh-CN" sz="1800" b="0" dirty="0">
                <a:effectLst/>
                <a:latin typeface="AdvOT77db9845"/>
              </a:rPr>
              <a:t>Ros</a:t>
            </a:r>
            <a:r>
              <a:rPr lang="en-US" altLang="zh-CN" sz="1800" b="0" dirty="0">
                <a:effectLst/>
                <a:latin typeface="AdvOTb0c9bf5d"/>
              </a:rPr>
              <a:t>). This </a:t>
            </a:r>
            <a:r>
              <a:rPr lang="en-US" altLang="zh-CN" sz="1800" b="0" dirty="0">
                <a:effectLst/>
                <a:latin typeface="AdvOT77db9845"/>
              </a:rPr>
              <a:t>can be </a:t>
            </a:r>
            <a:r>
              <a:rPr lang="en-US" altLang="zh-CN" sz="1800" b="0" dirty="0" err="1">
                <a:effectLst/>
                <a:latin typeface="AdvOT77db9845"/>
              </a:rPr>
              <a:t>labour-intensive</a:t>
            </a:r>
            <a:r>
              <a:rPr lang="en-US" altLang="zh-CN" sz="1800" b="0" dirty="0">
                <a:effectLst/>
                <a:latin typeface="AdvOT77db9845"/>
              </a:rPr>
              <a:t>, time-consuming and is prone to personal bias.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800" b="0" dirty="0">
                <a:effectLst/>
                <a:latin typeface="AdvOT77db9845"/>
              </a:rPr>
              <a:t>Now in clinics, we can use DL models to help automating contouring process of most OARs, but so not many used for GTV </a:t>
            </a:r>
            <a:r>
              <a:rPr lang="en-US" altLang="zh-CN" sz="1800" b="0" dirty="0" err="1">
                <a:effectLst/>
                <a:latin typeface="AdvOT77db9845"/>
              </a:rPr>
              <a:t>delination</a:t>
            </a:r>
            <a:r>
              <a:rPr lang="en-US" altLang="zh-CN" sz="1800" b="0" dirty="0">
                <a:effectLst/>
                <a:latin typeface="AdvOT77db9845"/>
              </a:rPr>
              <a:t> due to task complexity, lack of model robustness, and physicians preferences.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sz="1800" b="0" dirty="0">
              <a:effectLst/>
              <a:latin typeface="AdvOT77db9845"/>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800" b="0" dirty="0">
                <a:effectLst/>
                <a:latin typeface="AdvOT77db9845"/>
              </a:rPr>
              <a:t>To improve the reliability of these systems, researchers have started to explore uncertainties quanti</a:t>
            </a:r>
            <a:r>
              <a:rPr lang="en-US" altLang="zh-CN" sz="1800" b="0" dirty="0">
                <a:effectLst/>
                <a:latin typeface="AdvOT77db9845+fb"/>
              </a:rPr>
              <a:t>fi</a:t>
            </a:r>
            <a:r>
              <a:rPr lang="en-US" altLang="zh-CN" sz="1800" b="0" dirty="0">
                <a:effectLst/>
                <a:latin typeface="AdvOT77db9845"/>
              </a:rPr>
              <a:t>cation in DL models for contouring. Knowing the system</a:t>
            </a:r>
            <a:r>
              <a:rPr lang="en-US" altLang="zh-CN" sz="1800" b="0" dirty="0">
                <a:effectLst/>
                <a:latin typeface="AdvOT77db9845+20"/>
              </a:rPr>
              <a:t>’</a:t>
            </a:r>
            <a:r>
              <a:rPr lang="en-US" altLang="zh-CN" sz="1800" b="0" dirty="0">
                <a:effectLst/>
                <a:latin typeface="AdvOT77db9845"/>
              </a:rPr>
              <a:t>s con</a:t>
            </a:r>
            <a:r>
              <a:rPr lang="en-US" altLang="zh-CN" sz="1800" b="0" dirty="0">
                <a:effectLst/>
                <a:latin typeface="AdvOT77db9845+fb"/>
              </a:rPr>
              <a:t>fi</a:t>
            </a:r>
            <a:r>
              <a:rPr lang="en-US" altLang="zh-CN" sz="1800" b="0" dirty="0">
                <a:effectLst/>
                <a:latin typeface="AdvOT77db9845"/>
              </a:rPr>
              <a:t>dence level can help to guide decision making. Two very common uncertainty quantification methods are shown here. 1) MC: </a:t>
            </a:r>
            <a:r>
              <a:rPr lang="en-US" altLang="zh-CN" sz="2800" b="0" dirty="0"/>
              <a:t>In standard neural networks, dropout is only applied during training to prevent overfitting. MC Dropout applies dropout during inference, meaning neurons are randomly deactivated when making predictions. This process is repeated multiple times, and the resulting multiple outputs are aggregated to compute uncertainty maps or mean predictions. (2) </a:t>
            </a:r>
            <a:r>
              <a:rPr lang="en-US" altLang="zh-CN" sz="4000" b="0" dirty="0"/>
              <a:t>Deep Ensembles: estimate uncertainty by training multiple independently initialized neural networks.</a:t>
            </a:r>
            <a:r>
              <a:rPr lang="en-US" altLang="zh-CN" sz="5400" b="0" dirty="0"/>
              <a:t> Estimated by measuring the variance across the different models' predictions (both model &amp; data uncertainty).</a:t>
            </a:r>
          </a:p>
          <a:p>
            <a:pPr>
              <a:buFont typeface="Arial" panose="020B0604020202020204" pitchFamily="34" charset="0"/>
              <a:buChar char="•"/>
            </a:pPr>
            <a:r>
              <a:rPr lang="en-US" altLang="zh-CN" sz="5400" b="0" dirty="0"/>
              <a:t>Although implementing these uncertainty estimation has gained good performance in lab settings, its practical implementation in clinic still remain unexplored. (1) </a:t>
            </a:r>
            <a:r>
              <a:rPr lang="en-US" altLang="zh-CN" sz="5400" dirty="0"/>
              <a:t>Models are typically trained and validated on </a:t>
            </a:r>
            <a:r>
              <a:rPr lang="en-US" altLang="zh-CN" sz="5400" b="1" dirty="0"/>
              <a:t>well-curated datasets</a:t>
            </a:r>
            <a:r>
              <a:rPr lang="en-US" altLang="zh-CN" sz="5400" dirty="0"/>
              <a:t>, but in clinical </a:t>
            </a:r>
            <a:r>
              <a:rPr lang="en-US" altLang="zh-CN" sz="5400" dirty="0" err="1"/>
              <a:t>settings:Patient</a:t>
            </a:r>
            <a:r>
              <a:rPr lang="en-US" altLang="zh-CN" sz="5400" dirty="0"/>
              <a:t> anatomy </a:t>
            </a:r>
            <a:r>
              <a:rPr lang="en-US" altLang="zh-CN" sz="5400" b="1" dirty="0"/>
              <a:t>differs</a:t>
            </a:r>
            <a:r>
              <a:rPr lang="en-US" altLang="zh-CN" sz="5400" dirty="0"/>
              <a:t>. (2)</a:t>
            </a:r>
            <a:r>
              <a:rPr lang="en-US" altLang="zh-CN" sz="7200" dirty="0"/>
              <a:t> If an uncertainty map is </a:t>
            </a:r>
            <a:r>
              <a:rPr lang="en-US" altLang="zh-CN" sz="7200" b="1" dirty="0"/>
              <a:t>misleadingly confident</a:t>
            </a:r>
            <a:r>
              <a:rPr lang="en-US" altLang="zh-CN" sz="7200" dirty="0"/>
              <a:t>, it could prevent necessary manual corrections, </a:t>
            </a:r>
            <a:r>
              <a:rPr lang="en-US" altLang="zh-CN" sz="7200" b="1" dirty="0"/>
              <a:t>compromising patient safety</a:t>
            </a:r>
            <a:r>
              <a:rPr lang="en-US" altLang="zh-CN" sz="7200" dirty="0"/>
              <a:t>.</a:t>
            </a:r>
            <a:endParaRPr lang="en-US" altLang="zh-CN" sz="54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sz="4000"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sz="1800" b="0" dirty="0">
              <a:effectLst/>
              <a:latin typeface="AdvOT77db9845"/>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sz="1800" b="0" dirty="0">
              <a:effectLst/>
              <a:latin typeface="AdvOT77db9845"/>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0" dirty="0"/>
          </a:p>
          <a:p>
            <a:endParaRPr kumimoji="1" lang="zh-CN" altLang="en-US" b="0"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2</a:t>
            </a:fld>
            <a:endParaRPr lang="en-US" dirty="0"/>
          </a:p>
        </p:txBody>
      </p:sp>
    </p:spTree>
    <p:extLst>
      <p:ext uri="{BB962C8B-B14F-4D97-AF65-F5344CB8AC3E}">
        <p14:creationId xmlns:p14="http://schemas.microsoft.com/office/powerpoint/2010/main" val="2137350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3</a:t>
            </a:fld>
            <a:endParaRPr lang="en-US" dirty="0"/>
          </a:p>
        </p:txBody>
      </p:sp>
    </p:spTree>
    <p:extLst>
      <p:ext uri="{BB962C8B-B14F-4D97-AF65-F5344CB8AC3E}">
        <p14:creationId xmlns:p14="http://schemas.microsoft.com/office/powerpoint/2010/main" val="1194650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800" dirty="0">
                <a:effectLst/>
                <a:latin typeface="AdvOT77db9845"/>
              </a:rPr>
              <a:t>Dropout layers were added at key positions, i.e. after each pooling operation in the contracting path and after each up-convolution in the expansive path. An additional dropout layer was added at the </a:t>
            </a:r>
            <a:r>
              <a:rPr lang="en-US" altLang="zh-CN" sz="1800" dirty="0">
                <a:effectLst/>
                <a:latin typeface="AdvOT77db9845+fb"/>
              </a:rPr>
              <a:t>fi</a:t>
            </a:r>
            <a:r>
              <a:rPr lang="en-US" altLang="zh-CN" sz="1800" dirty="0">
                <a:effectLst/>
                <a:latin typeface="AdvOT77db9845"/>
              </a:rPr>
              <a:t>nal step. The dropout rate was set to 0.2 during both training and testing time. </a:t>
            </a:r>
            <a:endParaRPr lang="en-US" altLang="zh-CN" dirty="0"/>
          </a:p>
          <a:p>
            <a:endParaRPr lang="en-US" altLang="zh-CN" dirty="0"/>
          </a:p>
          <a:p>
            <a:r>
              <a:rPr lang="en-US" altLang="zh-CN" dirty="0"/>
              <a:t>The </a:t>
            </a:r>
            <a:r>
              <a:rPr lang="en-US" altLang="zh-CN" b="1" dirty="0"/>
              <a:t>probability</a:t>
            </a:r>
            <a:r>
              <a:rPr lang="en-US" altLang="zh-CN" dirty="0"/>
              <a:t> of a voxel belonging to the tumor was obtained as (probability map eq, </a:t>
            </a:r>
            <a:r>
              <a:rPr lang="en-US" altLang="zh-CN" dirty="0" err="1"/>
              <a:t>p_rt</a:t>
            </a:r>
            <a:r>
              <a:rPr lang="en-US" altLang="zh-CN" dirty="0"/>
              <a:t>=prediction of voxel r at 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800" dirty="0">
                <a:effectLst/>
                <a:latin typeface="AdvOT77db9845"/>
              </a:rPr>
              <a:t>Normalized entropy was employed as a measure of uncertainty, therefore probability maps were converted into uncertainty maps by using equation </a:t>
            </a:r>
            <a:r>
              <a:rPr kumimoji="0" lang="en-US" altLang="zh-CN" sz="1800" dirty="0">
                <a:effectLst/>
                <a:latin typeface="AdvOT77db9845"/>
              </a:rPr>
              <a:t>H</a:t>
            </a:r>
            <a:endParaRPr kumimoji="1" lang="en-US" altLang="zh-CN" dirty="0"/>
          </a:p>
          <a:p>
            <a:r>
              <a:rPr lang="en-US" altLang="zh-CN" dirty="0"/>
              <a:t>Values range </a:t>
            </a:r>
            <a:r>
              <a:rPr lang="en-US" altLang="zh-CN" b="1" dirty="0"/>
              <a:t>[0,1]</a:t>
            </a:r>
            <a:r>
              <a:rPr lang="en-US" altLang="zh-CN" dirty="0"/>
              <a:t> where:</a:t>
            </a:r>
          </a:p>
          <a:p>
            <a:pPr>
              <a:buFont typeface="Arial" panose="020B0604020202020204" pitchFamily="34" charset="0"/>
              <a:buChar char="•"/>
            </a:pPr>
            <a:r>
              <a:rPr lang="en-US" altLang="zh-CN" b="1" dirty="0"/>
              <a:t>0</a:t>
            </a:r>
            <a:r>
              <a:rPr lang="en-US" altLang="zh-CN" dirty="0"/>
              <a:t> = Low uncertainty (confident prediction).</a:t>
            </a:r>
          </a:p>
          <a:p>
            <a:pPr>
              <a:buFont typeface="Arial" panose="020B0604020202020204" pitchFamily="34" charset="0"/>
              <a:buChar char="•"/>
            </a:pPr>
            <a:r>
              <a:rPr lang="en-US" altLang="zh-CN" b="1" dirty="0"/>
              <a:t>1</a:t>
            </a:r>
            <a:r>
              <a:rPr lang="en-US" altLang="zh-CN" dirty="0"/>
              <a:t> = High uncertainty (model is unsure).</a:t>
            </a:r>
          </a:p>
          <a:p>
            <a:endParaRPr kumimoji="1" lang="zh-CN" altLang="en-US"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4</a:t>
            </a:fld>
            <a:endParaRPr lang="en-US" dirty="0"/>
          </a:p>
        </p:txBody>
      </p:sp>
    </p:spTree>
    <p:extLst>
      <p:ext uri="{BB962C8B-B14F-4D97-AF65-F5344CB8AC3E}">
        <p14:creationId xmlns:p14="http://schemas.microsoft.com/office/powerpoint/2010/main" val="248236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0" dirty="0"/>
              <a:t>To assess the clinical usefulness of the uncertainty maps, they conducted a two-phase clinical validation with an experienced radiation oncologist (RO).</a:t>
            </a:r>
            <a:r>
              <a:rPr kumimoji="1" lang="en-US" altLang="zh-CN" b="0" dirty="0"/>
              <a:t> </a:t>
            </a:r>
            <a:r>
              <a:rPr lang="en-US" altLang="zh-CN" b="0" dirty="0"/>
              <a:t>RO first evaluates the manual contours in the test set to establish a baseline uncertainty assessment. </a:t>
            </a:r>
            <a:r>
              <a:rPr lang="en-US" altLang="zh-CN" sz="1800" b="0" dirty="0">
                <a:effectLst/>
                <a:latin typeface="AdvOT77db9845"/>
              </a:rPr>
              <a:t>The RO reviewed and classi</a:t>
            </a:r>
            <a:r>
              <a:rPr lang="en-US" altLang="zh-CN" sz="1800" b="0" dirty="0">
                <a:effectLst/>
                <a:latin typeface="AdvOT77db9845+fb"/>
              </a:rPr>
              <a:t>fi</a:t>
            </a:r>
            <a:r>
              <a:rPr lang="en-US" altLang="zh-CN" sz="1800" b="0" dirty="0">
                <a:effectLst/>
                <a:latin typeface="AdvOT77db9845"/>
              </a:rPr>
              <a:t>ed each patient into one of three categories based on their subjective assessment of the expected segmentation uncertainty.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800" b="0" dirty="0">
                <a:effectLst/>
                <a:latin typeface="AdvOT77db9845"/>
              </a:rPr>
              <a:t>In the second phase, the RO was asked to point the highest expected uncertainty areas for each patient. This clinical experiment allowed for a qualitative assessment of the model</a:t>
            </a:r>
            <a:r>
              <a:rPr lang="en-US" altLang="zh-CN" sz="1800" b="0" dirty="0">
                <a:effectLst/>
                <a:latin typeface="AdvOT77db9845+20"/>
              </a:rPr>
              <a:t>’</a:t>
            </a:r>
            <a:r>
              <a:rPr lang="en-US" altLang="zh-CN" sz="1800" b="0" dirty="0">
                <a:effectLst/>
                <a:latin typeface="AdvOT77db9845"/>
              </a:rPr>
              <a:t>s performance </a:t>
            </a:r>
            <a:endParaRPr lang="en-US" altLang="zh-CN" b="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b="0" dirty="0"/>
              <a:t>To quantify the uncertainty levels, they proposed two new metrics: (1) MU Measures the average uncertainty across all tumor voxels.(N is total number of voxels in GTV) (2) RUV measures what percentage of the tumor volume is highly uncertain. Patient </a:t>
            </a:r>
            <a:r>
              <a:rPr lang="en-US" altLang="zh-CN" b="0" dirty="0" err="1"/>
              <a:t>specidic</a:t>
            </a:r>
            <a:r>
              <a:rPr lang="en-US" altLang="zh-CN" b="0" dirty="0"/>
              <a:t> threshold was defined by Otsu method: </a:t>
            </a:r>
            <a:r>
              <a:rPr lang="en-US" altLang="zh-CN" sz="1800" dirty="0">
                <a:effectLst/>
                <a:latin typeface="AdvOT77db9845"/>
              </a:rPr>
              <a:t>by minimizing the intra-class intensity variance between background and foreground voxels per each patient. Summation of each class’s weight and variance, minimize it to get threshold 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zh-CN" b="0"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5</a:t>
            </a:fld>
            <a:endParaRPr lang="en-US" dirty="0"/>
          </a:p>
        </p:txBody>
      </p:sp>
    </p:spTree>
    <p:extLst>
      <p:ext uri="{BB962C8B-B14F-4D97-AF65-F5344CB8AC3E}">
        <p14:creationId xmlns:p14="http://schemas.microsoft.com/office/powerpoint/2010/main" val="1385139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Case I: Ambiguous spike– The segmentation model captured an ambiguous tumor region not contoured by the oncologist, but with high uncertainty.</a:t>
            </a:r>
          </a:p>
          <a:p>
            <a:r>
              <a:rPr lang="en-US" altLang="zh-CN" b="0" dirty="0"/>
              <a:t>Case II: Over-contouring – The segmentation model over-predicted the tumor boundary, and uncertainty maps correctly flagged the uncertain area.</a:t>
            </a:r>
          </a:p>
          <a:p>
            <a:r>
              <a:rPr lang="en-US" altLang="zh-CN" b="0" dirty="0"/>
              <a:t>Case III: Under-contouring – The segmentation model missed part of the GTV, and uncertainty was high in the missing region.</a:t>
            </a:r>
          </a:p>
          <a:p>
            <a:r>
              <a:rPr lang="en-US" altLang="zh-CN" b="0" dirty="0"/>
              <a:t>Case IV: Completely Missed Tumor – The model failed to detect a tumor, but probability and uncertainty maps highlighted the potential tumor region.</a:t>
            </a:r>
            <a:endParaRPr kumimoji="1" lang="zh-CN" altLang="en-US" b="0"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6</a:t>
            </a:fld>
            <a:endParaRPr lang="en-US" dirty="0"/>
          </a:p>
        </p:txBody>
      </p:sp>
    </p:spTree>
    <p:extLst>
      <p:ext uri="{BB962C8B-B14F-4D97-AF65-F5344CB8AC3E}">
        <p14:creationId xmlns:p14="http://schemas.microsoft.com/office/powerpoint/2010/main" val="206424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800" dirty="0">
                <a:effectLst/>
                <a:latin typeface="AdvOT77db9845"/>
              </a:rPr>
              <a:t>As previously described, the clinician was instructed to point to the relative location where higher inter-observer uncertainties were expected based on their clinical expertise. </a:t>
            </a:r>
            <a:endParaRPr lang="en-US" altLang="zh-CN"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7</a:t>
            </a:fld>
            <a:endParaRPr lang="en-US" dirty="0"/>
          </a:p>
        </p:txBody>
      </p:sp>
    </p:spTree>
    <p:extLst>
      <p:ext uri="{BB962C8B-B14F-4D97-AF65-F5344CB8AC3E}">
        <p14:creationId xmlns:p14="http://schemas.microsoft.com/office/powerpoint/2010/main" val="2269180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Does the model's predicted probability reflect actual segmentation accuracy?</a:t>
            </a:r>
            <a:endParaRPr kumimoji="1" lang="en-US" altLang="zh-CN" b="0" dirty="0"/>
          </a:p>
          <a:p>
            <a:r>
              <a:rPr kumimoji="1" lang="en-US" altLang="zh-CN" b="0" dirty="0"/>
              <a:t>(a) Expected calibration error (ECE) Assess reliability of segmentation model: </a:t>
            </a:r>
            <a:r>
              <a:rPr lang="en-US" altLang="zh-CN" b="0" dirty="0"/>
              <a:t>X-axis: Predicted confidence level (e.g., if the model predicts a voxel is tumor with 90% probability).Y-axis: Actual frequency of correct tumor segmentation (how often a voxel is actually tumor across 25 inferences).Ideal Case: The points should lie on the diagonal line (perfect calibration).The results of their segmentation model shows overconfidence: the model is too confident in incorrect predictions.</a:t>
            </a:r>
          </a:p>
          <a:p>
            <a:endParaRPr lang="en-US" altLang="zh-CN" dirty="0"/>
          </a:p>
          <a:p>
            <a:r>
              <a:rPr lang="en-US" altLang="zh-CN" dirty="0"/>
              <a:t>Do high uncertainty areas actually correspond to segmentation errors? If a model </a:t>
            </a:r>
            <a:r>
              <a:rPr lang="en-US" altLang="zh-CN" b="1" dirty="0"/>
              <a:t>assigns high uncertainty to incorrect segmentations</a:t>
            </a:r>
            <a:r>
              <a:rPr lang="en-US" altLang="zh-CN" dirty="0"/>
              <a:t>, it is well-calibrated.</a:t>
            </a:r>
            <a:endParaRPr lang="en-US" altLang="zh-CN" b="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zh-CN" sz="1800" dirty="0">
                <a:effectLst/>
                <a:latin typeface="AdvOT77db9845"/>
              </a:rPr>
              <a:t>(b) uncertainty calibration error </a:t>
            </a:r>
            <a:r>
              <a:rPr lang="en-US" altLang="zh-CN" sz="1800" dirty="0">
                <a:effectLst/>
                <a:latin typeface="AdvOTb0c9bf5d"/>
              </a:rPr>
              <a:t>(</a:t>
            </a:r>
            <a:r>
              <a:rPr lang="en-US" altLang="zh-CN" sz="1800" dirty="0">
                <a:effectLst/>
                <a:latin typeface="AdvOT77db9845"/>
              </a:rPr>
              <a:t>UCE</a:t>
            </a:r>
            <a:r>
              <a:rPr lang="en-US" altLang="zh-CN" sz="1800" dirty="0">
                <a:effectLst/>
                <a:latin typeface="AdvOTb0c9bf5d"/>
              </a:rPr>
              <a:t>) </a:t>
            </a:r>
            <a:r>
              <a:rPr lang="en-US" altLang="zh-CN" b="1" dirty="0"/>
              <a:t>X-axis:</a:t>
            </a:r>
            <a:r>
              <a:rPr lang="en-US" altLang="zh-CN" dirty="0"/>
              <a:t> </a:t>
            </a:r>
            <a:r>
              <a:rPr lang="en-US" altLang="zh-CN" b="1" dirty="0"/>
              <a:t>Uncertainty level (entropy-based)</a:t>
            </a:r>
            <a:r>
              <a:rPr lang="en-US" altLang="zh-CN" dirty="0"/>
              <a:t> → Higher values mean the model is more unsure.</a:t>
            </a:r>
            <a:r>
              <a:rPr lang="en-US" altLang="zh-CN" b="1" dirty="0"/>
              <a:t> Y-axis:</a:t>
            </a:r>
            <a:r>
              <a:rPr lang="en-US" altLang="zh-CN" dirty="0"/>
              <a:t> </a:t>
            </a:r>
            <a:r>
              <a:rPr lang="en-US" altLang="zh-CN" b="1" dirty="0"/>
              <a:t>Segmentation error</a:t>
            </a:r>
            <a:r>
              <a:rPr lang="en-US" altLang="zh-CN" dirty="0"/>
              <a:t> → frequency of wrong segmentation voxels. The model tends to be </a:t>
            </a:r>
            <a:r>
              <a:rPr lang="en-US" altLang="zh-CN" b="1" dirty="0"/>
              <a:t>overconfident</a:t>
            </a:r>
            <a:r>
              <a:rPr lang="en-US" altLang="zh-CN" dirty="0"/>
              <a:t>, meaning it assigns </a:t>
            </a:r>
            <a:r>
              <a:rPr lang="en-US" altLang="zh-CN" b="1" dirty="0"/>
              <a:t>low uncertainty even when it makes errors</a:t>
            </a:r>
            <a:r>
              <a:rPr lang="en-US" altLang="zh-CN" dirty="0"/>
              <a:t>.</a:t>
            </a:r>
          </a:p>
          <a:p>
            <a:endParaRPr lang="en-US" altLang="zh-CN" b="0" dirty="0"/>
          </a:p>
          <a:p>
            <a:endParaRPr kumimoji="1" lang="zh-CN" altLang="en-US" b="0"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8</a:t>
            </a:fld>
            <a:endParaRPr lang="en-US" dirty="0"/>
          </a:p>
        </p:txBody>
      </p:sp>
    </p:spTree>
    <p:extLst>
      <p:ext uri="{BB962C8B-B14F-4D97-AF65-F5344CB8AC3E}">
        <p14:creationId xmlns:p14="http://schemas.microsoft.com/office/powerpoint/2010/main" val="364697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1" lang="en-US" altLang="zh-CN" dirty="0"/>
              <a:t>This figure shows </a:t>
            </a:r>
            <a:r>
              <a:rPr lang="en-US" altLang="zh-CN" sz="1800" dirty="0">
                <a:effectLst/>
                <a:latin typeface="AdvOT77db9845"/>
              </a:rPr>
              <a:t>the correlation between the RO opinion and the mean uncertainty metrics. </a:t>
            </a:r>
            <a:r>
              <a:rPr kumimoji="1" lang="en-US" altLang="zh-CN" dirty="0"/>
              <a:t>Test cases were classified into high-intermediate-low by ROs.</a:t>
            </a:r>
            <a:r>
              <a:rPr lang="en-US" altLang="zh-CN" dirty="0"/>
              <a:t> </a:t>
            </a:r>
            <a:r>
              <a:rPr lang="en-US" altLang="zh-CN" sz="1800" dirty="0">
                <a:effectLst/>
                <a:latin typeface="AdvOT77db9845"/>
              </a:rPr>
              <a:t>Each bar represents a different patient case in the test set, and the height of the bar corresponds to the value of the corresponding metric. Good alignment can be observed as red bars dominates the higher uncertainty region, while blue bar dominates the low uncertainty region. </a:t>
            </a:r>
            <a:endParaRPr kumimoji="1" lang="zh-CN" altLang="en-US" dirty="0"/>
          </a:p>
        </p:txBody>
      </p:sp>
      <p:sp>
        <p:nvSpPr>
          <p:cNvPr id="4" name="灯片编号占位符 3"/>
          <p:cNvSpPr>
            <a:spLocks noGrp="1"/>
          </p:cNvSpPr>
          <p:nvPr>
            <p:ph type="sldNum" sz="quarter" idx="5"/>
          </p:nvPr>
        </p:nvSpPr>
        <p:spPr/>
        <p:txBody>
          <a:bodyPr/>
          <a:lstStyle/>
          <a:p>
            <a:pPr>
              <a:defRPr/>
            </a:pPr>
            <a:fld id="{8E7FA277-04C2-0445-B89F-6E9D16F098F2}" type="slidenum">
              <a:rPr lang="en-US" smtClean="0"/>
              <a:pPr>
                <a:defRPr/>
              </a:pPr>
              <a:t>9</a:t>
            </a:fld>
            <a:endParaRPr lang="en-US" dirty="0"/>
          </a:p>
        </p:txBody>
      </p:sp>
    </p:spTree>
    <p:extLst>
      <p:ext uri="{BB962C8B-B14F-4D97-AF65-F5344CB8AC3E}">
        <p14:creationId xmlns:p14="http://schemas.microsoft.com/office/powerpoint/2010/main" val="2110687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E144E-574D-49A9-9D4A-14F696B94251}"/>
              </a:ext>
            </a:extLst>
          </p:cNvPr>
          <p:cNvSpPr/>
          <p:nvPr userDrawn="1"/>
        </p:nvSpPr>
        <p:spPr>
          <a:xfrm>
            <a:off x="0" y="2420938"/>
            <a:ext cx="12192000" cy="3365500"/>
          </a:xfrm>
          <a:prstGeom prst="rect">
            <a:avLst/>
          </a:prstGeom>
          <a:gradFill flip="none" rotWithShape="1">
            <a:gsLst>
              <a:gs pos="0">
                <a:schemeClr val="bg1">
                  <a:lumMod val="75000"/>
                </a:schemeClr>
              </a:gs>
              <a:gs pos="100000">
                <a:srgbClr val="000000">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b="0" i="0" dirty="0">
              <a:solidFill>
                <a:srgbClr val="FFFFFF"/>
              </a:solidFill>
              <a:latin typeface="Times New Roman" panose="02020603050405020304" pitchFamily="18" charset="0"/>
            </a:endParaRPr>
          </a:p>
        </p:txBody>
      </p:sp>
      <p:sp>
        <p:nvSpPr>
          <p:cNvPr id="19" name="Rectangle 18">
            <a:extLst>
              <a:ext uri="{FF2B5EF4-FFF2-40B4-BE49-F238E27FC236}">
                <a16:creationId xmlns:a16="http://schemas.microsoft.com/office/drawing/2014/main" id="{615D1DC8-814F-4F31-B8D6-378D27F46141}"/>
              </a:ext>
            </a:extLst>
          </p:cNvPr>
          <p:cNvSpPr/>
          <p:nvPr userDrawn="1"/>
        </p:nvSpPr>
        <p:spPr>
          <a:xfrm>
            <a:off x="0" y="5756402"/>
            <a:ext cx="12192000" cy="109728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b="0" i="0" dirty="0">
              <a:solidFill>
                <a:srgbClr val="FFFFFF"/>
              </a:solidFill>
              <a:latin typeface="Times New Roman" panose="02020603050405020304" pitchFamily="18" charset="0"/>
            </a:endParaRPr>
          </a:p>
        </p:txBody>
      </p:sp>
      <p:sp>
        <p:nvSpPr>
          <p:cNvPr id="5" name="Rectangle 4">
            <a:extLst>
              <a:ext uri="{FF2B5EF4-FFF2-40B4-BE49-F238E27FC236}">
                <a16:creationId xmlns:a16="http://schemas.microsoft.com/office/drawing/2014/main" id="{5B68B624-16B1-4DF6-BB97-3292C20BC019}"/>
              </a:ext>
            </a:extLst>
          </p:cNvPr>
          <p:cNvSpPr/>
          <p:nvPr userDrawn="1"/>
        </p:nvSpPr>
        <p:spPr>
          <a:xfrm>
            <a:off x="-1" y="5943600"/>
            <a:ext cx="9144000" cy="914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b="0" i="0" dirty="0">
              <a:solidFill>
                <a:srgbClr val="FFFFFF"/>
              </a:solidFill>
              <a:latin typeface="Times New Roman" panose="02020603050405020304" pitchFamily="18" charset="0"/>
            </a:endParaRPr>
          </a:p>
        </p:txBody>
      </p:sp>
      <p:sp>
        <p:nvSpPr>
          <p:cNvPr id="6" name="Rectangle 5">
            <a:extLst>
              <a:ext uri="{FF2B5EF4-FFF2-40B4-BE49-F238E27FC236}">
                <a16:creationId xmlns:a16="http://schemas.microsoft.com/office/drawing/2014/main" id="{88B6FF34-92BE-466F-AAC4-E33B833A6E46}"/>
              </a:ext>
            </a:extLst>
          </p:cNvPr>
          <p:cNvSpPr/>
          <p:nvPr userDrawn="1"/>
        </p:nvSpPr>
        <p:spPr>
          <a:xfrm>
            <a:off x="8745538" y="5943600"/>
            <a:ext cx="3446462" cy="9144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b="0" i="0" dirty="0">
              <a:solidFill>
                <a:srgbClr val="FFFFFF"/>
              </a:solidFill>
              <a:latin typeface="Times New Roman" panose="02020603050405020304" pitchFamily="18" charset="0"/>
            </a:endParaRPr>
          </a:p>
        </p:txBody>
      </p:sp>
      <p:pic>
        <p:nvPicPr>
          <p:cNvPr id="7" name="Picture 11" descr="NewLogo_wh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60644" y="6004047"/>
            <a:ext cx="3016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13433" b="24976"/>
          <a:stretch/>
        </p:blipFill>
        <p:spPr>
          <a:xfrm>
            <a:off x="0" y="0"/>
            <a:ext cx="12192000" cy="4130430"/>
          </a:xfrm>
          <a:prstGeom prst="rect">
            <a:avLst/>
          </a:prstGeom>
          <a:noFill/>
        </p:spPr>
      </p:pic>
      <p:sp>
        <p:nvSpPr>
          <p:cNvPr id="14" name="Text Placeholder 6">
            <a:extLst>
              <a:ext uri="{FF2B5EF4-FFF2-40B4-BE49-F238E27FC236}">
                <a16:creationId xmlns:a16="http://schemas.microsoft.com/office/drawing/2014/main" id="{7567A01B-5650-4A56-A236-8CE0826FECC1}"/>
              </a:ext>
            </a:extLst>
          </p:cNvPr>
          <p:cNvSpPr>
            <a:spLocks noGrp="1"/>
          </p:cNvSpPr>
          <p:nvPr>
            <p:ph type="body" sz="quarter" idx="12"/>
          </p:nvPr>
        </p:nvSpPr>
        <p:spPr>
          <a:xfrm>
            <a:off x="412934" y="4247233"/>
            <a:ext cx="6853075" cy="770860"/>
          </a:xfrm>
        </p:spPr>
        <p:txBody>
          <a:bodyPr/>
          <a:lstStyle>
            <a:lvl1pPr marL="0" indent="0">
              <a:spcBef>
                <a:spcPts val="0"/>
              </a:spcBef>
              <a:buNone/>
              <a:defRPr sz="2400"/>
            </a:lvl1pPr>
          </a:lstStyle>
          <a:p>
            <a:pPr>
              <a:lnSpc>
                <a:spcPct val="100000"/>
              </a:lnSpc>
              <a:defRPr/>
            </a:pPr>
            <a:endParaRPr lang="en-US" dirty="0">
              <a:solidFill>
                <a:schemeClr val="accent1">
                  <a:lumMod val="75000"/>
                </a:schemeClr>
              </a:solidFill>
            </a:endParaRPr>
          </a:p>
        </p:txBody>
      </p:sp>
      <p:sp>
        <p:nvSpPr>
          <p:cNvPr id="15" name="Text Placeholder 7">
            <a:extLst>
              <a:ext uri="{FF2B5EF4-FFF2-40B4-BE49-F238E27FC236}">
                <a16:creationId xmlns:a16="http://schemas.microsoft.com/office/drawing/2014/main" id="{87328EE0-11E3-4208-AD8C-C213615ECF20}"/>
              </a:ext>
            </a:extLst>
          </p:cNvPr>
          <p:cNvSpPr>
            <a:spLocks noGrp="1"/>
          </p:cNvSpPr>
          <p:nvPr>
            <p:ph type="body" sz="quarter" idx="13"/>
          </p:nvPr>
        </p:nvSpPr>
        <p:spPr>
          <a:xfrm>
            <a:off x="412933" y="5049351"/>
            <a:ext cx="8262139" cy="622787"/>
          </a:xfrm>
        </p:spPr>
        <p:txBody>
          <a:bodyPr/>
          <a:lstStyle>
            <a:lvl1pPr marL="0" indent="0">
              <a:spcBef>
                <a:spcPts val="0"/>
              </a:spcBef>
              <a:buNone/>
              <a:defRPr/>
            </a:lvl1pPr>
          </a:lstStyle>
          <a:p>
            <a:pPr>
              <a:defRPr/>
            </a:pPr>
            <a:endParaRPr lang="en-US" sz="2000" dirty="0"/>
          </a:p>
        </p:txBody>
      </p:sp>
      <p:sp>
        <p:nvSpPr>
          <p:cNvPr id="16" name="Text Placeholder 7">
            <a:extLst>
              <a:ext uri="{FF2B5EF4-FFF2-40B4-BE49-F238E27FC236}">
                <a16:creationId xmlns:a16="http://schemas.microsoft.com/office/drawing/2014/main" id="{87328EE0-11E3-4208-AD8C-C213615ECF20}"/>
              </a:ext>
            </a:extLst>
          </p:cNvPr>
          <p:cNvSpPr>
            <a:spLocks noGrp="1"/>
          </p:cNvSpPr>
          <p:nvPr>
            <p:ph type="body" sz="quarter" idx="14"/>
          </p:nvPr>
        </p:nvSpPr>
        <p:spPr>
          <a:xfrm>
            <a:off x="2406917" y="6223274"/>
            <a:ext cx="4330165" cy="355051"/>
          </a:xfrm>
          <a:ln>
            <a:noFill/>
          </a:ln>
        </p:spPr>
        <p:txBody>
          <a:bodyPr/>
          <a:lstStyle>
            <a:lvl1pPr marL="0" indent="0" algn="ctr">
              <a:buNone/>
              <a:defRPr/>
            </a:lvl1pPr>
          </a:lstStyle>
          <a:p>
            <a:pPr>
              <a:defRPr/>
            </a:pPr>
            <a:endParaRPr lang="en-US" sz="2000" dirty="0">
              <a:solidFill>
                <a:schemeClr val="bg1">
                  <a:lumMod val="85000"/>
                </a:schemeClr>
              </a:solidFill>
            </a:endParaRPr>
          </a:p>
        </p:txBody>
      </p:sp>
      <p:sp>
        <p:nvSpPr>
          <p:cNvPr id="17" name="Text Placeholder 4"/>
          <p:cNvSpPr>
            <a:spLocks noGrp="1"/>
          </p:cNvSpPr>
          <p:nvPr>
            <p:ph type="body" sz="quarter" idx="10"/>
          </p:nvPr>
        </p:nvSpPr>
        <p:spPr>
          <a:xfrm>
            <a:off x="412932" y="801428"/>
            <a:ext cx="7101559" cy="2992941"/>
          </a:xfrm>
        </p:spPr>
        <p:txBody>
          <a:bodyPr anchor="b" anchorCtr="0">
            <a:noAutofit/>
          </a:bodyPr>
          <a:lstStyle>
            <a:lvl1pPr marL="0" indent="0">
              <a:buNone/>
              <a:defRPr sz="3200" b="0" i="0">
                <a:ln w="12700">
                  <a:solidFill>
                    <a:schemeClr val="tx1"/>
                  </a:solidFill>
                </a:ln>
                <a:solidFill>
                  <a:schemeClr val="bg1"/>
                </a:solidFill>
                <a:latin typeface="Times New Roman" panose="02020603050405020304" pitchFamily="18" charset="0"/>
                <a:cs typeface="Times New Roman" panose="02020603050405020304" pitchFamily="18" charset="0"/>
              </a:defRPr>
            </a:lvl1pPr>
          </a:lstStyle>
          <a:p>
            <a:endParaRPr lang="en-US" sz="2800" dirty="0">
              <a:ln w="13970">
                <a:solidFill>
                  <a:schemeClr val="tx1"/>
                </a:solidFill>
              </a:ln>
              <a:solidFill>
                <a:schemeClr val="bg1"/>
              </a:solidFill>
              <a:latin typeface="Arial" panose="020B0604020202020204" pitchFamily="34" charset="0"/>
              <a:cs typeface="Arial" panose="020B0604020202020204" pitchFamily="34" charset="0"/>
            </a:endParaRPr>
          </a:p>
        </p:txBody>
      </p:sp>
      <p:pic>
        <p:nvPicPr>
          <p:cNvPr id="20" name="Picture 19" descr="Logo&#10;&#10;Description automatically generated">
            <a:extLst>
              <a:ext uri="{FF2B5EF4-FFF2-40B4-BE49-F238E27FC236}">
                <a16:creationId xmlns:a16="http://schemas.microsoft.com/office/drawing/2014/main" id="{AD1E2C79-6783-4775-A049-525B3695407D}"/>
              </a:ext>
            </a:extLst>
          </p:cNvPr>
          <p:cNvPicPr>
            <a:picLocks noChangeAspect="1"/>
          </p:cNvPicPr>
          <p:nvPr userDrawn="1"/>
        </p:nvPicPr>
        <p:blipFill>
          <a:blip r:embed="rId4"/>
          <a:stretch>
            <a:fillRect/>
          </a:stretch>
        </p:blipFill>
        <p:spPr>
          <a:xfrm>
            <a:off x="9421444" y="259953"/>
            <a:ext cx="2395728" cy="870218"/>
          </a:xfrm>
          <a:prstGeom prst="rect">
            <a:avLst/>
          </a:prstGeom>
        </p:spPr>
      </p:pic>
    </p:spTree>
    <p:extLst>
      <p:ext uri="{BB962C8B-B14F-4D97-AF65-F5344CB8AC3E}">
        <p14:creationId xmlns:p14="http://schemas.microsoft.com/office/powerpoint/2010/main" val="2866990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7" name="Text Placeholder 8"/>
          <p:cNvSpPr>
            <a:spLocks noGrp="1"/>
          </p:cNvSpPr>
          <p:nvPr>
            <p:ph type="body" sz="quarter" idx="10"/>
          </p:nvPr>
        </p:nvSpPr>
        <p:spPr>
          <a:xfrm>
            <a:off x="755904" y="685800"/>
            <a:ext cx="10668000" cy="2971800"/>
          </a:xfrm>
        </p:spPr>
        <p:txBody>
          <a:bodyPr anchor="b" anchorCtr="0"/>
          <a:lstStyle>
            <a:lvl1pPr marL="45720" indent="0">
              <a:lnSpc>
                <a:spcPct val="100000"/>
              </a:lnSpc>
              <a:buNone/>
              <a:defRPr sz="4000" b="0" i="0">
                <a:solidFill>
                  <a:srgbClr val="004278"/>
                </a:solidFill>
                <a:latin typeface="Times New Roman" panose="02020603050405020304" pitchFamily="18" charset="0"/>
                <a:cs typeface="Times New Roman" panose="02020603050405020304" pitchFamily="18"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0" name="Text Placeholder 8"/>
          <p:cNvSpPr>
            <a:spLocks noGrp="1"/>
          </p:cNvSpPr>
          <p:nvPr>
            <p:ph type="body" sz="quarter" idx="13"/>
          </p:nvPr>
        </p:nvSpPr>
        <p:spPr>
          <a:xfrm>
            <a:off x="853440" y="3886199"/>
            <a:ext cx="10485120" cy="2286000"/>
          </a:xfrm>
        </p:spPr>
        <p:txBody>
          <a:bodyPr>
            <a:normAutofit/>
          </a:bodyPr>
          <a:lstStyle>
            <a:lvl1pPr marL="0" indent="0">
              <a:lnSpc>
                <a:spcPct val="100000"/>
              </a:lnSpc>
              <a:spcBef>
                <a:spcPts val="0"/>
              </a:spcBef>
              <a:buNone/>
              <a:defRPr sz="3200" b="0" i="0">
                <a:solidFill>
                  <a:schemeClr val="tx1">
                    <a:lumMod val="65000"/>
                    <a:lumOff val="35000"/>
                  </a:schemeClr>
                </a:solidFill>
                <a:latin typeface="Times New Roman" panose="02020603050405020304" pitchFamily="18" charset="0"/>
                <a:cs typeface="Times New Roman" panose="02020603050405020304" pitchFamily="18"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cxnSp>
        <p:nvCxnSpPr>
          <p:cNvPr id="12" name="Straight Connector 11"/>
          <p:cNvCxnSpPr/>
          <p:nvPr userDrawn="1"/>
        </p:nvCxnSpPr>
        <p:spPr>
          <a:xfrm>
            <a:off x="755904" y="3795405"/>
            <a:ext cx="10668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0" i="0">
                <a:solidFill>
                  <a:schemeClr val="bg1"/>
                </a:solidFill>
                <a:latin typeface="Times New Roman" panose="02020603050405020304" pitchFamily="18" charset="0"/>
                <a:cs typeface="Times New Roman" panose="02020603050405020304" pitchFamily="18" charset="0"/>
              </a:defRPr>
            </a:lvl1pPr>
          </a:lstStyle>
          <a:p>
            <a:r>
              <a:rPr lang="en-US" dirty="0"/>
              <a:t>© </a:t>
            </a:r>
            <a:r>
              <a:rPr lang="en-US" dirty="0" err="1"/>
              <a:t>Shunyu</a:t>
            </a:r>
            <a:r>
              <a:rPr lang="en-US" dirty="0"/>
              <a:t> Yan, Ph.D., MAIA Lab, 2025</a:t>
            </a:r>
          </a:p>
        </p:txBody>
      </p:sp>
    </p:spTree>
    <p:extLst>
      <p:ext uri="{BB962C8B-B14F-4D97-AF65-F5344CB8AC3E}">
        <p14:creationId xmlns:p14="http://schemas.microsoft.com/office/powerpoint/2010/main" val="1982523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cxnSp>
        <p:nvCxnSpPr>
          <p:cNvPr id="4" name="Straight Connector 3"/>
          <p:cNvCxnSpPr/>
          <p:nvPr/>
        </p:nvCxnSpPr>
        <p:spPr>
          <a:xfrm>
            <a:off x="621792" y="890334"/>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284163" indent="-284163">
              <a:tabLst>
                <a:tab pos="341313" algn="l"/>
              </a:tabLst>
              <a:defRPr>
                <a:solidFill>
                  <a:schemeClr val="tx2"/>
                </a:solidFill>
              </a:defRPr>
            </a:lvl1pPr>
            <a:lvl2pPr marL="512763" indent="-285750">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0" i="0">
                <a:solidFill>
                  <a:schemeClr val="bg1"/>
                </a:solidFill>
                <a:latin typeface="Times New Roman" panose="02020603050405020304" pitchFamily="18" charset="0"/>
                <a:cs typeface="Times New Roman" panose="02020603050405020304" pitchFamily="18" charset="0"/>
              </a:defRPr>
            </a:lvl1pPr>
          </a:lstStyle>
          <a:p>
            <a:r>
              <a:rPr lang="en-US" dirty="0"/>
              <a:t>© </a:t>
            </a:r>
            <a:r>
              <a:rPr lang="en-US" dirty="0" err="1"/>
              <a:t>Shunyu</a:t>
            </a:r>
            <a:r>
              <a:rPr lang="en-US" dirty="0"/>
              <a:t> Yan, Ph.D., MAIA Lab, 2025</a:t>
            </a:r>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b="0" i="0">
                <a:solidFill>
                  <a:srgbClr val="FFFFFF"/>
                </a:solidFill>
                <a:latin typeface="Times New Roman" panose="02020603050405020304" pitchFamily="18" charset="0"/>
                <a:cs typeface="Times New Roman" panose="02020603050405020304" pitchFamily="18"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0034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cxnSp>
        <p:nvCxnSpPr>
          <p:cNvPr id="6" name="Straight Connector 5"/>
          <p:cNvCxnSpPr/>
          <p:nvPr userDrawn="1"/>
        </p:nvCxnSpPr>
        <p:spPr>
          <a:xfrm>
            <a:off x="621792" y="886968"/>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0" i="0">
                <a:solidFill>
                  <a:schemeClr val="bg1"/>
                </a:solidFill>
                <a:latin typeface="Times New Roman" panose="02020603050405020304" pitchFamily="18" charset="0"/>
                <a:cs typeface="Times New Roman" panose="02020603050405020304" pitchFamily="18" charset="0"/>
              </a:defRPr>
            </a:lvl1pPr>
          </a:lstStyle>
          <a:p>
            <a:r>
              <a:rPr lang="en-US" dirty="0"/>
              <a:t>© </a:t>
            </a:r>
            <a:r>
              <a:rPr lang="en-US" dirty="0" err="1"/>
              <a:t>Shunyu</a:t>
            </a:r>
            <a:r>
              <a:rPr lang="en-US" dirty="0"/>
              <a:t> Yan, Ph.D., MAIA Lab, 2025</a:t>
            </a:r>
          </a:p>
        </p:txBody>
      </p:sp>
      <p:sp>
        <p:nvSpPr>
          <p:cNvPr id="8"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b="0" i="0">
                <a:solidFill>
                  <a:srgbClr val="FFFFFF"/>
                </a:solidFill>
                <a:latin typeface="Times New Roman" panose="02020603050405020304" pitchFamily="18" charset="0"/>
                <a:cs typeface="Times New Roman" panose="02020603050405020304" pitchFamily="18"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69048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0" i="0">
                <a:solidFill>
                  <a:schemeClr val="bg1"/>
                </a:solidFill>
                <a:latin typeface="Times New Roman" panose="02020603050405020304" pitchFamily="18" charset="0"/>
                <a:cs typeface="Times New Roman" panose="02020603050405020304" pitchFamily="18" charset="0"/>
              </a:defRPr>
            </a:lvl1pPr>
          </a:lstStyle>
          <a:p>
            <a:r>
              <a:rPr lang="en-US" dirty="0"/>
              <a:t>© </a:t>
            </a:r>
            <a:r>
              <a:rPr lang="en-US" dirty="0" err="1"/>
              <a:t>Shunyu</a:t>
            </a:r>
            <a:r>
              <a:rPr lang="en-US" dirty="0"/>
              <a:t> Yan, Ph.D., MAIA Lab, 2025</a:t>
            </a:r>
          </a:p>
        </p:txBody>
      </p:sp>
      <p:sp>
        <p:nvSpPr>
          <p:cNvPr id="4"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b="0" i="0">
                <a:solidFill>
                  <a:srgbClr val="FFFFFF"/>
                </a:solidFill>
                <a:latin typeface="Times New Roman" panose="02020603050405020304" pitchFamily="18" charset="0"/>
                <a:cs typeface="Times New Roman" panose="02020603050405020304" pitchFamily="18"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305682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0" i="0" dirty="0">
              <a:latin typeface="Times New Roman" panose="02020603050405020304" pitchFamily="18" charset="0"/>
            </a:endParaRPr>
          </a:p>
        </p:txBody>
      </p:sp>
      <p:sp>
        <p:nvSpPr>
          <p:cNvPr id="8" name="Rectangle 7"/>
          <p:cNvSpPr/>
          <p:nvPr userDrawn="1"/>
        </p:nvSpPr>
        <p:spPr>
          <a:xfrm>
            <a:off x="0" y="6329364"/>
            <a:ext cx="1524000" cy="528637"/>
          </a:xfrm>
          <a:prstGeom prst="rect">
            <a:avLst/>
          </a:prstGeom>
          <a:solidFill>
            <a:srgbClr val="7C9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Times New Roman" panose="02020603050405020304" pitchFamily="18" charset="0"/>
            </a:endParaRPr>
          </a:p>
        </p:txBody>
      </p:sp>
      <p:sp>
        <p:nvSpPr>
          <p:cNvPr id="1026" name="Title Placeholder 1"/>
          <p:cNvSpPr>
            <a:spLocks noGrp="1"/>
          </p:cNvSpPr>
          <p:nvPr>
            <p:ph type="title"/>
          </p:nvPr>
        </p:nvSpPr>
        <p:spPr bwMode="auto">
          <a:xfrm>
            <a:off x="621792" y="228600"/>
            <a:ext cx="10954512" cy="566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1027" name="Text Placeholder 2"/>
          <p:cNvSpPr>
            <a:spLocks noGrp="1"/>
          </p:cNvSpPr>
          <p:nvPr>
            <p:ph type="body" idx="1"/>
          </p:nvPr>
        </p:nvSpPr>
        <p:spPr bwMode="auto">
          <a:xfrm>
            <a:off x="621792" y="969264"/>
            <a:ext cx="10954512" cy="5212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TextBox 5"/>
          <p:cNvSpPr txBox="1"/>
          <p:nvPr userDrawn="1"/>
        </p:nvSpPr>
        <p:spPr>
          <a:xfrm>
            <a:off x="1524000" y="6453159"/>
            <a:ext cx="2194560" cy="276999"/>
          </a:xfrm>
          <a:prstGeom prst="rect">
            <a:avLst/>
          </a:prstGeom>
          <a:noFill/>
        </p:spPr>
        <p:txBody>
          <a:bodyPr wrap="square" rtlCol="0">
            <a:spAutoFit/>
          </a:bodyPr>
          <a:lstStyle/>
          <a:p>
            <a:r>
              <a:rPr lang="en-US" sz="1200" b="0" i="0" dirty="0">
                <a:solidFill>
                  <a:schemeClr val="bg1"/>
                </a:solidFill>
                <a:latin typeface="Times New Roman" panose="02020603050405020304" pitchFamily="18" charset="0"/>
                <a:cs typeface="Times New Roman" panose="02020603050405020304" pitchFamily="18" charset="0"/>
              </a:rPr>
              <a:t>Radiation Oncology</a:t>
            </a:r>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200" b="0" i="0">
                <a:solidFill>
                  <a:srgbClr val="FFFFFF"/>
                </a:solidFill>
                <a:latin typeface="Times New Roman" panose="02020603050405020304" pitchFamily="18" charset="0"/>
                <a:cs typeface="Times New Roman" panose="02020603050405020304" pitchFamily="18" charset="0"/>
              </a:defRPr>
            </a:lvl1pPr>
          </a:lstStyle>
          <a:p>
            <a:pPr algn="ctr">
              <a:defRPr/>
            </a:pPr>
            <a:fld id="{8D5A5518-D2D0-194A-A198-1F18B247223D}" type="slidenum">
              <a:rPr lang="en-US" smtClean="0"/>
              <a:pPr algn="ctr">
                <a:defRPr/>
              </a:pPr>
              <a:t>‹#›</a:t>
            </a:fld>
            <a:endParaRPr lang="en-US" dirty="0"/>
          </a:p>
        </p:txBody>
      </p:sp>
      <p:sp>
        <p:nvSpPr>
          <p:cNvPr id="10"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0" i="0">
                <a:solidFill>
                  <a:schemeClr val="bg1"/>
                </a:solidFill>
                <a:latin typeface="Times New Roman" panose="02020603050405020304" pitchFamily="18" charset="0"/>
                <a:cs typeface="Times New Roman" panose="02020603050405020304" pitchFamily="18" charset="0"/>
              </a:defRPr>
            </a:lvl1pPr>
          </a:lstStyle>
          <a:p>
            <a:r>
              <a:rPr lang="en-US" dirty="0"/>
              <a:t>© </a:t>
            </a:r>
            <a:r>
              <a:rPr lang="en-US" dirty="0" err="1"/>
              <a:t>Shunyu</a:t>
            </a:r>
            <a:r>
              <a:rPr lang="en-US" dirty="0"/>
              <a:t> Yan, Ph.D., MAIA Lab, 2025</a:t>
            </a:r>
          </a:p>
        </p:txBody>
      </p:sp>
      <p:pic>
        <p:nvPicPr>
          <p:cNvPr id="11" name="Picture 7" descr="NewLogo_wht.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049158" y="6364224"/>
            <a:ext cx="155575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8" r:id="rId1"/>
    <p:sldLayoutId id="2147485194" r:id="rId2"/>
    <p:sldLayoutId id="2147485195" r:id="rId3"/>
    <p:sldLayoutId id="2147485196" r:id="rId4"/>
    <p:sldLayoutId id="2147485197" r:id="rId5"/>
  </p:sldLayoutIdLst>
  <p:hf sldNum="0" hdr="0" dt="0"/>
  <p:txStyles>
    <p:titleStyle>
      <a:lvl1pPr algn="l" defTabSz="457200" rtl="0" eaLnBrk="0" fontAlgn="base" hangingPunct="0">
        <a:spcBef>
          <a:spcPct val="0"/>
        </a:spcBef>
        <a:spcAft>
          <a:spcPct val="0"/>
        </a:spcAft>
        <a:defRPr sz="3200" b="0" i="0" kern="1200">
          <a:solidFill>
            <a:srgbClr val="004278"/>
          </a:solidFill>
          <a:latin typeface="Times New Roman" panose="02020603050405020304" pitchFamily="18" charset="0"/>
          <a:ea typeface="Times New Roman" panose="02020603050405020304" pitchFamily="18" charset="0"/>
          <a:cs typeface="Times New Roman" panose="02020603050405020304" pitchFamily="18" charset="0"/>
        </a:defRPr>
      </a:lvl1pPr>
      <a:lvl2pPr algn="l" defTabSz="457200" rtl="0" eaLnBrk="0" fontAlgn="base" hangingPunct="0">
        <a:spcBef>
          <a:spcPct val="0"/>
        </a:spcBef>
        <a:spcAft>
          <a:spcPct val="0"/>
        </a:spcAft>
        <a:defRPr sz="3200" b="1">
          <a:solidFill>
            <a:srgbClr val="004278"/>
          </a:solidFill>
          <a:latin typeface="Arial" charset="0"/>
          <a:ea typeface="Geneva" charset="0"/>
        </a:defRPr>
      </a:lvl2pPr>
      <a:lvl3pPr algn="l" defTabSz="457200" rtl="0" eaLnBrk="0" fontAlgn="base" hangingPunct="0">
        <a:spcBef>
          <a:spcPct val="0"/>
        </a:spcBef>
        <a:spcAft>
          <a:spcPct val="0"/>
        </a:spcAft>
        <a:defRPr sz="3200" b="1">
          <a:solidFill>
            <a:srgbClr val="004278"/>
          </a:solidFill>
          <a:latin typeface="Arial" charset="0"/>
          <a:ea typeface="Geneva" charset="0"/>
        </a:defRPr>
      </a:lvl3pPr>
      <a:lvl4pPr algn="l" defTabSz="457200" rtl="0" eaLnBrk="0" fontAlgn="base" hangingPunct="0">
        <a:spcBef>
          <a:spcPct val="0"/>
        </a:spcBef>
        <a:spcAft>
          <a:spcPct val="0"/>
        </a:spcAft>
        <a:defRPr sz="3200" b="1">
          <a:solidFill>
            <a:srgbClr val="004278"/>
          </a:solidFill>
          <a:latin typeface="Arial" charset="0"/>
          <a:ea typeface="Geneva" charset="0"/>
        </a:defRPr>
      </a:lvl4pPr>
      <a:lvl5pPr algn="l" defTabSz="457200" rtl="0" eaLnBrk="0" fontAlgn="base" hangingPunct="0">
        <a:spcBef>
          <a:spcPct val="0"/>
        </a:spcBef>
        <a:spcAft>
          <a:spcPct val="0"/>
        </a:spcAft>
        <a:defRPr sz="3200" b="1">
          <a:solidFill>
            <a:srgbClr val="004278"/>
          </a:solidFill>
          <a:latin typeface="Arial" charset="0"/>
          <a:ea typeface="Geneva" charset="0"/>
        </a:defRPr>
      </a:lvl5pPr>
      <a:lvl6pPr marL="457200" algn="l" defTabSz="457200" rtl="0" fontAlgn="base">
        <a:spcBef>
          <a:spcPct val="0"/>
        </a:spcBef>
        <a:spcAft>
          <a:spcPct val="0"/>
        </a:spcAft>
        <a:defRPr sz="1600" b="1">
          <a:solidFill>
            <a:srgbClr val="004278"/>
          </a:solidFill>
          <a:latin typeface="Helvetica" charset="0"/>
          <a:ea typeface="Geneva" charset="0"/>
        </a:defRPr>
      </a:lvl6pPr>
      <a:lvl7pPr marL="914400" algn="l" defTabSz="457200" rtl="0" fontAlgn="base">
        <a:spcBef>
          <a:spcPct val="0"/>
        </a:spcBef>
        <a:spcAft>
          <a:spcPct val="0"/>
        </a:spcAft>
        <a:defRPr sz="1600" b="1">
          <a:solidFill>
            <a:srgbClr val="004278"/>
          </a:solidFill>
          <a:latin typeface="Helvetica" charset="0"/>
          <a:ea typeface="Geneva" charset="0"/>
        </a:defRPr>
      </a:lvl7pPr>
      <a:lvl8pPr marL="1371600" algn="l" defTabSz="457200" rtl="0" fontAlgn="base">
        <a:spcBef>
          <a:spcPct val="0"/>
        </a:spcBef>
        <a:spcAft>
          <a:spcPct val="0"/>
        </a:spcAft>
        <a:defRPr sz="1600" b="1">
          <a:solidFill>
            <a:srgbClr val="004278"/>
          </a:solidFill>
          <a:latin typeface="Helvetica" charset="0"/>
          <a:ea typeface="Geneva" charset="0"/>
        </a:defRPr>
      </a:lvl8pPr>
      <a:lvl9pPr marL="1828800" algn="l" defTabSz="457200" rtl="0" fontAlgn="base">
        <a:spcBef>
          <a:spcPct val="0"/>
        </a:spcBef>
        <a:spcAft>
          <a:spcPct val="0"/>
        </a:spcAft>
        <a:defRPr sz="1600" b="1">
          <a:solidFill>
            <a:srgbClr val="004278"/>
          </a:solidFill>
          <a:latin typeface="Helvetica" charset="0"/>
          <a:ea typeface="Geneva" charset="0"/>
        </a:defRPr>
      </a:lvl9pPr>
    </p:titleStyle>
    <p:bodyStyle>
      <a:lvl1pPr marL="227013" indent="-227013" algn="l" defTabSz="457200" rtl="0" eaLnBrk="0" fontAlgn="base" hangingPunct="0">
        <a:spcBef>
          <a:spcPts val="1000"/>
        </a:spcBef>
        <a:spcAft>
          <a:spcPct val="0"/>
        </a:spcAft>
        <a:buClr>
          <a:srgbClr val="F79646"/>
        </a:buClr>
        <a:buSzPct val="100000"/>
        <a:buFont typeface="Wingdings" charset="0"/>
        <a:buChar char="§"/>
        <a:tabLst>
          <a:tab pos="227013" algn="l"/>
        </a:tabLst>
        <a:defRPr sz="2800" b="0" i="0" kern="120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defRPr>
      </a:lvl1pPr>
      <a:lvl2pPr marL="457200" indent="-173038" algn="l" defTabSz="457200" rtl="0" eaLnBrk="0" fontAlgn="base" hangingPunct="0">
        <a:spcBef>
          <a:spcPts val="1000"/>
        </a:spcBef>
        <a:spcAft>
          <a:spcPct val="0"/>
        </a:spcAft>
        <a:buClr>
          <a:srgbClr val="F79646"/>
        </a:buClr>
        <a:buFont typeface="Lucida Grande" charset="0"/>
        <a:buChar char="–"/>
        <a:defRPr sz="2400" b="0" i="0" kern="120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defRPr>
      </a:lvl2pPr>
      <a:lvl3pPr marL="457200" indent="136525" algn="l" defTabSz="457200" rtl="0" eaLnBrk="0" fontAlgn="base" hangingPunct="0">
        <a:spcBef>
          <a:spcPts val="1000"/>
        </a:spcBef>
        <a:spcAft>
          <a:spcPct val="0"/>
        </a:spcAft>
        <a:buClr>
          <a:srgbClr val="F79646"/>
        </a:buClr>
        <a:buFont typeface="Lucida Grande" charset="0"/>
        <a:buChar char="–"/>
        <a:defRPr sz="2000" b="0" i="0" kern="120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defRPr>
      </a:lvl3pPr>
      <a:lvl4pPr marL="685800" indent="136525" algn="l" defTabSz="457200" rtl="0" eaLnBrk="0" fontAlgn="base" hangingPunct="0">
        <a:spcBef>
          <a:spcPts val="1000"/>
        </a:spcBef>
        <a:spcAft>
          <a:spcPct val="0"/>
        </a:spcAft>
        <a:buClr>
          <a:srgbClr val="F79646"/>
        </a:buClr>
        <a:buFont typeface="Lucida Grande" charset="0"/>
        <a:buChar char="–"/>
        <a:defRPr b="0" i="0" kern="120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defRPr>
      </a:lvl4pPr>
      <a:lvl5pPr marL="914400" indent="136525" algn="l" defTabSz="457200" rtl="0" eaLnBrk="0" fontAlgn="base" hangingPunct="0">
        <a:spcBef>
          <a:spcPts val="1000"/>
        </a:spcBef>
        <a:spcAft>
          <a:spcPct val="0"/>
        </a:spcAft>
        <a:buClr>
          <a:srgbClr val="F79646"/>
        </a:buClr>
        <a:buFont typeface="Lucida Grande" charset="0"/>
        <a:buChar char="–"/>
        <a:defRPr sz="1600" b="0" i="0" kern="120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r>
              <a:rPr lang="en-US" dirty="0" err="1"/>
              <a:t>Shunyu</a:t>
            </a:r>
            <a:r>
              <a:rPr lang="en-US" dirty="0"/>
              <a:t> Yan, MAIA Lab, 2025</a:t>
            </a:r>
          </a:p>
        </p:txBody>
      </p:sp>
      <p:pic>
        <p:nvPicPr>
          <p:cNvPr id="7" name="图片 6" descr="图形用户界面, 文本, 应用程序, 电子邮件&#10;&#10;描述已自动生成">
            <a:extLst>
              <a:ext uri="{FF2B5EF4-FFF2-40B4-BE49-F238E27FC236}">
                <a16:creationId xmlns:a16="http://schemas.microsoft.com/office/drawing/2014/main" id="{01ECFD38-FE48-1059-DC49-A294894786E9}"/>
              </a:ext>
            </a:extLst>
          </p:cNvPr>
          <p:cNvPicPr>
            <a:picLocks noChangeAspect="1"/>
          </p:cNvPicPr>
          <p:nvPr/>
        </p:nvPicPr>
        <p:blipFill>
          <a:blip r:embed="rId3"/>
          <a:stretch>
            <a:fillRect/>
          </a:stretch>
        </p:blipFill>
        <p:spPr>
          <a:xfrm>
            <a:off x="0" y="290311"/>
            <a:ext cx="12079845" cy="5184214"/>
          </a:xfrm>
          <a:prstGeom prst="rect">
            <a:avLst/>
          </a:prstGeom>
        </p:spPr>
      </p:pic>
    </p:spTree>
    <p:extLst>
      <p:ext uri="{BB962C8B-B14F-4D97-AF65-F5344CB8AC3E}">
        <p14:creationId xmlns:p14="http://schemas.microsoft.com/office/powerpoint/2010/main" val="379913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B527AE-BDDC-36E9-AD75-1E6B9C977EBC}"/>
              </a:ext>
            </a:extLst>
          </p:cNvPr>
          <p:cNvSpPr>
            <a:spLocks noGrp="1"/>
          </p:cNvSpPr>
          <p:nvPr>
            <p:ph type="title"/>
          </p:nvPr>
        </p:nvSpPr>
        <p:spPr>
          <a:xfrm>
            <a:off x="621792" y="228600"/>
            <a:ext cx="10954512" cy="566928"/>
          </a:xfrm>
        </p:spPr>
        <p:txBody>
          <a:bodyPr wrap="square" anchor="ctr">
            <a:normAutofit/>
          </a:bodyPr>
          <a:lstStyle/>
          <a:p>
            <a:r>
              <a:rPr kumimoji="1" lang="en-US" altLang="zh-CN" dirty="0"/>
              <a:t>Results – Clinical validation</a:t>
            </a:r>
            <a:endParaRPr kumimoji="1" lang="zh-CN" altLang="en-US" dirty="0"/>
          </a:p>
        </p:txBody>
      </p:sp>
      <p:pic>
        <p:nvPicPr>
          <p:cNvPr id="12" name="图片 11" descr="图表, 条形图&#10;&#10;描述已自动生成">
            <a:extLst>
              <a:ext uri="{FF2B5EF4-FFF2-40B4-BE49-F238E27FC236}">
                <a16:creationId xmlns:a16="http://schemas.microsoft.com/office/drawing/2014/main" id="{4340A777-2657-AB95-515A-6434A59BCC0A}"/>
              </a:ext>
            </a:extLst>
          </p:cNvPr>
          <p:cNvPicPr>
            <a:picLocks noChangeAspect="1"/>
          </p:cNvPicPr>
          <p:nvPr/>
        </p:nvPicPr>
        <p:blipFill>
          <a:blip r:embed="rId3"/>
          <a:stretch>
            <a:fillRect/>
          </a:stretch>
        </p:blipFill>
        <p:spPr>
          <a:xfrm>
            <a:off x="1119476" y="903362"/>
            <a:ext cx="9678194" cy="4476162"/>
          </a:xfrm>
          <a:prstGeom prst="rect">
            <a:avLst/>
          </a:prstGeom>
          <a:noFill/>
        </p:spPr>
      </p:pic>
      <p:sp>
        <p:nvSpPr>
          <p:cNvPr id="4" name="页脚占位符 3">
            <a:extLst>
              <a:ext uri="{FF2B5EF4-FFF2-40B4-BE49-F238E27FC236}">
                <a16:creationId xmlns:a16="http://schemas.microsoft.com/office/drawing/2014/main" id="{6398784A-277E-653C-0641-DC788FCE384C}"/>
              </a:ext>
            </a:extLst>
          </p:cNvPr>
          <p:cNvSpPr>
            <a:spLocks noGrp="1"/>
          </p:cNvSpPr>
          <p:nvPr>
            <p:ph type="ftr" sz="quarter" idx="3"/>
          </p:nvPr>
        </p:nvSpPr>
        <p:spPr>
          <a:xfrm>
            <a:off x="3657600" y="6409945"/>
            <a:ext cx="4876800" cy="365125"/>
          </a:xfrm>
        </p:spPr>
        <p:txBody>
          <a:bodyPr anchor="ctr">
            <a:normAutofit/>
          </a:bodyPr>
          <a:lstStyle/>
          <a:p>
            <a:pPr>
              <a:spcAft>
                <a:spcPts val="600"/>
              </a:spcAft>
            </a:pPr>
            <a:r>
              <a:rPr lang="en-US" dirty="0"/>
              <a:t>© </a:t>
            </a:r>
            <a:r>
              <a:rPr lang="en-US" dirty="0" err="1"/>
              <a:t>Shunyu</a:t>
            </a:r>
            <a:r>
              <a:rPr lang="en-US" dirty="0"/>
              <a:t> Yan, Ph.D., MAIA Lab, 2025</a:t>
            </a:r>
            <a:endParaRPr 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A5DD8F59-F775-606F-58C8-8D1636261E37}"/>
                  </a:ext>
                </a:extLst>
              </p:cNvPr>
              <p:cNvSpPr txBox="1"/>
              <p:nvPr/>
            </p:nvSpPr>
            <p:spPr bwMode="auto">
              <a:xfrm>
                <a:off x="1315193" y="5448409"/>
                <a:ext cx="6097978" cy="506229"/>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p>
                <a:r>
                  <a:rPr lang="en-US" altLang="zh-CN" sz="1800" dirty="0">
                    <a:sym typeface="Wingdings" pitchFamily="2" charset="2"/>
                  </a:rPr>
                  <a:t>RUV</a:t>
                </a:r>
                <a14:m>
                  <m:oMath xmlns:m="http://schemas.openxmlformats.org/officeDocument/2006/math">
                    <m:r>
                      <a:rPr lang="en-US" altLang="zh-CN" sz="1800" b="0" i="1" smtClean="0">
                        <a:latin typeface="Cambria Math" panose="02040503050406030204" pitchFamily="18" charset="0"/>
                      </a:rPr>
                      <m:t>=</m:t>
                    </m:r>
                    <m:f>
                      <m:fPr>
                        <m:ctrlPr>
                          <a:rPr lang="en-US" altLang="zh-CN" sz="1800" b="0" i="1" smtClean="0">
                            <a:latin typeface="Cambria Math" panose="02040503050406030204" pitchFamily="18" charset="0"/>
                          </a:rPr>
                        </m:ctrlPr>
                      </m:fPr>
                      <m:num>
                        <m:r>
                          <a:rPr lang="en-US" altLang="zh-CN" sz="1800" b="0" i="1" smtClean="0">
                            <a:latin typeface="Cambria Math" panose="02040503050406030204" pitchFamily="18" charset="0"/>
                          </a:rPr>
                          <m:t>𝑉</m:t>
                        </m:r>
                        <m:r>
                          <a:rPr lang="en-US" altLang="zh-CN" sz="1800" b="0" i="1" baseline="-25000" smtClean="0">
                            <a:latin typeface="Cambria Math" panose="02040503050406030204" pitchFamily="18" charset="0"/>
                          </a:rPr>
                          <m:t>h𝑖𝑔h</m:t>
                        </m:r>
                        <m:r>
                          <a:rPr lang="en-US" altLang="zh-CN" sz="1800" b="0" i="1" baseline="-25000" smtClean="0">
                            <a:latin typeface="Cambria Math" panose="02040503050406030204" pitchFamily="18" charset="0"/>
                          </a:rPr>
                          <m:t> </m:t>
                        </m:r>
                        <m:r>
                          <a:rPr lang="en-US" altLang="zh-CN" sz="1800" b="0" i="1" baseline="-25000" smtClean="0">
                            <a:latin typeface="Cambria Math" panose="02040503050406030204" pitchFamily="18" charset="0"/>
                          </a:rPr>
                          <m:t>𝑢𝑛𝑐𝑒𝑟𝑡𝑎𝑖𝑛𝑡𝑦</m:t>
                        </m:r>
                      </m:num>
                      <m:den>
                        <m:r>
                          <a:rPr lang="en-US" altLang="zh-CN" sz="1800" b="0" i="1" smtClean="0">
                            <a:latin typeface="Cambria Math" panose="02040503050406030204" pitchFamily="18" charset="0"/>
                          </a:rPr>
                          <m:t>𝑉</m:t>
                        </m:r>
                        <m:r>
                          <a:rPr lang="en-US" altLang="zh-CN" sz="1800" b="0" i="1" baseline="-25000" smtClean="0">
                            <a:latin typeface="Cambria Math" panose="02040503050406030204" pitchFamily="18" charset="0"/>
                          </a:rPr>
                          <m:t>𝑔𝑟𝑜𝑢𝑛𝑑𝑡𝑟𝑢𝑡h</m:t>
                        </m:r>
                      </m:den>
                    </m:f>
                  </m:oMath>
                </a14:m>
                <a:r>
                  <a:rPr lang="en-US" altLang="zh-CN" dirty="0"/>
                  <a:t>.   Identify error region</a:t>
                </a:r>
                <a:endParaRPr lang="zh-CN" altLang="en-US" dirty="0"/>
              </a:p>
            </p:txBody>
          </p:sp>
        </mc:Choice>
        <mc:Fallback xmlns="">
          <p:sp>
            <p:nvSpPr>
              <p:cNvPr id="7" name="文本框 6">
                <a:extLst>
                  <a:ext uri="{FF2B5EF4-FFF2-40B4-BE49-F238E27FC236}">
                    <a16:creationId xmlns:a16="http://schemas.microsoft.com/office/drawing/2014/main" id="{A5DD8F59-F775-606F-58C8-8D1636261E37}"/>
                  </a:ext>
                </a:extLst>
              </p:cNvPr>
              <p:cNvSpPr txBox="1">
                <a:spLocks noRot="1" noChangeAspect="1" noMove="1" noResize="1" noEditPoints="1" noAdjustHandles="1" noChangeArrowheads="1" noChangeShapeType="1" noTextEdit="1"/>
              </p:cNvSpPr>
              <p:nvPr/>
            </p:nvSpPr>
            <p:spPr bwMode="auto">
              <a:xfrm>
                <a:off x="1315193" y="5448409"/>
                <a:ext cx="6097978" cy="506229"/>
              </a:xfrm>
              <a:prstGeom prst="rect">
                <a:avLst/>
              </a:prstGeom>
              <a:blipFill>
                <a:blip r:embed="rId4"/>
                <a:stretch>
                  <a:fillRect l="-832" b="-100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zh-CN" altLang="en-US">
                    <a:noFill/>
                  </a:rPr>
                  <a:t> </a:t>
                </a:r>
              </a:p>
            </p:txBody>
          </p:sp>
        </mc:Fallback>
      </mc:AlternateContent>
    </p:spTree>
    <p:extLst>
      <p:ext uri="{BB962C8B-B14F-4D97-AF65-F5344CB8AC3E}">
        <p14:creationId xmlns:p14="http://schemas.microsoft.com/office/powerpoint/2010/main" val="2611061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878926-DEB4-6607-F958-602A3CEF4211}"/>
              </a:ext>
            </a:extLst>
          </p:cNvPr>
          <p:cNvSpPr>
            <a:spLocks noGrp="1"/>
          </p:cNvSpPr>
          <p:nvPr>
            <p:ph type="title"/>
          </p:nvPr>
        </p:nvSpPr>
        <p:spPr/>
        <p:txBody>
          <a:bodyPr/>
          <a:lstStyle/>
          <a:p>
            <a:r>
              <a:rPr kumimoji="1" lang="en-US" altLang="zh-CN" dirty="0"/>
              <a:t>Results – Clinical validation</a:t>
            </a:r>
            <a:endParaRPr kumimoji="1" lang="zh-CN" altLang="en-US" dirty="0"/>
          </a:p>
        </p:txBody>
      </p:sp>
      <p:pic>
        <p:nvPicPr>
          <p:cNvPr id="6" name="内容占位符 5" descr="图表, 箱线图&#10;&#10;描述已自动生成">
            <a:extLst>
              <a:ext uri="{FF2B5EF4-FFF2-40B4-BE49-F238E27FC236}">
                <a16:creationId xmlns:a16="http://schemas.microsoft.com/office/drawing/2014/main" id="{D2702875-5C48-B2B2-BDE8-01CF2EB32F75}"/>
              </a:ext>
            </a:extLst>
          </p:cNvPr>
          <p:cNvPicPr>
            <a:picLocks noGrp="1" noChangeAspect="1"/>
          </p:cNvPicPr>
          <p:nvPr>
            <p:ph idx="1"/>
          </p:nvPr>
        </p:nvPicPr>
        <p:blipFill>
          <a:blip r:embed="rId3"/>
          <a:stretch>
            <a:fillRect/>
          </a:stretch>
        </p:blipFill>
        <p:spPr>
          <a:xfrm>
            <a:off x="530183" y="1273174"/>
            <a:ext cx="11250439" cy="3975719"/>
          </a:xfrm>
        </p:spPr>
      </p:pic>
      <p:sp>
        <p:nvSpPr>
          <p:cNvPr id="4" name="页脚占位符 3">
            <a:extLst>
              <a:ext uri="{FF2B5EF4-FFF2-40B4-BE49-F238E27FC236}">
                <a16:creationId xmlns:a16="http://schemas.microsoft.com/office/drawing/2014/main" id="{2CD334B3-6E5B-714B-7A21-3E2BF22576A4}"/>
              </a:ext>
            </a:extLst>
          </p:cNvPr>
          <p:cNvSpPr>
            <a:spLocks noGrp="1"/>
          </p:cNvSpPr>
          <p:nvPr>
            <p:ph type="ftr" sz="quarter" idx="3"/>
          </p:nvPr>
        </p:nvSpPr>
        <p:spPr/>
        <p:txBody>
          <a:bodyPr/>
          <a:lstStyle/>
          <a:p>
            <a:r>
              <a:rPr lang="en-US"/>
              <a:t>© Shunyu Yan, Ph.D., MAIA Lab, 2025</a:t>
            </a:r>
            <a:endParaRPr lang="en-US" dirty="0"/>
          </a:p>
        </p:txBody>
      </p:sp>
    </p:spTree>
    <p:extLst>
      <p:ext uri="{BB962C8B-B14F-4D97-AF65-F5344CB8AC3E}">
        <p14:creationId xmlns:p14="http://schemas.microsoft.com/office/powerpoint/2010/main" val="2222429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073673-AB47-8454-4439-EFD9C9EE6DFF}"/>
              </a:ext>
            </a:extLst>
          </p:cNvPr>
          <p:cNvSpPr>
            <a:spLocks noGrp="1"/>
          </p:cNvSpPr>
          <p:nvPr>
            <p:ph type="title"/>
          </p:nvPr>
        </p:nvSpPr>
        <p:spPr/>
        <p:txBody>
          <a:bodyPr/>
          <a:lstStyle/>
          <a:p>
            <a:r>
              <a:rPr kumimoji="1" lang="en-US" altLang="zh-CN" dirty="0"/>
              <a:t>Discussion &amp; Conclusion</a:t>
            </a:r>
            <a:endParaRPr kumimoji="1" lang="zh-CN" altLang="en-US" dirty="0"/>
          </a:p>
        </p:txBody>
      </p:sp>
      <p:sp>
        <p:nvSpPr>
          <p:cNvPr id="3" name="内容占位符 2">
            <a:extLst>
              <a:ext uri="{FF2B5EF4-FFF2-40B4-BE49-F238E27FC236}">
                <a16:creationId xmlns:a16="http://schemas.microsoft.com/office/drawing/2014/main" id="{8B2CBF40-440F-F3AE-9326-977652C2C01D}"/>
              </a:ext>
            </a:extLst>
          </p:cNvPr>
          <p:cNvSpPr>
            <a:spLocks noGrp="1"/>
          </p:cNvSpPr>
          <p:nvPr>
            <p:ph idx="1"/>
          </p:nvPr>
        </p:nvSpPr>
        <p:spPr/>
        <p:txBody>
          <a:bodyPr/>
          <a:lstStyle/>
          <a:p>
            <a:pPr marL="0" indent="0">
              <a:buNone/>
            </a:pPr>
            <a:r>
              <a:rPr kumimoji="1" lang="en-US" altLang="zh-CN" b="1" dirty="0"/>
              <a:t>Clinical validation: </a:t>
            </a:r>
          </a:p>
          <a:p>
            <a:r>
              <a:rPr lang="en-US" altLang="zh-CN" sz="2400" dirty="0"/>
              <a:t>Comparing model performance with RO preferences directly</a:t>
            </a:r>
          </a:p>
          <a:p>
            <a:pPr marL="0" indent="0">
              <a:buNone/>
            </a:pPr>
            <a:endParaRPr kumimoji="1" lang="en-US" altLang="zh-CN" b="1" dirty="0"/>
          </a:p>
          <a:p>
            <a:pPr marL="0" indent="0">
              <a:buNone/>
            </a:pPr>
            <a:r>
              <a:rPr kumimoji="1" lang="en-US" altLang="zh-CN" b="1" dirty="0"/>
              <a:t>Limitations:</a:t>
            </a:r>
          </a:p>
          <a:p>
            <a:r>
              <a:rPr lang="en-US" altLang="zh-CN" sz="2400" dirty="0"/>
              <a:t>Model overconfidence</a:t>
            </a:r>
          </a:p>
          <a:p>
            <a:pPr marL="228600" lvl="1" indent="0">
              <a:buNone/>
            </a:pPr>
            <a:r>
              <a:rPr lang="en-US" altLang="zh-CN" sz="2000" dirty="0"/>
              <a:t>- Overfitting (small sized dataset ; batch size of 1)</a:t>
            </a:r>
          </a:p>
          <a:p>
            <a:pPr marL="228600" lvl="1" indent="0">
              <a:buNone/>
            </a:pPr>
            <a:r>
              <a:rPr lang="en-US" altLang="zh-CN" sz="2000" dirty="0"/>
              <a:t>- Dice loss: may focus on shape similarity rather than probability accuracy</a:t>
            </a:r>
          </a:p>
          <a:p>
            <a:r>
              <a:rPr kumimoji="1" lang="en-US" altLang="zh-CN" sz="2400" dirty="0"/>
              <a:t>Out-of-distribution training &amp; testing data</a:t>
            </a:r>
          </a:p>
        </p:txBody>
      </p:sp>
      <p:sp>
        <p:nvSpPr>
          <p:cNvPr id="4" name="页脚占位符 3">
            <a:extLst>
              <a:ext uri="{FF2B5EF4-FFF2-40B4-BE49-F238E27FC236}">
                <a16:creationId xmlns:a16="http://schemas.microsoft.com/office/drawing/2014/main" id="{0372CB84-9A1A-E38D-3693-570D1CF312D4}"/>
              </a:ext>
            </a:extLst>
          </p:cNvPr>
          <p:cNvSpPr>
            <a:spLocks noGrp="1"/>
          </p:cNvSpPr>
          <p:nvPr>
            <p:ph type="ftr" sz="quarter" idx="3"/>
          </p:nvPr>
        </p:nvSpPr>
        <p:spPr/>
        <p:txBody>
          <a:bodyPr/>
          <a:lstStyle/>
          <a:p>
            <a:r>
              <a:rPr lang="en-US" dirty="0"/>
              <a:t>© </a:t>
            </a:r>
            <a:r>
              <a:rPr lang="en-US" dirty="0" err="1"/>
              <a:t>Shunyu</a:t>
            </a:r>
            <a:r>
              <a:rPr lang="en-US" dirty="0"/>
              <a:t> Yan, Ph.D., MAIA Lab, 2025</a:t>
            </a:r>
          </a:p>
        </p:txBody>
      </p:sp>
    </p:spTree>
    <p:extLst>
      <p:ext uri="{BB962C8B-B14F-4D97-AF65-F5344CB8AC3E}">
        <p14:creationId xmlns:p14="http://schemas.microsoft.com/office/powerpoint/2010/main" val="3798992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1701"/>
          <a:stretch/>
        </p:blipFill>
        <p:spPr>
          <a:xfrm>
            <a:off x="0" y="-10160"/>
            <a:ext cx="12193057" cy="6867783"/>
          </a:xfrm>
          <a:prstGeom prst="rect">
            <a:avLst/>
          </a:prstGeom>
        </p:spPr>
      </p:pic>
      <p:pic>
        <p:nvPicPr>
          <p:cNvPr id="4" name="Picture 3" descr="Logo&#10;&#10;Description automatically generated">
            <a:extLst>
              <a:ext uri="{FF2B5EF4-FFF2-40B4-BE49-F238E27FC236}">
                <a16:creationId xmlns:a16="http://schemas.microsoft.com/office/drawing/2014/main" id="{7D512C8D-E0EE-48E1-8234-771C0D0E7D88}"/>
              </a:ext>
            </a:extLst>
          </p:cNvPr>
          <p:cNvPicPr>
            <a:picLocks noChangeAspect="1"/>
          </p:cNvPicPr>
          <p:nvPr/>
        </p:nvPicPr>
        <p:blipFill>
          <a:blip r:embed="rId3"/>
          <a:stretch>
            <a:fillRect/>
          </a:stretch>
        </p:blipFill>
        <p:spPr>
          <a:xfrm>
            <a:off x="4536416" y="94023"/>
            <a:ext cx="2743200" cy="996433"/>
          </a:xfrm>
          <a:prstGeom prst="rect">
            <a:avLst/>
          </a:prstGeom>
        </p:spPr>
      </p:pic>
      <p:pic>
        <p:nvPicPr>
          <p:cNvPr id="2" name="Picture 1" descr="Ying Zhang, Ph.D.">
            <a:extLst>
              <a:ext uri="{FF2B5EF4-FFF2-40B4-BE49-F238E27FC236}">
                <a16:creationId xmlns:a16="http://schemas.microsoft.com/office/drawing/2014/main" id="{48FB76AB-1BAE-FE9C-5ED9-48B57F14A670}"/>
              </a:ext>
            </a:extLst>
          </p:cNvPr>
          <p:cNvPicPr>
            <a:picLocks noChangeAspect="1"/>
          </p:cNvPicPr>
          <p:nvPr/>
        </p:nvPicPr>
        <p:blipFill>
          <a:blip r:embed="rId4"/>
          <a:stretch>
            <a:fillRect/>
          </a:stretch>
        </p:blipFill>
        <p:spPr>
          <a:xfrm>
            <a:off x="3194367" y="3015933"/>
            <a:ext cx="784225" cy="826135"/>
          </a:xfrm>
          <a:prstGeom prst="rect">
            <a:avLst/>
          </a:prstGeom>
        </p:spPr>
      </p:pic>
      <p:sp>
        <p:nvSpPr>
          <p:cNvPr id="3" name="灯片编号占位符 2">
            <a:extLst>
              <a:ext uri="{FF2B5EF4-FFF2-40B4-BE49-F238E27FC236}">
                <a16:creationId xmlns:a16="http://schemas.microsoft.com/office/drawing/2014/main" id="{EF74C34E-5AE9-A3F4-6CAB-3C560F55EFB0}"/>
              </a:ext>
            </a:extLst>
          </p:cNvPr>
          <p:cNvSpPr>
            <a:spLocks noGrp="1"/>
          </p:cNvSpPr>
          <p:nvPr>
            <p:ph type="sldNum" sz="quarter" idx="4"/>
          </p:nvPr>
        </p:nvSpPr>
        <p:spPr/>
        <p:txBody>
          <a:bodyPr/>
          <a:lstStyle/>
          <a:p>
            <a:pPr algn="ctr">
              <a:defRPr/>
            </a:pPr>
            <a:fld id="{8D5A5518-D2D0-194A-A198-1F18B247223D}" type="slidenum">
              <a:rPr lang="en-US" smtClean="0"/>
              <a:pPr algn="ctr">
                <a:defRPr/>
              </a:pPr>
              <a:t>13</a:t>
            </a:fld>
            <a:endParaRPr lang="en-US" dirty="0"/>
          </a:p>
        </p:txBody>
      </p:sp>
      <p:sp>
        <p:nvSpPr>
          <p:cNvPr id="6" name="Footer Placeholder 5"/>
          <p:cNvSpPr>
            <a:spLocks noGrp="1"/>
          </p:cNvSpPr>
          <p:nvPr>
            <p:ph type="ftr" sz="quarter" idx="3"/>
          </p:nvPr>
        </p:nvSpPr>
        <p:spPr/>
        <p:txBody>
          <a:bodyPr/>
          <a:lstStyle/>
          <a:p>
            <a:r>
              <a:rPr lang="en-US"/>
              <a:t>Shunyu Yan, UTSW</a:t>
            </a:r>
            <a:endParaRPr lang="en-US" dirty="0"/>
          </a:p>
        </p:txBody>
      </p:sp>
    </p:spTree>
    <p:extLst>
      <p:ext uri="{BB962C8B-B14F-4D97-AF65-F5344CB8AC3E}">
        <p14:creationId xmlns:p14="http://schemas.microsoft.com/office/powerpoint/2010/main" val="428121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0CD026-83CE-40B9-6481-6FE2088BE243}"/>
              </a:ext>
            </a:extLst>
          </p:cNvPr>
          <p:cNvSpPr>
            <a:spLocks noGrp="1"/>
          </p:cNvSpPr>
          <p:nvPr>
            <p:ph type="title"/>
          </p:nvPr>
        </p:nvSpPr>
        <p:spPr/>
        <p:txBody>
          <a:bodyPr/>
          <a:lstStyle/>
          <a:p>
            <a:r>
              <a:rPr lang="en-US" altLang="zh-CN" dirty="0"/>
              <a:t>Introduction</a:t>
            </a:r>
            <a:endParaRPr kumimoji="1" lang="zh-CN" altLang="en-US" dirty="0"/>
          </a:p>
        </p:txBody>
      </p:sp>
      <p:sp>
        <p:nvSpPr>
          <p:cNvPr id="3" name="内容占位符 2">
            <a:extLst>
              <a:ext uri="{FF2B5EF4-FFF2-40B4-BE49-F238E27FC236}">
                <a16:creationId xmlns:a16="http://schemas.microsoft.com/office/drawing/2014/main" id="{AE2A8C2F-7BE1-AE91-5C1E-76177620FE88}"/>
              </a:ext>
            </a:extLst>
          </p:cNvPr>
          <p:cNvSpPr>
            <a:spLocks noGrp="1"/>
          </p:cNvSpPr>
          <p:nvPr>
            <p:ph idx="1"/>
          </p:nvPr>
        </p:nvSpPr>
        <p:spPr/>
        <p:txBody>
          <a:bodyPr>
            <a:normAutofit lnSpcReduction="10000"/>
          </a:bodyPr>
          <a:lstStyle/>
          <a:p>
            <a:pPr marL="0" indent="0">
              <a:buNone/>
            </a:pPr>
            <a:r>
              <a:rPr kumimoji="1" lang="en-US" altLang="zh-CN" sz="2400" b="1" dirty="0"/>
              <a:t>Automated contouring :</a:t>
            </a:r>
          </a:p>
          <a:p>
            <a:r>
              <a:rPr kumimoji="1" lang="en-US" altLang="zh-CN" sz="2000" dirty="0"/>
              <a:t>Complexity of contouring (GTV)</a:t>
            </a:r>
          </a:p>
          <a:p>
            <a:r>
              <a:rPr kumimoji="1" lang="en-US" altLang="zh-CN" sz="2000" dirty="0"/>
              <a:t>Model-based uncertainties </a:t>
            </a:r>
          </a:p>
          <a:p>
            <a:r>
              <a:rPr kumimoji="1" lang="en-US" altLang="zh-CN" sz="2000" dirty="0"/>
              <a:t>Variabilities in training data (physicians’ preferences)</a:t>
            </a:r>
          </a:p>
          <a:p>
            <a:endParaRPr kumimoji="1" lang="en-US" altLang="zh-CN" sz="2000" dirty="0"/>
          </a:p>
          <a:p>
            <a:pPr marL="0" indent="0">
              <a:buNone/>
            </a:pPr>
            <a:r>
              <a:rPr kumimoji="1" lang="en-US" altLang="zh-CN" sz="2400" b="1" dirty="0"/>
              <a:t>Uncertainty estimation: </a:t>
            </a:r>
          </a:p>
          <a:p>
            <a:r>
              <a:rPr kumimoji="1" lang="en-US" altLang="zh-CN" sz="2000" u="sng" dirty="0"/>
              <a:t>Monte-Carlo (MC) dropout</a:t>
            </a:r>
            <a:r>
              <a:rPr kumimoji="1" lang="en-US" altLang="zh-CN" sz="2000" dirty="0"/>
              <a:t>: multiple inferences</a:t>
            </a:r>
          </a:p>
          <a:p>
            <a:r>
              <a:rPr kumimoji="1" lang="en-US" altLang="zh-CN" sz="2000" dirty="0"/>
              <a:t>Deep ensemble: multiple networks</a:t>
            </a:r>
          </a:p>
          <a:p>
            <a:endParaRPr kumimoji="1" lang="en-US" altLang="zh-CN" sz="2400" dirty="0"/>
          </a:p>
          <a:p>
            <a:pPr marL="0" indent="0">
              <a:buNone/>
            </a:pPr>
            <a:r>
              <a:rPr kumimoji="1" lang="en-US" altLang="zh-CN" sz="2400" b="1" dirty="0"/>
              <a:t>Clinical validation: </a:t>
            </a:r>
          </a:p>
          <a:p>
            <a:r>
              <a:rPr kumimoji="1" lang="en-US" altLang="zh-CN" sz="2000" dirty="0"/>
              <a:t>Variance in real-world data</a:t>
            </a:r>
          </a:p>
          <a:p>
            <a:r>
              <a:rPr kumimoji="1" lang="en-US" altLang="zh-CN" sz="2000" dirty="0"/>
              <a:t>Miscalibration</a:t>
            </a:r>
            <a:endParaRPr kumimoji="1" lang="en-US" altLang="zh-CN" sz="2400" dirty="0"/>
          </a:p>
          <a:p>
            <a:endParaRPr kumimoji="1" lang="en-US" altLang="zh-CN" sz="2400" b="0" dirty="0"/>
          </a:p>
          <a:p>
            <a:endParaRPr kumimoji="1" lang="en-US" altLang="zh-CN" sz="2400" b="0" dirty="0"/>
          </a:p>
        </p:txBody>
      </p:sp>
      <p:sp>
        <p:nvSpPr>
          <p:cNvPr id="4" name="页脚占位符 3">
            <a:extLst>
              <a:ext uri="{FF2B5EF4-FFF2-40B4-BE49-F238E27FC236}">
                <a16:creationId xmlns:a16="http://schemas.microsoft.com/office/drawing/2014/main" id="{28C1A020-7235-97DD-A4AF-E67D7BB36E27}"/>
              </a:ext>
            </a:extLst>
          </p:cNvPr>
          <p:cNvSpPr>
            <a:spLocks noGrp="1"/>
          </p:cNvSpPr>
          <p:nvPr>
            <p:ph type="ftr" sz="quarter" idx="3"/>
          </p:nvPr>
        </p:nvSpPr>
        <p:spPr/>
        <p:txBody>
          <a:bodyPr/>
          <a:lstStyle/>
          <a:p>
            <a:r>
              <a:rPr lang="en-US" dirty="0"/>
              <a:t>© </a:t>
            </a:r>
            <a:r>
              <a:rPr lang="en-US" dirty="0" err="1"/>
              <a:t>Shunyu</a:t>
            </a:r>
            <a:r>
              <a:rPr lang="en-US" dirty="0"/>
              <a:t> Yan, Ph.D., MAIA Lab, 2025</a:t>
            </a:r>
          </a:p>
        </p:txBody>
      </p:sp>
      <p:sp>
        <p:nvSpPr>
          <p:cNvPr id="5" name="右大括号 4">
            <a:extLst>
              <a:ext uri="{FF2B5EF4-FFF2-40B4-BE49-F238E27FC236}">
                <a16:creationId xmlns:a16="http://schemas.microsoft.com/office/drawing/2014/main" id="{8455345C-E2B7-1F63-6C9B-F290361CB2F0}"/>
              </a:ext>
            </a:extLst>
          </p:cNvPr>
          <p:cNvSpPr/>
          <p:nvPr/>
        </p:nvSpPr>
        <p:spPr>
          <a:xfrm>
            <a:off x="7078894" y="1070156"/>
            <a:ext cx="359596" cy="481858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a:p>
        </p:txBody>
      </p:sp>
      <p:sp>
        <p:nvSpPr>
          <p:cNvPr id="6" name="文本框 5">
            <a:extLst>
              <a:ext uri="{FF2B5EF4-FFF2-40B4-BE49-F238E27FC236}">
                <a16:creationId xmlns:a16="http://schemas.microsoft.com/office/drawing/2014/main" id="{47DAA048-F399-7EE1-C2B9-4D1A50721E80}"/>
              </a:ext>
            </a:extLst>
          </p:cNvPr>
          <p:cNvSpPr txBox="1"/>
          <p:nvPr/>
        </p:nvSpPr>
        <p:spPr bwMode="auto">
          <a:xfrm>
            <a:off x="7695344" y="2556116"/>
            <a:ext cx="3328827"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t" anchorCtr="0" compatLnSpc="1">
            <a:prstTxWarp prst="textNoShape">
              <a:avLst/>
            </a:prstTxWarp>
            <a:spAutoFit/>
          </a:bodyPr>
          <a:lstStyle/>
          <a:p>
            <a:pPr>
              <a:spcBef>
                <a:spcPts val="0"/>
              </a:spcBef>
            </a:pPr>
            <a:r>
              <a:rPr kumimoji="1" lang="en-US" altLang="zh-CN" sz="2000" b="1" dirty="0">
                <a:solidFill>
                  <a:schemeClr val="tx2"/>
                </a:solidFill>
                <a:latin typeface="Arial" panose="020B0604020202020204" pitchFamily="34" charset="0"/>
                <a:cs typeface="Arial" panose="020B0604020202020204" pitchFamily="34" charset="0"/>
              </a:rPr>
              <a:t>Purpose: </a:t>
            </a:r>
          </a:p>
          <a:p>
            <a:pPr>
              <a:spcBef>
                <a:spcPts val="0"/>
              </a:spcBef>
            </a:pPr>
            <a:r>
              <a:rPr kumimoji="1" lang="en-US" altLang="zh-CN" sz="2000" dirty="0">
                <a:solidFill>
                  <a:schemeClr val="tx2"/>
                </a:solidFill>
                <a:latin typeface="Times New Roman" panose="02020603050405020304" pitchFamily="18" charset="0"/>
                <a:cs typeface="Times New Roman" panose="02020603050405020304" pitchFamily="18" charset="0"/>
              </a:rPr>
              <a:t>A 3D probabilistic system that generates </a:t>
            </a:r>
            <a:r>
              <a:rPr kumimoji="1" lang="en-US" altLang="zh-CN" sz="2000" u="sng" dirty="0">
                <a:solidFill>
                  <a:schemeClr val="tx2"/>
                </a:solidFill>
                <a:latin typeface="Times New Roman" panose="02020603050405020304" pitchFamily="18" charset="0"/>
                <a:cs typeface="Times New Roman" panose="02020603050405020304" pitchFamily="18" charset="0"/>
              </a:rPr>
              <a:t>uncertainty maps </a:t>
            </a:r>
            <a:r>
              <a:rPr kumimoji="1" lang="en-US" altLang="zh-CN" sz="2000" dirty="0">
                <a:solidFill>
                  <a:schemeClr val="tx2"/>
                </a:solidFill>
                <a:latin typeface="Times New Roman" panose="02020603050405020304" pitchFamily="18" charset="0"/>
                <a:cs typeface="Times New Roman" panose="02020603050405020304" pitchFamily="18" charset="0"/>
              </a:rPr>
              <a:t>for lung cancer CT segmentation using </a:t>
            </a:r>
            <a:r>
              <a:rPr kumimoji="1" lang="en-US" altLang="zh-CN" sz="2000" u="sng" dirty="0">
                <a:solidFill>
                  <a:schemeClr val="tx2"/>
                </a:solidFill>
                <a:latin typeface="Times New Roman" panose="02020603050405020304" pitchFamily="18" charset="0"/>
                <a:cs typeface="Times New Roman" panose="02020603050405020304" pitchFamily="18" charset="0"/>
              </a:rPr>
              <a:t>MC Dropout</a:t>
            </a:r>
            <a:endParaRPr kumimoji="1" lang="zh-CN" altLang="en-US" sz="2000" u="sng"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082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5E0077-3DF9-F8D0-092D-EB07ABDBAE49}"/>
              </a:ext>
            </a:extLst>
          </p:cNvPr>
          <p:cNvSpPr>
            <a:spLocks noGrp="1"/>
          </p:cNvSpPr>
          <p:nvPr>
            <p:ph type="title"/>
          </p:nvPr>
        </p:nvSpPr>
        <p:spPr/>
        <p:txBody>
          <a:bodyPr/>
          <a:lstStyle/>
          <a:p>
            <a:r>
              <a:rPr kumimoji="1" lang="en-US" altLang="zh-CN" dirty="0"/>
              <a:t>Methodology - Dataset </a:t>
            </a:r>
          </a:p>
        </p:txBody>
      </p:sp>
      <p:sp>
        <p:nvSpPr>
          <p:cNvPr id="4" name="页脚占位符 3">
            <a:extLst>
              <a:ext uri="{FF2B5EF4-FFF2-40B4-BE49-F238E27FC236}">
                <a16:creationId xmlns:a16="http://schemas.microsoft.com/office/drawing/2014/main" id="{B5EDEB17-D853-5E3D-93CD-36881A55C09E}"/>
              </a:ext>
            </a:extLst>
          </p:cNvPr>
          <p:cNvSpPr>
            <a:spLocks noGrp="1"/>
          </p:cNvSpPr>
          <p:nvPr>
            <p:ph type="ftr" sz="quarter" idx="3"/>
          </p:nvPr>
        </p:nvSpPr>
        <p:spPr/>
        <p:txBody>
          <a:bodyPr/>
          <a:lstStyle/>
          <a:p>
            <a:r>
              <a:rPr lang="en-US" dirty="0"/>
              <a:t>© </a:t>
            </a:r>
            <a:r>
              <a:rPr lang="en-US" dirty="0" err="1"/>
              <a:t>Shunyu</a:t>
            </a:r>
            <a:r>
              <a:rPr lang="en-US" dirty="0"/>
              <a:t> Yan, Ph.D., MAIA Lab, 2025</a:t>
            </a:r>
          </a:p>
        </p:txBody>
      </p:sp>
      <p:sp>
        <p:nvSpPr>
          <p:cNvPr id="5" name="内容占位符 4">
            <a:extLst>
              <a:ext uri="{FF2B5EF4-FFF2-40B4-BE49-F238E27FC236}">
                <a16:creationId xmlns:a16="http://schemas.microsoft.com/office/drawing/2014/main" id="{724AB150-D9FE-A750-A6F7-A2D1F5E996EA}"/>
              </a:ext>
            </a:extLst>
          </p:cNvPr>
          <p:cNvSpPr>
            <a:spLocks noGrp="1"/>
          </p:cNvSpPr>
          <p:nvPr>
            <p:ph idx="1"/>
          </p:nvPr>
        </p:nvSpPr>
        <p:spPr/>
        <p:txBody>
          <a:bodyPr/>
          <a:lstStyle/>
          <a:p>
            <a:pPr marL="0" indent="0">
              <a:buNone/>
            </a:pPr>
            <a:r>
              <a:rPr lang="en-US" altLang="zh-CN" sz="2400" dirty="0"/>
              <a:t>422 non-small cell lung cancer (NSCLC) patients:</a:t>
            </a:r>
          </a:p>
          <a:p>
            <a:r>
              <a:rPr lang="en-US" altLang="zh-CN" sz="2000" dirty="0"/>
              <a:t>Pre-treatment CT + Manual GTV segmentation contours</a:t>
            </a:r>
          </a:p>
          <a:p>
            <a:endParaRPr lang="en-US" altLang="zh-CN" sz="2000" dirty="0"/>
          </a:p>
          <a:p>
            <a:pPr marL="0" indent="0">
              <a:buNone/>
            </a:pPr>
            <a:r>
              <a:rPr lang="en-US" altLang="zh-CN" sz="2400" dirty="0"/>
              <a:t>Pre-processing:</a:t>
            </a:r>
          </a:p>
          <a:p>
            <a:r>
              <a:rPr lang="en-US" altLang="zh-CN" sz="2000" dirty="0"/>
              <a:t>Removed missing segmentation subjects</a:t>
            </a:r>
          </a:p>
          <a:p>
            <a:r>
              <a:rPr lang="en-US" altLang="zh-CN" sz="2000" dirty="0"/>
              <a:t>CT: (1) Normalization (2) Cropped with 1cm margin</a:t>
            </a:r>
          </a:p>
          <a:p>
            <a:endParaRPr lang="en-US" altLang="zh-CN" dirty="0"/>
          </a:p>
          <a:p>
            <a:pPr marL="0" indent="0">
              <a:buNone/>
            </a:pPr>
            <a:r>
              <a:rPr lang="en-US" altLang="zh-CN" sz="2400" dirty="0"/>
              <a:t>Data split</a:t>
            </a:r>
          </a:p>
          <a:p>
            <a:r>
              <a:rPr lang="en-US" altLang="zh-CN" sz="2000" dirty="0"/>
              <a:t>Training (80%) Validation (10%) Testing (10%)</a:t>
            </a:r>
          </a:p>
          <a:p>
            <a:endParaRPr lang="zh-CN" altLang="en-US" dirty="0"/>
          </a:p>
        </p:txBody>
      </p:sp>
    </p:spTree>
    <p:extLst>
      <p:ext uri="{BB962C8B-B14F-4D97-AF65-F5344CB8AC3E}">
        <p14:creationId xmlns:p14="http://schemas.microsoft.com/office/powerpoint/2010/main" val="22066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C2F248-4397-214C-4253-EAE270C9389E}"/>
              </a:ext>
            </a:extLst>
          </p:cNvPr>
          <p:cNvSpPr>
            <a:spLocks noGrp="1"/>
          </p:cNvSpPr>
          <p:nvPr>
            <p:ph type="title"/>
          </p:nvPr>
        </p:nvSpPr>
        <p:spPr/>
        <p:txBody>
          <a:bodyPr/>
          <a:lstStyle/>
          <a:p>
            <a:r>
              <a:rPr kumimoji="1" lang="en-US" altLang="zh-CN" dirty="0"/>
              <a:t>Methodology – Workflow</a:t>
            </a:r>
            <a:endParaRPr kumimoji="1" lang="zh-CN" altLang="en-US" dirty="0"/>
          </a:p>
        </p:txBody>
      </p:sp>
      <p:sp>
        <p:nvSpPr>
          <p:cNvPr id="4" name="页脚占位符 3">
            <a:extLst>
              <a:ext uri="{FF2B5EF4-FFF2-40B4-BE49-F238E27FC236}">
                <a16:creationId xmlns:a16="http://schemas.microsoft.com/office/drawing/2014/main" id="{25F02B60-F769-C1CE-9818-B5E3F3959500}"/>
              </a:ext>
            </a:extLst>
          </p:cNvPr>
          <p:cNvSpPr>
            <a:spLocks noGrp="1"/>
          </p:cNvSpPr>
          <p:nvPr>
            <p:ph type="ftr" sz="quarter" idx="3"/>
          </p:nvPr>
        </p:nvSpPr>
        <p:spPr/>
        <p:txBody>
          <a:bodyPr/>
          <a:lstStyle/>
          <a:p>
            <a:r>
              <a:rPr lang="en-US" dirty="0"/>
              <a:t>© </a:t>
            </a:r>
            <a:r>
              <a:rPr lang="en-US" dirty="0" err="1"/>
              <a:t>Shunyu</a:t>
            </a:r>
            <a:r>
              <a:rPr lang="en-US" dirty="0"/>
              <a:t> Yan, Ph.D., MAIA Lab, 2025</a:t>
            </a:r>
          </a:p>
        </p:txBody>
      </p:sp>
      <p:pic>
        <p:nvPicPr>
          <p:cNvPr id="1026" name="Picture 2">
            <a:extLst>
              <a:ext uri="{FF2B5EF4-FFF2-40B4-BE49-F238E27FC236}">
                <a16:creationId xmlns:a16="http://schemas.microsoft.com/office/drawing/2014/main" id="{EBA8A2FB-6616-9B8E-062E-A9D5D2D79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12" y="996303"/>
            <a:ext cx="11664176" cy="339141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线箭头连接符 10">
            <a:extLst>
              <a:ext uri="{FF2B5EF4-FFF2-40B4-BE49-F238E27FC236}">
                <a16:creationId xmlns:a16="http://schemas.microsoft.com/office/drawing/2014/main" id="{AEDE7452-543F-2CC8-9EE1-B013D1B919A0}"/>
              </a:ext>
            </a:extLst>
          </p:cNvPr>
          <p:cNvCxnSpPr>
            <a:cxnSpLocks/>
            <a:endCxn id="12" idx="0"/>
          </p:cNvCxnSpPr>
          <p:nvPr/>
        </p:nvCxnSpPr>
        <p:spPr>
          <a:xfrm flipH="1">
            <a:off x="5502987" y="4153359"/>
            <a:ext cx="593013" cy="4979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文本框 11">
            <a:extLst>
              <a:ext uri="{FF2B5EF4-FFF2-40B4-BE49-F238E27FC236}">
                <a16:creationId xmlns:a16="http://schemas.microsoft.com/office/drawing/2014/main" id="{B23788A8-01AC-F7B4-7F04-9758A72CDE39}"/>
              </a:ext>
            </a:extLst>
          </p:cNvPr>
          <p:cNvSpPr txBox="1"/>
          <p:nvPr/>
        </p:nvSpPr>
        <p:spPr bwMode="auto">
          <a:xfrm>
            <a:off x="4726236" y="4651270"/>
            <a:ext cx="15535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0" tIns="0" rIns="0" bIns="0" numCol="1" rtlCol="0" anchor="t" anchorCtr="0" compatLnSpc="1">
            <a:prstTxWarp prst="textNoShape">
              <a:avLst/>
            </a:prstTxWarp>
            <a:spAutoFit/>
          </a:bodyPr>
          <a:lstStyle/>
          <a:p>
            <a:pPr>
              <a:spcBef>
                <a:spcPts val="0"/>
              </a:spcBef>
            </a:pPr>
            <a:r>
              <a:rPr kumimoji="1" lang="en-US" altLang="zh-CN" sz="2000" b="1" dirty="0">
                <a:solidFill>
                  <a:schemeClr val="tx2"/>
                </a:solidFill>
                <a:latin typeface="Arial" panose="020B0604020202020204" pitchFamily="34" charset="0"/>
                <a:cs typeface="Arial" panose="020B0604020202020204" pitchFamily="34" charset="0"/>
              </a:rPr>
              <a:t>Test-time=25</a:t>
            </a:r>
            <a:endParaRPr kumimoji="1" lang="zh-CN" altLang="en-US" sz="2000" b="1" dirty="0">
              <a:solidFill>
                <a:schemeClr val="tx2"/>
              </a:solidFill>
              <a:latin typeface="Arial" panose="020B0604020202020204" pitchFamily="34" charset="0"/>
              <a:cs typeface="Arial" panose="020B0604020202020204" pitchFamily="34" charset="0"/>
            </a:endParaRPr>
          </a:p>
        </p:txBody>
      </p:sp>
      <p:cxnSp>
        <p:nvCxnSpPr>
          <p:cNvPr id="14" name="直线箭头连接符 13">
            <a:extLst>
              <a:ext uri="{FF2B5EF4-FFF2-40B4-BE49-F238E27FC236}">
                <a16:creationId xmlns:a16="http://schemas.microsoft.com/office/drawing/2014/main" id="{44BE0B28-D0E8-2C09-C806-DB256211BEBF}"/>
              </a:ext>
            </a:extLst>
          </p:cNvPr>
          <p:cNvCxnSpPr>
            <a:cxnSpLocks/>
          </p:cNvCxnSpPr>
          <p:nvPr/>
        </p:nvCxnSpPr>
        <p:spPr>
          <a:xfrm>
            <a:off x="7823813" y="3913565"/>
            <a:ext cx="0" cy="15450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文本框 15">
            <a:extLst>
              <a:ext uri="{FF2B5EF4-FFF2-40B4-BE49-F238E27FC236}">
                <a16:creationId xmlns:a16="http://schemas.microsoft.com/office/drawing/2014/main" id="{E126A975-D12B-A1DC-558C-67F89E7CDF18}"/>
              </a:ext>
            </a:extLst>
          </p:cNvPr>
          <p:cNvSpPr txBox="1"/>
          <p:nvPr/>
        </p:nvSpPr>
        <p:spPr bwMode="auto">
          <a:xfrm>
            <a:off x="6411521" y="5499221"/>
            <a:ext cx="308898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0" tIns="0" rIns="0" bIns="0" numCol="1" rtlCol="0" anchor="t" anchorCtr="0" compatLnSpc="1">
            <a:prstTxWarp prst="textNoShape">
              <a:avLst/>
            </a:prstTxWarp>
            <a:spAutoFit/>
          </a:bodyPr>
          <a:lstStyle/>
          <a:p>
            <a:pPr>
              <a:spcBef>
                <a:spcPts val="0"/>
              </a:spcBef>
            </a:pPr>
            <a:r>
              <a:rPr kumimoji="1" lang="en-US" altLang="zh-CN" sz="2000" b="1" dirty="0">
                <a:solidFill>
                  <a:schemeClr val="tx2"/>
                </a:solidFill>
                <a:latin typeface="Arial" panose="020B0604020202020204" pitchFamily="34" charset="0"/>
                <a:cs typeface="Arial" panose="020B0604020202020204" pitchFamily="34" charset="0"/>
              </a:rPr>
              <a:t>Probability of GTV region</a:t>
            </a:r>
            <a:endParaRPr kumimoji="1" lang="zh-CN" altLang="en-US" sz="2000" b="1" dirty="0">
              <a:solidFill>
                <a:schemeClr val="tx2"/>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865A7D80-377B-2E89-0860-C77C2DE8ACD8}"/>
              </a:ext>
            </a:extLst>
          </p:cNvPr>
          <p:cNvSpPr txBox="1"/>
          <p:nvPr/>
        </p:nvSpPr>
        <p:spPr bwMode="auto">
          <a:xfrm>
            <a:off x="8171247" y="4750915"/>
            <a:ext cx="239328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0" tIns="0" rIns="0" bIns="0" numCol="1" rtlCol="0" anchor="t" anchorCtr="0" compatLnSpc="1">
            <a:prstTxWarp prst="textNoShape">
              <a:avLst/>
            </a:prstTxWarp>
            <a:spAutoFit/>
          </a:bodyPr>
          <a:lstStyle/>
          <a:p>
            <a:pPr>
              <a:spcBef>
                <a:spcPts val="0"/>
              </a:spcBef>
            </a:pPr>
            <a:r>
              <a:rPr kumimoji="1" lang="en-US" altLang="zh-CN" sz="2000" b="1" dirty="0">
                <a:solidFill>
                  <a:schemeClr val="tx2"/>
                </a:solidFill>
                <a:latin typeface="Arial" panose="020B0604020202020204" pitchFamily="34" charset="0"/>
                <a:cs typeface="Arial" panose="020B0604020202020204" pitchFamily="34" charset="0"/>
              </a:rPr>
              <a:t>Normalized entropy</a:t>
            </a:r>
            <a:endParaRPr kumimoji="1" lang="zh-CN" altLang="en-US" sz="2000" b="1" dirty="0">
              <a:solidFill>
                <a:schemeClr val="tx2"/>
              </a:solidFill>
              <a:latin typeface="Arial" panose="020B0604020202020204" pitchFamily="34" charset="0"/>
              <a:cs typeface="Arial" panose="020B0604020202020204" pitchFamily="34" charset="0"/>
            </a:endParaRPr>
          </a:p>
        </p:txBody>
      </p:sp>
      <p:cxnSp>
        <p:nvCxnSpPr>
          <p:cNvPr id="22" name="直线箭头连接符 21">
            <a:extLst>
              <a:ext uri="{FF2B5EF4-FFF2-40B4-BE49-F238E27FC236}">
                <a16:creationId xmlns:a16="http://schemas.microsoft.com/office/drawing/2014/main" id="{E2D81D24-D703-674B-1F41-A38241043D34}"/>
              </a:ext>
            </a:extLst>
          </p:cNvPr>
          <p:cNvCxnSpPr>
            <a:endCxn id="17" idx="0"/>
          </p:cNvCxnSpPr>
          <p:nvPr/>
        </p:nvCxnSpPr>
        <p:spPr>
          <a:xfrm>
            <a:off x="9367889" y="4544121"/>
            <a:ext cx="0" cy="2067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直线箭头连接符 22">
            <a:extLst>
              <a:ext uri="{FF2B5EF4-FFF2-40B4-BE49-F238E27FC236}">
                <a16:creationId xmlns:a16="http://schemas.microsoft.com/office/drawing/2014/main" id="{DDC23365-2E08-737C-3FEA-17036CA0E8A7}"/>
              </a:ext>
            </a:extLst>
          </p:cNvPr>
          <p:cNvCxnSpPr>
            <a:cxnSpLocks/>
          </p:cNvCxnSpPr>
          <p:nvPr/>
        </p:nvCxnSpPr>
        <p:spPr>
          <a:xfrm flipH="1">
            <a:off x="1755416" y="3889051"/>
            <a:ext cx="593013" cy="4979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文本框 23">
            <a:extLst>
              <a:ext uri="{FF2B5EF4-FFF2-40B4-BE49-F238E27FC236}">
                <a16:creationId xmlns:a16="http://schemas.microsoft.com/office/drawing/2014/main" id="{378022C8-28B3-8528-6A98-3C5297A763B6}"/>
              </a:ext>
            </a:extLst>
          </p:cNvPr>
          <p:cNvSpPr txBox="1"/>
          <p:nvPr/>
        </p:nvSpPr>
        <p:spPr bwMode="auto">
          <a:xfrm>
            <a:off x="297081" y="4474192"/>
            <a:ext cx="3603551"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0" tIns="0" rIns="0" bIns="0" numCol="1" rtlCol="0" anchor="t" anchorCtr="0" compatLnSpc="1">
            <a:prstTxWarp prst="textNoShape">
              <a:avLst/>
            </a:prstTxWarp>
            <a:spAutoFit/>
          </a:bodyPr>
          <a:lstStyle/>
          <a:p>
            <a:pPr>
              <a:spcBef>
                <a:spcPts val="0"/>
              </a:spcBef>
            </a:pPr>
            <a:r>
              <a:rPr kumimoji="1" lang="en-US" altLang="zh-CN" sz="2000" b="1" dirty="0">
                <a:solidFill>
                  <a:schemeClr val="tx2"/>
                </a:solidFill>
                <a:latin typeface="Arial" panose="020B0604020202020204" pitchFamily="34" charset="0"/>
                <a:cs typeface="Arial" panose="020B0604020202020204" pitchFamily="34" charset="0"/>
              </a:rPr>
              <a:t>Training details:</a:t>
            </a:r>
          </a:p>
          <a:p>
            <a:pPr>
              <a:spcBef>
                <a:spcPts val="0"/>
              </a:spcBef>
            </a:pPr>
            <a:r>
              <a:rPr kumimoji="1" lang="en-US" altLang="zh-CN" sz="2000" dirty="0">
                <a:solidFill>
                  <a:schemeClr val="tx2"/>
                </a:solidFill>
                <a:latin typeface="Arial" panose="020B0604020202020204" pitchFamily="34" charset="0"/>
                <a:cs typeface="Arial" panose="020B0604020202020204" pitchFamily="34" charset="0"/>
              </a:rPr>
              <a:t>Dice loss function</a:t>
            </a:r>
          </a:p>
          <a:p>
            <a:pPr>
              <a:spcBef>
                <a:spcPts val="0"/>
              </a:spcBef>
            </a:pPr>
            <a:r>
              <a:rPr kumimoji="1" lang="en-US" altLang="zh-CN" sz="2000" dirty="0">
                <a:solidFill>
                  <a:schemeClr val="tx2"/>
                </a:solidFill>
                <a:latin typeface="Arial" panose="020B0604020202020204" pitchFamily="34" charset="0"/>
                <a:cs typeface="Arial" panose="020B0604020202020204" pitchFamily="34" charset="0"/>
              </a:rPr>
              <a:t>Batch size = 1</a:t>
            </a:r>
          </a:p>
          <a:p>
            <a:pPr>
              <a:spcBef>
                <a:spcPts val="0"/>
              </a:spcBef>
            </a:pPr>
            <a:r>
              <a:rPr kumimoji="1" lang="en-US" altLang="zh-CN" sz="2000" dirty="0">
                <a:solidFill>
                  <a:schemeClr val="tx2"/>
                </a:solidFill>
                <a:latin typeface="Arial" panose="020B0604020202020204" pitchFamily="34" charset="0"/>
                <a:cs typeface="Arial" panose="020B0604020202020204" pitchFamily="34" charset="0"/>
              </a:rPr>
              <a:t>Dropout=0.2</a:t>
            </a:r>
          </a:p>
          <a:p>
            <a:pPr>
              <a:spcBef>
                <a:spcPts val="0"/>
              </a:spcBef>
            </a:pPr>
            <a:r>
              <a:rPr kumimoji="1" lang="en-US" altLang="zh-CN" sz="2000" dirty="0">
                <a:solidFill>
                  <a:schemeClr val="tx2"/>
                </a:solidFill>
                <a:latin typeface="Arial" panose="020B0604020202020204" pitchFamily="34" charset="0"/>
                <a:cs typeface="Arial" panose="020B0604020202020204" pitchFamily="34" charset="0"/>
              </a:rPr>
              <a:t>Augmentation: flipping / rotation</a:t>
            </a:r>
            <a:endParaRPr kumimoji="1" lang="zh-CN" alt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59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D1DB29-0DB7-A6E6-3E94-B95F05D0E99B}"/>
              </a:ext>
            </a:extLst>
          </p:cNvPr>
          <p:cNvSpPr>
            <a:spLocks noGrp="1"/>
          </p:cNvSpPr>
          <p:nvPr>
            <p:ph type="title"/>
          </p:nvPr>
        </p:nvSpPr>
        <p:spPr/>
        <p:txBody>
          <a:bodyPr/>
          <a:lstStyle/>
          <a:p>
            <a:r>
              <a:rPr kumimoji="1" lang="en-US" altLang="zh-CN" dirty="0"/>
              <a:t>Methodology – Clinical validation</a:t>
            </a:r>
            <a:endParaRPr kumimoji="1" lang="zh-CN" altLang="en-US" dirty="0"/>
          </a:p>
        </p:txBody>
      </p:sp>
      <p:sp>
        <p:nvSpPr>
          <p:cNvPr id="4" name="页脚占位符 3">
            <a:extLst>
              <a:ext uri="{FF2B5EF4-FFF2-40B4-BE49-F238E27FC236}">
                <a16:creationId xmlns:a16="http://schemas.microsoft.com/office/drawing/2014/main" id="{B2FA3A9B-B468-3FF8-2C93-E33636798A58}"/>
              </a:ext>
            </a:extLst>
          </p:cNvPr>
          <p:cNvSpPr>
            <a:spLocks noGrp="1"/>
          </p:cNvSpPr>
          <p:nvPr>
            <p:ph type="ftr" sz="quarter" idx="3"/>
          </p:nvPr>
        </p:nvSpPr>
        <p:spPr/>
        <p:txBody>
          <a:bodyPr/>
          <a:lstStyle/>
          <a:p>
            <a:r>
              <a:rPr lang="en-US" dirty="0"/>
              <a:t>© </a:t>
            </a:r>
            <a:r>
              <a:rPr lang="en-US" dirty="0" err="1"/>
              <a:t>Shunyu</a:t>
            </a:r>
            <a:r>
              <a:rPr lang="en-US" dirty="0"/>
              <a:t> Yan, Ph.D., MAIA Lab, 2025</a:t>
            </a:r>
          </a:p>
        </p:txBody>
      </p:sp>
      <mc:AlternateContent xmlns:mc="http://schemas.openxmlformats.org/markup-compatibility/2006" xmlns:a14="http://schemas.microsoft.com/office/drawing/2010/main">
        <mc:Choice Requires="a14">
          <p:sp>
            <p:nvSpPr>
              <p:cNvPr id="7" name="内容占位符 6">
                <a:extLst>
                  <a:ext uri="{FF2B5EF4-FFF2-40B4-BE49-F238E27FC236}">
                    <a16:creationId xmlns:a16="http://schemas.microsoft.com/office/drawing/2014/main" id="{10594C71-0618-0B3F-8E48-C171D15D9EE9}"/>
                  </a:ext>
                </a:extLst>
              </p:cNvPr>
              <p:cNvSpPr>
                <a:spLocks noGrp="1"/>
              </p:cNvSpPr>
              <p:nvPr>
                <p:ph idx="1"/>
              </p:nvPr>
            </p:nvSpPr>
            <p:spPr/>
            <p:txBody>
              <a:bodyPr>
                <a:normAutofit/>
              </a:bodyPr>
              <a:lstStyle/>
              <a:p>
                <a:r>
                  <a:rPr lang="en-US" altLang="zh-CN" sz="2400" dirty="0"/>
                  <a:t>Phase 1: RO’s classification of manual contours as baseline</a:t>
                </a:r>
              </a:p>
              <a:p>
                <a:r>
                  <a:rPr lang="en-US" altLang="zh-CN" sz="2000" dirty="0"/>
                  <a:t>For each test case, RO reviewed and classified manual segmentations into: (1) High uncertainty (2) Intermediate uncertainty (3) Low uncertainty </a:t>
                </a:r>
              </a:p>
              <a:p>
                <a:endParaRPr lang="en-US" altLang="zh-CN" sz="2000" dirty="0"/>
              </a:p>
              <a:p>
                <a:r>
                  <a:rPr lang="en-US" altLang="zh-CN" sz="2400" dirty="0"/>
                  <a:t>Phase 2: RO’s localization of high-uncertainty regions</a:t>
                </a:r>
              </a:p>
              <a:p>
                <a:r>
                  <a:rPr lang="en-US" altLang="zh-CN" sz="2000" dirty="0"/>
                  <a:t>For each test case, RO pointed the highest expected uncertainty areas</a:t>
                </a:r>
              </a:p>
              <a:p>
                <a:endParaRPr lang="en-US" altLang="zh-CN" sz="2000" dirty="0"/>
              </a:p>
              <a:p>
                <a:r>
                  <a:rPr lang="en-US" altLang="zh-CN" sz="2400" dirty="0"/>
                  <a:t>Evaluation Metrics:</a:t>
                </a:r>
              </a:p>
              <a:p>
                <a:r>
                  <a:rPr lang="en-US" altLang="zh-CN" sz="2000" dirty="0"/>
                  <a:t>Mean uncertainty (MU): </a:t>
                </a:r>
                <a14:m>
                  <m:oMath xmlns:m="http://schemas.openxmlformats.org/officeDocument/2006/math">
                    <m:r>
                      <a:rPr lang="en-US" altLang="zh-CN" sz="2000" b="0" i="1" smtClean="0">
                        <a:latin typeface="Cambria Math" panose="02040503050406030204" pitchFamily="18" charset="0"/>
                      </a:rPr>
                      <m:t>𝑀𝑈</m:t>
                    </m:r>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1</m:t>
                        </m:r>
                      </m:num>
                      <m:den>
                        <m:r>
                          <a:rPr lang="en-US" altLang="zh-CN" sz="2000" b="0" i="1" smtClean="0">
                            <a:latin typeface="Cambria Math" panose="02040503050406030204" pitchFamily="18" charset="0"/>
                          </a:rPr>
                          <m:t>𝑁</m:t>
                        </m:r>
                      </m:den>
                    </m:f>
                    <m:nary>
                      <m:naryPr>
                        <m:chr m:val="∑"/>
                        <m:ctrlPr>
                          <a:rPr lang="en-US" altLang="zh-CN" sz="2000" b="0" i="1" smtClean="0">
                            <a:latin typeface="Cambria Math" panose="02040503050406030204" pitchFamily="18" charset="0"/>
                          </a:rPr>
                        </m:ctrlPr>
                      </m:naryPr>
                      <m:sub>
                        <m:r>
                          <m:rPr>
                            <m:brk m:alnAt="23"/>
                          </m:rPr>
                          <a:rPr lang="en-US" altLang="zh-CN" sz="2000" b="0" i="1" smtClean="0">
                            <a:latin typeface="Cambria Math" panose="02040503050406030204" pitchFamily="18" charset="0"/>
                          </a:rPr>
                          <m:t>𝑛</m:t>
                        </m:r>
                        <m:r>
                          <a:rPr lang="en-US" altLang="zh-CN" sz="2000" b="0" i="1" smtClean="0">
                            <a:latin typeface="Cambria Math" panose="02040503050406030204" pitchFamily="18" charset="0"/>
                          </a:rPr>
                          <m:t>=1</m:t>
                        </m:r>
                      </m:sub>
                      <m:sup>
                        <m:r>
                          <a:rPr lang="en-US" altLang="zh-CN" sz="2000" b="0" i="1" smtClean="0">
                            <a:latin typeface="Cambria Math" panose="02040503050406030204" pitchFamily="18" charset="0"/>
                          </a:rPr>
                          <m:t>𝑁</m:t>
                        </m:r>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𝐻</m:t>
                            </m:r>
                          </m:e>
                          <m:sub>
                            <m:r>
                              <a:rPr lang="en-US" altLang="zh-CN" sz="2000" b="0" i="1" smtClean="0">
                                <a:latin typeface="Cambria Math" panose="02040503050406030204" pitchFamily="18" charset="0"/>
                              </a:rPr>
                              <m:t>𝑛</m:t>
                            </m:r>
                          </m:sub>
                        </m:sSub>
                      </m:e>
                    </m:nary>
                    <m:r>
                      <a:rPr lang="en-US" altLang="zh-CN" sz="2000" b="0" i="1" smtClean="0">
                        <a:latin typeface="Cambria Math" panose="02040503050406030204" pitchFamily="18" charset="0"/>
                      </a:rPr>
                      <m:t>. </m:t>
                    </m:r>
                  </m:oMath>
                </a14:m>
                <a:r>
                  <a:rPr lang="en-US" altLang="zh-CN" sz="2000" dirty="0">
                    <a:sym typeface="Wingdings" pitchFamily="2" charset="2"/>
                  </a:rPr>
                  <a:t>       Evaluate overall confidence level</a:t>
                </a:r>
              </a:p>
              <a:p>
                <a:r>
                  <a:rPr lang="en-US" altLang="zh-CN" sz="2000" dirty="0">
                    <a:sym typeface="Wingdings" pitchFamily="2" charset="2"/>
                  </a:rPr>
                  <a:t>Relative uncertainty volume (RUV): RUV</a:t>
                </a:r>
                <a14:m>
                  <m:oMath xmlns:m="http://schemas.openxmlformats.org/officeDocument/2006/math">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𝑉</m:t>
                        </m:r>
                        <m:r>
                          <a:rPr lang="en-US" altLang="zh-CN" sz="2000" b="0" i="1" baseline="-25000" smtClean="0">
                            <a:latin typeface="Cambria Math" panose="02040503050406030204" pitchFamily="18" charset="0"/>
                          </a:rPr>
                          <m:t>h𝑖𝑔h</m:t>
                        </m:r>
                        <m:r>
                          <a:rPr lang="en-US" altLang="zh-CN" sz="2000" b="0" i="1" baseline="-25000" smtClean="0">
                            <a:latin typeface="Cambria Math" panose="02040503050406030204" pitchFamily="18" charset="0"/>
                          </a:rPr>
                          <m:t> </m:t>
                        </m:r>
                        <m:r>
                          <a:rPr lang="en-US" altLang="zh-CN" sz="2000" b="0" i="1" baseline="-25000" smtClean="0">
                            <a:latin typeface="Cambria Math" panose="02040503050406030204" pitchFamily="18" charset="0"/>
                          </a:rPr>
                          <m:t>𝑢𝑛𝑐𝑒𝑟𝑡𝑎𝑖𝑛𝑡𝑦</m:t>
                        </m:r>
                      </m:num>
                      <m:den>
                        <m:r>
                          <a:rPr lang="en-US" altLang="zh-CN" sz="2000" b="0" i="1" smtClean="0">
                            <a:latin typeface="Cambria Math" panose="02040503050406030204" pitchFamily="18" charset="0"/>
                          </a:rPr>
                          <m:t>𝑉</m:t>
                        </m:r>
                        <m:r>
                          <a:rPr lang="en-US" altLang="zh-CN" sz="2000" b="0" i="1" baseline="-25000" smtClean="0">
                            <a:latin typeface="Cambria Math" panose="02040503050406030204" pitchFamily="18" charset="0"/>
                          </a:rPr>
                          <m:t>𝑔𝑟𝑜𝑢𝑛𝑑𝑡𝑟𝑢𝑡h</m:t>
                        </m:r>
                      </m:den>
                    </m:f>
                  </m:oMath>
                </a14:m>
                <a:r>
                  <a:rPr lang="en-US" altLang="zh-CN" sz="2000" dirty="0"/>
                  <a:t>.    </a:t>
                </a:r>
                <a:r>
                  <a:rPr lang="en-US" altLang="zh-CN" sz="2000" dirty="0">
                    <a:sym typeface="Wingdings" pitchFamily="2" charset="2"/>
                  </a:rPr>
                  <a:t> </a:t>
                </a:r>
                <a:r>
                  <a:rPr lang="en-US" altLang="zh-CN" sz="2000" dirty="0"/>
                  <a:t>Identifies tumors requiring manual review</a:t>
                </a:r>
              </a:p>
            </p:txBody>
          </p:sp>
        </mc:Choice>
        <mc:Fallback xmlns="">
          <p:sp>
            <p:nvSpPr>
              <p:cNvPr id="7" name="内容占位符 6">
                <a:extLst>
                  <a:ext uri="{FF2B5EF4-FFF2-40B4-BE49-F238E27FC236}">
                    <a16:creationId xmlns:a16="http://schemas.microsoft.com/office/drawing/2014/main" id="{10594C71-0618-0B3F-8E48-C171D15D9EE9}"/>
                  </a:ext>
                </a:extLst>
              </p:cNvPr>
              <p:cNvSpPr>
                <a:spLocks noGrp="1" noRot="1" noChangeAspect="1" noMove="1" noResize="1" noEditPoints="1" noAdjustHandles="1" noChangeArrowheads="1" noChangeShapeType="1" noTextEdit="1"/>
              </p:cNvSpPr>
              <p:nvPr>
                <p:ph idx="1"/>
              </p:nvPr>
            </p:nvSpPr>
            <p:spPr>
              <a:blipFill>
                <a:blip r:embed="rId3"/>
                <a:stretch>
                  <a:fillRect l="-1505" t="-1946" r="-13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38026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BB52B7-39D2-442C-43E1-60C5B9798B70}"/>
              </a:ext>
            </a:extLst>
          </p:cNvPr>
          <p:cNvSpPr>
            <a:spLocks noGrp="1"/>
          </p:cNvSpPr>
          <p:nvPr>
            <p:ph type="title"/>
          </p:nvPr>
        </p:nvSpPr>
        <p:spPr/>
        <p:txBody>
          <a:bodyPr/>
          <a:lstStyle/>
          <a:p>
            <a:r>
              <a:rPr kumimoji="1" lang="en-US" altLang="zh-CN" dirty="0"/>
              <a:t>Results – Uncertainty maps</a:t>
            </a:r>
            <a:endParaRPr kumimoji="1" lang="zh-CN" altLang="en-US" dirty="0"/>
          </a:p>
        </p:txBody>
      </p:sp>
      <p:sp>
        <p:nvSpPr>
          <p:cNvPr id="4" name="页脚占位符 3">
            <a:extLst>
              <a:ext uri="{FF2B5EF4-FFF2-40B4-BE49-F238E27FC236}">
                <a16:creationId xmlns:a16="http://schemas.microsoft.com/office/drawing/2014/main" id="{5CE9E093-5552-AA35-72EB-51B68926EFFD}"/>
              </a:ext>
            </a:extLst>
          </p:cNvPr>
          <p:cNvSpPr>
            <a:spLocks noGrp="1"/>
          </p:cNvSpPr>
          <p:nvPr>
            <p:ph type="ftr" sz="quarter" idx="3"/>
          </p:nvPr>
        </p:nvSpPr>
        <p:spPr/>
        <p:txBody>
          <a:bodyPr/>
          <a:lstStyle/>
          <a:p>
            <a:r>
              <a:rPr lang="en-US" dirty="0"/>
              <a:t>© </a:t>
            </a:r>
            <a:r>
              <a:rPr lang="en-US" dirty="0" err="1"/>
              <a:t>Shunyu</a:t>
            </a:r>
            <a:r>
              <a:rPr lang="en-US" dirty="0"/>
              <a:t> Yan, Ph.D., MAIA Lab, 2025</a:t>
            </a:r>
          </a:p>
        </p:txBody>
      </p:sp>
      <p:pic>
        <p:nvPicPr>
          <p:cNvPr id="7" name="图片 6" descr="图片包含 应用程序&#10;&#10;描述已自动生成">
            <a:extLst>
              <a:ext uri="{FF2B5EF4-FFF2-40B4-BE49-F238E27FC236}">
                <a16:creationId xmlns:a16="http://schemas.microsoft.com/office/drawing/2014/main" id="{D1906443-8846-75F6-E1BB-8974851C44B0}"/>
              </a:ext>
            </a:extLst>
          </p:cNvPr>
          <p:cNvPicPr>
            <a:picLocks noChangeAspect="1"/>
          </p:cNvPicPr>
          <p:nvPr/>
        </p:nvPicPr>
        <p:blipFill rotWithShape="1">
          <a:blip r:embed="rId3"/>
          <a:srcRect b="10442"/>
          <a:stretch/>
        </p:blipFill>
        <p:spPr>
          <a:xfrm>
            <a:off x="3657600" y="795528"/>
            <a:ext cx="8055893" cy="6002414"/>
          </a:xfrm>
          <a:prstGeom prst="rect">
            <a:avLst/>
          </a:prstGeom>
        </p:spPr>
      </p:pic>
      <p:sp>
        <p:nvSpPr>
          <p:cNvPr id="11" name="文本框 10">
            <a:extLst>
              <a:ext uri="{FF2B5EF4-FFF2-40B4-BE49-F238E27FC236}">
                <a16:creationId xmlns:a16="http://schemas.microsoft.com/office/drawing/2014/main" id="{C8563131-C7A2-60DA-2B4F-D6C2B753063C}"/>
              </a:ext>
            </a:extLst>
          </p:cNvPr>
          <p:cNvSpPr txBox="1"/>
          <p:nvPr/>
        </p:nvSpPr>
        <p:spPr bwMode="auto">
          <a:xfrm>
            <a:off x="1393396" y="1737051"/>
            <a:ext cx="213840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0" tIns="0" rIns="0" bIns="0" numCol="1" rtlCol="0" anchor="t" anchorCtr="0" compatLnSpc="1">
            <a:prstTxWarp prst="textNoShape">
              <a:avLst/>
            </a:prstTxWarp>
            <a:spAutoFit/>
          </a:bodyPr>
          <a:lstStyle/>
          <a:p>
            <a:pPr>
              <a:spcBef>
                <a:spcPts val="0"/>
              </a:spcBef>
            </a:pPr>
            <a:r>
              <a:rPr kumimoji="1" lang="en-US" altLang="zh-CN" sz="2000" b="1" dirty="0">
                <a:solidFill>
                  <a:schemeClr val="tx2"/>
                </a:solidFill>
                <a:latin typeface="Arial" panose="020B0604020202020204" pitchFamily="34" charset="0"/>
                <a:cs typeface="Arial" panose="020B0604020202020204" pitchFamily="34" charset="0"/>
              </a:rPr>
              <a:t>Ambiguous spike</a:t>
            </a:r>
            <a:endParaRPr kumimoji="1" lang="zh-CN" altLang="en-US" sz="2000" b="1" dirty="0">
              <a:solidFill>
                <a:schemeClr val="tx2"/>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5BD299E8-AB75-464F-B269-3C368404C502}"/>
              </a:ext>
            </a:extLst>
          </p:cNvPr>
          <p:cNvSpPr txBox="1"/>
          <p:nvPr/>
        </p:nvSpPr>
        <p:spPr bwMode="auto">
          <a:xfrm>
            <a:off x="1537666" y="3294129"/>
            <a:ext cx="199413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0" tIns="0" rIns="0" bIns="0" numCol="1" rtlCol="0" anchor="t" anchorCtr="0" compatLnSpc="1">
            <a:prstTxWarp prst="textNoShape">
              <a:avLst/>
            </a:prstTxWarp>
            <a:spAutoFit/>
          </a:bodyPr>
          <a:lstStyle/>
          <a:p>
            <a:pPr>
              <a:spcBef>
                <a:spcPts val="0"/>
              </a:spcBef>
            </a:pPr>
            <a:r>
              <a:rPr kumimoji="1" lang="en-US" altLang="zh-CN" sz="2000" b="1" dirty="0">
                <a:solidFill>
                  <a:schemeClr val="tx2"/>
                </a:solidFill>
                <a:latin typeface="Arial" panose="020B0604020202020204" pitchFamily="34" charset="0"/>
                <a:cs typeface="Arial" panose="020B0604020202020204" pitchFamily="34" charset="0"/>
              </a:rPr>
              <a:t>Over contouring</a:t>
            </a:r>
            <a:endParaRPr kumimoji="1" lang="zh-CN" altLang="en-US" sz="2000" b="1" dirty="0">
              <a:solidFill>
                <a:schemeClr val="tx2"/>
              </a:solidFill>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13EF06C4-C269-AEE9-653D-DD5DAE2974C3}"/>
              </a:ext>
            </a:extLst>
          </p:cNvPr>
          <p:cNvSpPr txBox="1"/>
          <p:nvPr/>
        </p:nvSpPr>
        <p:spPr bwMode="auto">
          <a:xfrm>
            <a:off x="1458318" y="4633361"/>
            <a:ext cx="215283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0" tIns="0" rIns="0" bIns="0" numCol="1" rtlCol="0" anchor="t" anchorCtr="0" compatLnSpc="1">
            <a:prstTxWarp prst="textNoShape">
              <a:avLst/>
            </a:prstTxWarp>
            <a:spAutoFit/>
          </a:bodyPr>
          <a:lstStyle/>
          <a:p>
            <a:pPr>
              <a:spcBef>
                <a:spcPts val="0"/>
              </a:spcBef>
            </a:pPr>
            <a:r>
              <a:rPr kumimoji="1" lang="en-US" altLang="zh-CN" sz="2000" b="1" dirty="0">
                <a:solidFill>
                  <a:schemeClr val="tx2"/>
                </a:solidFill>
                <a:latin typeface="Arial" panose="020B0604020202020204" pitchFamily="34" charset="0"/>
                <a:cs typeface="Arial" panose="020B0604020202020204" pitchFamily="34" charset="0"/>
              </a:rPr>
              <a:t>Under contouring</a:t>
            </a:r>
            <a:endParaRPr kumimoji="1" lang="zh-CN" altLang="en-US" sz="2000" b="1" dirty="0">
              <a:solidFill>
                <a:schemeClr val="tx2"/>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65E1F282-5C2D-40E1-4BC8-7DEB72936A18}"/>
              </a:ext>
            </a:extLst>
          </p:cNvPr>
          <p:cNvSpPr txBox="1"/>
          <p:nvPr/>
        </p:nvSpPr>
        <p:spPr bwMode="auto">
          <a:xfrm>
            <a:off x="1899181" y="5818704"/>
            <a:ext cx="166552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0" tIns="0" rIns="0" bIns="0" numCol="1" rtlCol="0" anchor="t" anchorCtr="0" compatLnSpc="1">
            <a:prstTxWarp prst="textNoShape">
              <a:avLst/>
            </a:prstTxWarp>
            <a:spAutoFit/>
          </a:bodyPr>
          <a:lstStyle/>
          <a:p>
            <a:pPr>
              <a:spcBef>
                <a:spcPts val="0"/>
              </a:spcBef>
            </a:pPr>
            <a:r>
              <a:rPr kumimoji="1" lang="en-US" altLang="zh-CN" sz="2000" b="1" dirty="0">
                <a:solidFill>
                  <a:srgbClr val="FF0000"/>
                </a:solidFill>
                <a:latin typeface="Arial" panose="020B0604020202020204" pitchFamily="34" charset="0"/>
                <a:cs typeface="Arial" panose="020B0604020202020204" pitchFamily="34" charset="0"/>
              </a:rPr>
              <a:t>Missed tumor</a:t>
            </a:r>
            <a:endParaRPr kumimoji="1" lang="zh-CN" altLang="en-US" sz="2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295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FEE1F-B2FF-D44C-E10F-94BF1C5C2595}"/>
              </a:ext>
            </a:extLst>
          </p:cNvPr>
          <p:cNvSpPr>
            <a:spLocks noGrp="1"/>
          </p:cNvSpPr>
          <p:nvPr>
            <p:ph type="title"/>
          </p:nvPr>
        </p:nvSpPr>
        <p:spPr/>
        <p:txBody>
          <a:bodyPr/>
          <a:lstStyle/>
          <a:p>
            <a:r>
              <a:rPr kumimoji="1" lang="en-US" altLang="zh-CN" dirty="0"/>
              <a:t>Results – Uncertainty maps</a:t>
            </a:r>
            <a:endParaRPr kumimoji="1" lang="zh-CN" altLang="en-US" dirty="0"/>
          </a:p>
        </p:txBody>
      </p:sp>
      <p:pic>
        <p:nvPicPr>
          <p:cNvPr id="6" name="内容占位符 5" descr="图形用户界面, 应用程序&#10;&#10;描述已自动生成">
            <a:extLst>
              <a:ext uri="{FF2B5EF4-FFF2-40B4-BE49-F238E27FC236}">
                <a16:creationId xmlns:a16="http://schemas.microsoft.com/office/drawing/2014/main" id="{0B4E0A8A-32CA-0F5C-599B-5E7295FDE0BC}"/>
              </a:ext>
            </a:extLst>
          </p:cNvPr>
          <p:cNvPicPr>
            <a:picLocks noGrp="1" noChangeAspect="1"/>
          </p:cNvPicPr>
          <p:nvPr>
            <p:ph idx="1"/>
          </p:nvPr>
        </p:nvPicPr>
        <p:blipFill>
          <a:blip r:embed="rId3"/>
          <a:stretch>
            <a:fillRect/>
          </a:stretch>
        </p:blipFill>
        <p:spPr>
          <a:xfrm>
            <a:off x="572367" y="1069655"/>
            <a:ext cx="11047265" cy="4903633"/>
          </a:xfrm>
        </p:spPr>
      </p:pic>
      <p:sp>
        <p:nvSpPr>
          <p:cNvPr id="4" name="页脚占位符 3">
            <a:extLst>
              <a:ext uri="{FF2B5EF4-FFF2-40B4-BE49-F238E27FC236}">
                <a16:creationId xmlns:a16="http://schemas.microsoft.com/office/drawing/2014/main" id="{D60F241B-A2B2-BA80-ADB4-9EBED443C18E}"/>
              </a:ext>
            </a:extLst>
          </p:cNvPr>
          <p:cNvSpPr>
            <a:spLocks noGrp="1"/>
          </p:cNvSpPr>
          <p:nvPr>
            <p:ph type="ftr" sz="quarter" idx="3"/>
          </p:nvPr>
        </p:nvSpPr>
        <p:spPr/>
        <p:txBody>
          <a:bodyPr/>
          <a:lstStyle/>
          <a:p>
            <a:r>
              <a:rPr lang="en-US"/>
              <a:t>© Shunyu Yan, Ph.D., MAIA Lab, 2025</a:t>
            </a:r>
            <a:endParaRPr lang="en-US" dirty="0"/>
          </a:p>
        </p:txBody>
      </p:sp>
    </p:spTree>
    <p:extLst>
      <p:ext uri="{BB962C8B-B14F-4D97-AF65-F5344CB8AC3E}">
        <p14:creationId xmlns:p14="http://schemas.microsoft.com/office/powerpoint/2010/main" val="3757625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F67BC9-3EA3-24EF-FFD5-C43FEBD32A31}"/>
              </a:ext>
            </a:extLst>
          </p:cNvPr>
          <p:cNvSpPr>
            <a:spLocks noGrp="1"/>
          </p:cNvSpPr>
          <p:nvPr>
            <p:ph type="title"/>
          </p:nvPr>
        </p:nvSpPr>
        <p:spPr/>
        <p:txBody>
          <a:bodyPr/>
          <a:lstStyle/>
          <a:p>
            <a:r>
              <a:rPr kumimoji="1" lang="en-US" altLang="zh-CN" dirty="0"/>
              <a:t>Results – Reliability analysis  </a:t>
            </a:r>
            <a:endParaRPr kumimoji="1" lang="zh-CN" altLang="en-US" dirty="0"/>
          </a:p>
        </p:txBody>
      </p:sp>
      <p:sp>
        <p:nvSpPr>
          <p:cNvPr id="3" name="内容占位符 2">
            <a:extLst>
              <a:ext uri="{FF2B5EF4-FFF2-40B4-BE49-F238E27FC236}">
                <a16:creationId xmlns:a16="http://schemas.microsoft.com/office/drawing/2014/main" id="{4FFB5BBA-1E9A-F827-932E-2AE06762088A}"/>
              </a:ext>
            </a:extLst>
          </p:cNvPr>
          <p:cNvSpPr>
            <a:spLocks noGrp="1"/>
          </p:cNvSpPr>
          <p:nvPr>
            <p:ph idx="1"/>
          </p:nvPr>
        </p:nvSpPr>
        <p:spPr/>
        <p:txBody>
          <a:bodyPr/>
          <a:lstStyle/>
          <a:p>
            <a:endParaRPr kumimoji="1" lang="zh-CN" altLang="en-US" dirty="0"/>
          </a:p>
          <a:p>
            <a:pPr marL="0" indent="0">
              <a:buNone/>
            </a:pPr>
            <a:endParaRPr kumimoji="1" lang="zh-CN" altLang="en-US" dirty="0"/>
          </a:p>
        </p:txBody>
      </p:sp>
      <p:sp>
        <p:nvSpPr>
          <p:cNvPr id="4" name="页脚占位符 3">
            <a:extLst>
              <a:ext uri="{FF2B5EF4-FFF2-40B4-BE49-F238E27FC236}">
                <a16:creationId xmlns:a16="http://schemas.microsoft.com/office/drawing/2014/main" id="{3CD0A159-E40F-ADF9-2798-E2E806A123DC}"/>
              </a:ext>
            </a:extLst>
          </p:cNvPr>
          <p:cNvSpPr>
            <a:spLocks noGrp="1"/>
          </p:cNvSpPr>
          <p:nvPr>
            <p:ph type="ftr" sz="quarter" idx="3"/>
          </p:nvPr>
        </p:nvSpPr>
        <p:spPr/>
        <p:txBody>
          <a:bodyPr/>
          <a:lstStyle/>
          <a:p>
            <a:r>
              <a:rPr lang="en-US" dirty="0"/>
              <a:t>© </a:t>
            </a:r>
            <a:r>
              <a:rPr lang="en-US" dirty="0" err="1"/>
              <a:t>Shunyu</a:t>
            </a:r>
            <a:r>
              <a:rPr lang="en-US" dirty="0"/>
              <a:t> Yan, Ph.D., MAIA Lab, 2025</a:t>
            </a:r>
          </a:p>
        </p:txBody>
      </p:sp>
      <p:pic>
        <p:nvPicPr>
          <p:cNvPr id="8" name="图片 7" descr="图表, 折线图&#10;&#10;描述已自动生成">
            <a:extLst>
              <a:ext uri="{FF2B5EF4-FFF2-40B4-BE49-F238E27FC236}">
                <a16:creationId xmlns:a16="http://schemas.microsoft.com/office/drawing/2014/main" id="{0BED82EC-39C4-FF44-639E-0A2083BCCA96}"/>
              </a:ext>
            </a:extLst>
          </p:cNvPr>
          <p:cNvPicPr>
            <a:picLocks noChangeAspect="1"/>
          </p:cNvPicPr>
          <p:nvPr/>
        </p:nvPicPr>
        <p:blipFill rotWithShape="1">
          <a:blip r:embed="rId3"/>
          <a:srcRect b="43387"/>
          <a:stretch/>
        </p:blipFill>
        <p:spPr>
          <a:xfrm>
            <a:off x="295797" y="1096924"/>
            <a:ext cx="11600405" cy="4664152"/>
          </a:xfrm>
          <a:prstGeom prst="rect">
            <a:avLst/>
          </a:prstGeom>
        </p:spPr>
      </p:pic>
    </p:spTree>
    <p:extLst>
      <p:ext uri="{BB962C8B-B14F-4D97-AF65-F5344CB8AC3E}">
        <p14:creationId xmlns:p14="http://schemas.microsoft.com/office/powerpoint/2010/main" val="1467469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B527AE-BDDC-36E9-AD75-1E6B9C977EBC}"/>
              </a:ext>
            </a:extLst>
          </p:cNvPr>
          <p:cNvSpPr>
            <a:spLocks noGrp="1"/>
          </p:cNvSpPr>
          <p:nvPr>
            <p:ph type="title"/>
          </p:nvPr>
        </p:nvSpPr>
        <p:spPr>
          <a:xfrm>
            <a:off x="621792" y="228600"/>
            <a:ext cx="10954512" cy="566928"/>
          </a:xfrm>
        </p:spPr>
        <p:txBody>
          <a:bodyPr wrap="square" anchor="ctr">
            <a:normAutofit/>
          </a:bodyPr>
          <a:lstStyle/>
          <a:p>
            <a:r>
              <a:rPr kumimoji="1" lang="en-US" altLang="zh-CN" dirty="0"/>
              <a:t>Results – Clinical validation</a:t>
            </a:r>
            <a:endParaRPr kumimoji="1" lang="zh-CN" altLang="en-US" dirty="0"/>
          </a:p>
        </p:txBody>
      </p:sp>
      <p:sp>
        <p:nvSpPr>
          <p:cNvPr id="4" name="页脚占位符 3">
            <a:extLst>
              <a:ext uri="{FF2B5EF4-FFF2-40B4-BE49-F238E27FC236}">
                <a16:creationId xmlns:a16="http://schemas.microsoft.com/office/drawing/2014/main" id="{6398784A-277E-653C-0641-DC788FCE384C}"/>
              </a:ext>
            </a:extLst>
          </p:cNvPr>
          <p:cNvSpPr>
            <a:spLocks noGrp="1"/>
          </p:cNvSpPr>
          <p:nvPr>
            <p:ph type="ftr" sz="quarter" idx="3"/>
          </p:nvPr>
        </p:nvSpPr>
        <p:spPr>
          <a:xfrm>
            <a:off x="3657600" y="6409945"/>
            <a:ext cx="4876800" cy="365125"/>
          </a:xfrm>
        </p:spPr>
        <p:txBody>
          <a:bodyPr anchor="ctr">
            <a:normAutofit/>
          </a:bodyPr>
          <a:lstStyle/>
          <a:p>
            <a:pPr>
              <a:spcAft>
                <a:spcPts val="600"/>
              </a:spcAft>
            </a:pPr>
            <a:r>
              <a:rPr lang="en-US" dirty="0"/>
              <a:t>© </a:t>
            </a:r>
            <a:r>
              <a:rPr lang="en-US" dirty="0" err="1"/>
              <a:t>Shunyu</a:t>
            </a:r>
            <a:r>
              <a:rPr lang="en-US" dirty="0"/>
              <a:t> Yan, Ph.D., MAIA Lab, 2025</a:t>
            </a:r>
            <a:endParaRPr lang="en-US"/>
          </a:p>
        </p:txBody>
      </p:sp>
      <p:pic>
        <p:nvPicPr>
          <p:cNvPr id="10" name="内容占位符 9" descr="图表, 条形图&#10;&#10;描述已自动生成">
            <a:extLst>
              <a:ext uri="{FF2B5EF4-FFF2-40B4-BE49-F238E27FC236}">
                <a16:creationId xmlns:a16="http://schemas.microsoft.com/office/drawing/2014/main" id="{47B94D41-2DCA-BBFD-1482-1C7D8977EC41}"/>
              </a:ext>
            </a:extLst>
          </p:cNvPr>
          <p:cNvPicPr>
            <a:picLocks noGrp="1" noChangeAspect="1"/>
          </p:cNvPicPr>
          <p:nvPr>
            <p:ph idx="1"/>
          </p:nvPr>
        </p:nvPicPr>
        <p:blipFill>
          <a:blip r:embed="rId3"/>
          <a:stretch>
            <a:fillRect/>
          </a:stretch>
        </p:blipFill>
        <p:spPr>
          <a:xfrm>
            <a:off x="1024623" y="934301"/>
            <a:ext cx="9857745" cy="4633137"/>
          </a:xfrm>
          <a:noFill/>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F34CD3A1-7B3F-6207-571C-0F6CBF06437D}"/>
                  </a:ext>
                </a:extLst>
              </p:cNvPr>
              <p:cNvSpPr txBox="1"/>
              <p:nvPr/>
            </p:nvSpPr>
            <p:spPr bwMode="auto">
              <a:xfrm>
                <a:off x="1024623" y="5567438"/>
                <a:ext cx="6097978" cy="483466"/>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p>
                <a14:m>
                  <m:oMath xmlns:m="http://schemas.openxmlformats.org/officeDocument/2006/math">
                    <m:r>
                      <a:rPr lang="en-US" altLang="zh-CN" sz="1800" b="0" i="1" smtClean="0">
                        <a:latin typeface="Cambria Math" panose="02040503050406030204" pitchFamily="18" charset="0"/>
                      </a:rPr>
                      <m:t>𝑀𝑈</m:t>
                    </m:r>
                    <m:r>
                      <a:rPr lang="en-US" altLang="zh-CN" sz="1800" b="0" i="1" smtClean="0">
                        <a:latin typeface="Cambria Math" panose="02040503050406030204" pitchFamily="18" charset="0"/>
                      </a:rPr>
                      <m:t>=</m:t>
                    </m:r>
                    <m:f>
                      <m:fPr>
                        <m:ctrlPr>
                          <a:rPr lang="en-US" altLang="zh-CN" sz="1800" b="0" i="1" smtClean="0">
                            <a:latin typeface="Cambria Math" panose="02040503050406030204" pitchFamily="18" charset="0"/>
                          </a:rPr>
                        </m:ctrlPr>
                      </m:fPr>
                      <m:num>
                        <m:r>
                          <a:rPr lang="en-US" altLang="zh-CN" sz="1800" b="0" i="1" smtClean="0">
                            <a:latin typeface="Cambria Math" panose="02040503050406030204" pitchFamily="18" charset="0"/>
                          </a:rPr>
                          <m:t>1</m:t>
                        </m:r>
                      </m:num>
                      <m:den>
                        <m:r>
                          <a:rPr lang="en-US" altLang="zh-CN" sz="1800" b="0" i="1" smtClean="0">
                            <a:latin typeface="Cambria Math" panose="02040503050406030204" pitchFamily="18" charset="0"/>
                          </a:rPr>
                          <m:t>𝑁</m:t>
                        </m:r>
                      </m:den>
                    </m:f>
                    <m:nary>
                      <m:naryPr>
                        <m:chr m:val="∑"/>
                        <m:ctrlPr>
                          <a:rPr lang="en-US" altLang="zh-CN" sz="1800" b="0" i="1" smtClean="0">
                            <a:latin typeface="Cambria Math" panose="02040503050406030204" pitchFamily="18" charset="0"/>
                          </a:rPr>
                        </m:ctrlPr>
                      </m:naryPr>
                      <m:sub>
                        <m:r>
                          <m:rPr>
                            <m:brk m:alnAt="23"/>
                          </m:rPr>
                          <a:rPr lang="en-US" altLang="zh-CN" sz="1800" b="0" i="1" smtClean="0">
                            <a:latin typeface="Cambria Math" panose="02040503050406030204" pitchFamily="18" charset="0"/>
                          </a:rPr>
                          <m:t>𝑛</m:t>
                        </m:r>
                        <m:r>
                          <a:rPr lang="en-US" altLang="zh-CN" sz="1800" b="0" i="1" smtClean="0">
                            <a:latin typeface="Cambria Math" panose="02040503050406030204" pitchFamily="18" charset="0"/>
                          </a:rPr>
                          <m:t>=1</m:t>
                        </m:r>
                      </m:sub>
                      <m:sup>
                        <m:r>
                          <a:rPr lang="en-US" altLang="zh-CN" sz="1800" b="0" i="1" smtClean="0">
                            <a:latin typeface="Cambria Math" panose="02040503050406030204" pitchFamily="18" charset="0"/>
                          </a:rPr>
                          <m:t>𝑁</m:t>
                        </m:r>
                      </m:sup>
                      <m:e>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𝐻</m:t>
                            </m:r>
                          </m:e>
                          <m:sub>
                            <m:r>
                              <a:rPr lang="en-US" altLang="zh-CN" sz="1800" b="0" i="1" smtClean="0">
                                <a:latin typeface="Cambria Math" panose="02040503050406030204" pitchFamily="18" charset="0"/>
                              </a:rPr>
                              <m:t>𝑛</m:t>
                            </m:r>
                          </m:sub>
                        </m:sSub>
                      </m:e>
                    </m:nary>
                  </m:oMath>
                </a14:m>
                <a:r>
                  <a:rPr lang="en-US" altLang="zh-CN" dirty="0"/>
                  <a:t> (</a:t>
                </a:r>
                <a:r>
                  <a:rPr lang="en-US" altLang="zh-CN" dirty="0">
                    <a:sym typeface="Wingdings" pitchFamily="2" charset="2"/>
                  </a:rPr>
                  <a:t>overall confidence level)</a:t>
                </a:r>
                <a:endParaRPr lang="zh-CN" altLang="en-US" dirty="0"/>
              </a:p>
            </p:txBody>
          </p:sp>
        </mc:Choice>
        <mc:Fallback xmlns="">
          <p:sp>
            <p:nvSpPr>
              <p:cNvPr id="14" name="文本框 13">
                <a:extLst>
                  <a:ext uri="{FF2B5EF4-FFF2-40B4-BE49-F238E27FC236}">
                    <a16:creationId xmlns:a16="http://schemas.microsoft.com/office/drawing/2014/main" id="{F34CD3A1-7B3F-6207-571C-0F6CBF06437D}"/>
                  </a:ext>
                </a:extLst>
              </p:cNvPr>
              <p:cNvSpPr txBox="1">
                <a:spLocks noRot="1" noChangeAspect="1" noMove="1" noResize="1" noEditPoints="1" noAdjustHandles="1" noChangeArrowheads="1" noChangeShapeType="1" noTextEdit="1"/>
              </p:cNvSpPr>
              <p:nvPr/>
            </p:nvSpPr>
            <p:spPr bwMode="auto">
              <a:xfrm>
                <a:off x="1024623" y="5567438"/>
                <a:ext cx="6097978" cy="483466"/>
              </a:xfrm>
              <a:prstGeom prst="rect">
                <a:avLst/>
              </a:prstGeom>
              <a:blipFill>
                <a:blip r:embed="rId4"/>
                <a:stretch>
                  <a:fillRect t="-76923" b="-11538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zh-CN" altLang="en-US">
                    <a:noFill/>
                  </a:rPr>
                  <a:t> </a:t>
                </a:r>
              </a:p>
            </p:txBody>
          </p:sp>
        </mc:Fallback>
      </mc:AlternateContent>
    </p:spTree>
    <p:extLst>
      <p:ext uri="{BB962C8B-B14F-4D97-AF65-F5344CB8AC3E}">
        <p14:creationId xmlns:p14="http://schemas.microsoft.com/office/powerpoint/2010/main" val="3154863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marL="342900" indent="-342900">
          <a:spcBef>
            <a:spcPts val="0"/>
          </a:spcBef>
          <a:buClr>
            <a:schemeClr val="accent6"/>
          </a:buClr>
          <a:buFont typeface="Wingdings" panose="05000000000000000000" pitchFamily="2" charset="2"/>
          <a:buChar char="§"/>
          <a:defRPr sz="2400" b="1" i="1" dirty="0" err="1" smtClean="0">
            <a:solidFill>
              <a:schemeClr val="tx2"/>
            </a:solidFill>
            <a:latin typeface="Arial" panose="020B0604020202020204" pitchFamily="34" charset="0"/>
            <a:cs typeface="Arial" panose="020B0604020202020204" pitchFamily="34" charset="0"/>
          </a:defRPr>
        </a:defPPr>
      </a:lst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a14="http://schemas.microsoft.com/office/drawing/2010/main" xmlns:p="http://schemas.openxmlformats.org/presentationml/2006/main" xmlns:r="http://schemas.openxmlformats.org/officeDocument/2006/relationships"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 val="1"/>
          </a:ext>
        </a:extLst>
      </a:spPr>
      <a:bodyPr vert="horz" wrap="none" lIns="0" tIns="0" rIns="0" bIns="0" numCol="1" rtlCol="0" anchor="t" anchorCtr="0" compatLnSpc="1">
        <a:prstTxWarp prst="textNoShape">
          <a:avLst/>
        </a:prstTxWarp>
        <a:spAutoFit/>
      </a:bodyPr>
      <a:lstStyle>
        <a:defPPr>
          <a:spcBef>
            <a:spcPts val="0"/>
          </a:spcBef>
          <a:defRPr sz="2000" b="1" dirty="0" smtClean="0">
            <a:solidFill>
              <a:schemeClr val="tx2"/>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F490599AE99244AC913D47E9BFCC24" ma:contentTypeVersion="2" ma:contentTypeDescription="Create a new document." ma:contentTypeScope="" ma:versionID="eabb59d84776412e7deb5d7e886493e7">
  <xsd:schema xmlns:xsd="http://www.w3.org/2001/XMLSchema" xmlns:xs="http://www.w3.org/2001/XMLSchema" xmlns:p="http://schemas.microsoft.com/office/2006/metadata/properties" xmlns:ns2="d0800d3f-072a-48d1-8c29-6bd7f8822c59" targetNamespace="http://schemas.microsoft.com/office/2006/metadata/properties" ma:root="true" ma:fieldsID="3f84557dcf7cd0bf76eebb5e43c29283" ns2:_="">
    <xsd:import namespace="d0800d3f-072a-48d1-8c29-6bd7f8822c5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00d3f-072a-48d1-8c29-6bd7f8822c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73B9448-8F72-4660-8AE7-331166CEFAAD}">
  <ds:schemaRefs>
    <ds:schemaRef ds:uri="http://schemas.microsoft.com/sharepoint/v3/contenttype/forms"/>
  </ds:schemaRefs>
</ds:datastoreItem>
</file>

<file path=customXml/itemProps2.xml><?xml version="1.0" encoding="utf-8"?>
<ds:datastoreItem xmlns:ds="http://schemas.openxmlformats.org/officeDocument/2006/customXml" ds:itemID="{92FE21BC-F24E-44B6-921A-C9DBF5A2F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800d3f-072a-48d1-8c29-6bd7f8822c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412BC6-A1CE-4470-AE33-83A50214278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0800d3f-072a-48d1-8c29-6bd7f8822c5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39182</TotalTime>
  <Words>1673</Words>
  <Application>Microsoft Macintosh PowerPoint</Application>
  <PresentationFormat>宽屏</PresentationFormat>
  <Paragraphs>132</Paragraphs>
  <Slides>13</Slides>
  <Notes>12</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13</vt:i4>
      </vt:variant>
    </vt:vector>
  </HeadingPairs>
  <TitlesOfParts>
    <vt:vector size="25" baseType="lpstr">
      <vt:lpstr>AdvOT77db9845</vt:lpstr>
      <vt:lpstr>AdvOT77db9845+20</vt:lpstr>
      <vt:lpstr>AdvOT77db9845+fb</vt:lpstr>
      <vt:lpstr>AdvOTb0c9bf5d</vt:lpstr>
      <vt:lpstr>Arial</vt:lpstr>
      <vt:lpstr>Calibri</vt:lpstr>
      <vt:lpstr>Cambria Math</vt:lpstr>
      <vt:lpstr>Helvetica</vt:lpstr>
      <vt:lpstr>Lucida Grande</vt:lpstr>
      <vt:lpstr>Times New Roman</vt:lpstr>
      <vt:lpstr>Wingdings</vt:lpstr>
      <vt:lpstr>Office Theme</vt:lpstr>
      <vt:lpstr>PowerPoint 演示文稿</vt:lpstr>
      <vt:lpstr>Introduction</vt:lpstr>
      <vt:lpstr>Methodology - Dataset </vt:lpstr>
      <vt:lpstr>Methodology – Workflow</vt:lpstr>
      <vt:lpstr>Methodology – Clinical validation</vt:lpstr>
      <vt:lpstr>Results – Uncertainty maps</vt:lpstr>
      <vt:lpstr>Results – Uncertainty maps</vt:lpstr>
      <vt:lpstr>Results – Reliability analysis  </vt:lpstr>
      <vt:lpstr>Results – Clinical validation</vt:lpstr>
      <vt:lpstr>Results – Clinical validation</vt:lpstr>
      <vt:lpstr>Results – Clinical validation</vt:lpstr>
      <vt:lpstr>Discussion &amp; Conclusion</vt:lpstr>
      <vt:lpstr>PowerPoint 演示文稿</vt:lpstr>
    </vt:vector>
  </TitlesOfParts>
  <Manager/>
  <Company>UT Southwestern Medical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5</dc:title>
  <dc:subject/>
  <dc:creator>Jonathan Maedche</dc:creator>
  <cp:keywords/>
  <dc:description/>
  <cp:lastModifiedBy>Shunyu Yan</cp:lastModifiedBy>
  <cp:revision>788</cp:revision>
  <dcterms:created xsi:type="dcterms:W3CDTF">2014-10-08T20:21:07Z</dcterms:created>
  <dcterms:modified xsi:type="dcterms:W3CDTF">2025-02-28T03:07:06Z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0x0101009EF490599AE99244AC913D47E9BFCC24</vt:lpwstr>
  </property>
</Properties>
</file>