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06" r:id="rId2"/>
    <p:sldId id="307" r:id="rId3"/>
    <p:sldId id="309" r:id="rId4"/>
    <p:sldId id="311" r:id="rId5"/>
    <p:sldId id="310" r:id="rId6"/>
    <p:sldId id="313" r:id="rId7"/>
    <p:sldId id="308" r:id="rId8"/>
    <p:sldId id="315" r:id="rId9"/>
    <p:sldId id="314" r:id="rId10"/>
    <p:sldId id="316" r:id="rId11"/>
    <p:sldId id="317" r:id="rId12"/>
    <p:sldId id="318" r:id="rId13"/>
    <p:sldId id="322" r:id="rId14"/>
    <p:sldId id="319" r:id="rId15"/>
    <p:sldId id="320" r:id="rId16"/>
    <p:sldId id="321" r:id="rId17"/>
    <p:sldId id="323" r:id="rId18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B375402F-76D0-1D49-BD56-D8A32DD92941}">
          <p14:sldIdLst>
            <p14:sldId id="306"/>
            <p14:sldId id="307"/>
            <p14:sldId id="309"/>
            <p14:sldId id="311"/>
            <p14:sldId id="310"/>
            <p14:sldId id="313"/>
            <p14:sldId id="308"/>
            <p14:sldId id="315"/>
            <p14:sldId id="314"/>
            <p14:sldId id="316"/>
            <p14:sldId id="317"/>
            <p14:sldId id="318"/>
            <p14:sldId id="322"/>
            <p14:sldId id="319"/>
            <p14:sldId id="320"/>
            <p14:sldId id="321"/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2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7C9CBD"/>
    <a:srgbClr val="004278"/>
    <a:srgbClr val="003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52" autoAdjust="0"/>
    <p:restoredTop sz="86681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966" y="96"/>
      </p:cViewPr>
      <p:guideLst>
        <p:guide orient="horz" pos="2129"/>
        <p:guide pos="3840"/>
      </p:guideLst>
    </p:cSldViewPr>
  </p:slideViewPr>
  <p:outlineViewPr>
    <p:cViewPr>
      <p:scale>
        <a:sx n="33" d="100"/>
        <a:sy n="33" d="100"/>
      </p:scale>
      <p:origin x="0" y="5170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cs typeface="Geneva" panose="020B0503030404040204" charset="0"/>
              </a:defRPr>
            </a:lvl1pPr>
          </a:lstStyle>
          <a:p>
            <a:pPr>
              <a:defRPr/>
            </a:pPr>
            <a:fld id="{86150DEB-F5EF-F64C-B8F7-1B87BC98BA63}" type="datetimeFigureOut">
              <a:rPr lang="en-US"/>
              <a:t>2/27/2025</a:t>
            </a:fld>
            <a:endParaRPr lang="en-US"/>
          </a:p>
        </p:txBody>
      </p:sp>
      <p:sp>
        <p:nvSpPr>
          <p:cNvPr id="5632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cs typeface="Geneva" panose="020B0503030404040204" charset="0"/>
              </a:defRPr>
            </a:lvl1pPr>
          </a:lstStyle>
          <a:p>
            <a:pPr>
              <a:defRPr/>
            </a:pPr>
            <a:fld id="{CF36E6CD-C16D-AD4A-8A28-0634263568D9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cs typeface="Geneva" panose="020B0503030404040204" charset="0"/>
              </a:defRPr>
            </a:lvl1pPr>
          </a:lstStyle>
          <a:p>
            <a:pPr>
              <a:defRPr/>
            </a:pPr>
            <a:fld id="{039054F0-52EE-F241-B0D0-6DBE684CE5E5}" type="datetimeFigureOut">
              <a:rPr lang="en-US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cs typeface="Geneva" panose="020B0503030404040204" charset="0"/>
              </a:defRPr>
            </a:lvl1pPr>
          </a:lstStyle>
          <a:p>
            <a:pPr>
              <a:defRPr/>
            </a:pPr>
            <a:fld id="{8E7FA277-04C2-0445-B89F-6E9D16F098F2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charset="0"/>
        <a:cs typeface="Geneva" panose="020B0503030404040204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anose="020B0503030404040204" charset="0"/>
        <a:cs typeface="Geneva" panose="020B050303040404020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anose="020B0503030404040204" charset="0"/>
        <a:cs typeface="Geneva" panose="020B050303040404020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anose="020B0503030404040204" charset="0"/>
        <a:cs typeface="Geneva" panose="020B050303040404020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anose="020B0503030404040204" charset="0"/>
        <a:cs typeface="Geneva" panose="020B050303040404020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FA277-04C2-0445-B89F-6E9D16F09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57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want to select the best demonstrations for in-context learning, but before that, We need to first identify what types of concepts exist in the training dataset.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FA277-04C2-0445-B89F-6E9D16F098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22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FA277-04C2-0445-B89F-6E9D16F098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73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FA277-04C2-0445-B89F-6E9D16F098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31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FA277-04C2-0445-B89F-6E9D16F098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16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FA277-04C2-0445-B89F-6E9D16F098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40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FA277-04C2-0445-B89F-6E9D16F098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50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F1-score: a performance metric used to evaluate a model’s accuracy, especially in classification and information extraction tasks. It measures how well a model balances Precision and Recall.</a:t>
            </a:r>
            <a:r>
              <a:rPr lang="en-US" baseline="0" dirty="0" smtClean="0"/>
              <a:t> Closer to 1, t</a:t>
            </a:r>
            <a:r>
              <a:rPr lang="en-US" dirty="0" smtClean="0"/>
              <a:t>he model is making highly accurate predictions while also capturing most of the relevant items.</a:t>
            </a:r>
          </a:p>
          <a:p>
            <a:endParaRPr lang="en-US" dirty="0" smtClean="0"/>
          </a:p>
          <a:p>
            <a:r>
              <a:rPr lang="en-US" dirty="0" smtClean="0"/>
              <a:t>Develop a framework based on LLM called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FA277-04C2-0445-B89F-6E9D16F098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69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Suppose task object is to predict the target y from the input x. Before we do the prediction, we give</a:t>
            </a:r>
            <a:r>
              <a:rPr lang="en-US" baseline="0" dirty="0" smtClean="0"/>
              <a:t> well-written instructions with some good examples, concatenated as CI. </a:t>
            </a:r>
            <a:r>
              <a:rPr lang="en-US" baseline="0" dirty="0" err="1" smtClean="0"/>
              <a:t>Eq</a:t>
            </a:r>
            <a:r>
              <a:rPr lang="en-US" baseline="0" dirty="0" smtClean="0"/>
              <a:t>(1) defines the posterior probability of ... The model will calculate it by integrating all possible 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FA277-04C2-0445-B89F-6E9D16F098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1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FA277-04C2-0445-B89F-6E9D16F098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26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FA277-04C2-0445-B89F-6E9D16F098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1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FA277-04C2-0445-B89F-6E9D16F098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9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FA277-04C2-0445-B89F-6E9D16F098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50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FA277-04C2-0445-B89F-6E9D16F098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6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FA277-04C2-0445-B89F-6E9D16F098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420938"/>
            <a:ext cx="12192000" cy="3365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000000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5756402"/>
            <a:ext cx="12192000" cy="10972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-1" y="5943600"/>
            <a:ext cx="9144000" cy="914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745538" y="5943600"/>
            <a:ext cx="3446462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7" name="Picture 11" descr="NewLogo_wh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644" y="6004047"/>
            <a:ext cx="3016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3" b="24976"/>
          <a:stretch>
            <a:fillRect/>
          </a:stretch>
        </p:blipFill>
        <p:spPr>
          <a:xfrm>
            <a:off x="0" y="0"/>
            <a:ext cx="12192000" cy="4130430"/>
          </a:xfrm>
          <a:prstGeom prst="rect">
            <a:avLst/>
          </a:prstGeom>
          <a:noFill/>
        </p:spPr>
      </p:pic>
      <p:sp>
        <p:nvSpPr>
          <p:cNvPr id="14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2934" y="4247233"/>
            <a:ext cx="6853075" cy="77086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>
              <a:lnSpc>
                <a:spcPct val="100000"/>
              </a:lnSpc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2933" y="5049351"/>
            <a:ext cx="8262139" cy="6227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>
              <a:defRPr/>
            </a:pPr>
            <a:endParaRPr lang="en-US" sz="2000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406917" y="6223274"/>
            <a:ext cx="4330165" cy="355051"/>
          </a:xfrm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2932" y="801428"/>
            <a:ext cx="7101559" cy="2992941"/>
          </a:xfr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sz="2800" dirty="0">
              <a:ln w="13970"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20" name="Picture 19" descr="Logo&#10;&#10;Description automatically generated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21444" y="259953"/>
            <a:ext cx="2395728" cy="8702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55904" y="685800"/>
            <a:ext cx="10668000" cy="2971800"/>
          </a:xfrm>
        </p:spPr>
        <p:txBody>
          <a:bodyPr anchor="b" anchorCtr="0"/>
          <a:lstStyle>
            <a:lvl1pPr marL="45720" indent="0">
              <a:lnSpc>
                <a:spcPct val="100000"/>
              </a:lnSpc>
              <a:buNone/>
              <a:defRPr sz="4000" b="1">
                <a:solidFill>
                  <a:srgbClr val="004278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53440" y="3886199"/>
            <a:ext cx="10485120" cy="2286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5904" y="3795405"/>
            <a:ext cx="10668000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r>
              <a:rPr lang="en-US"/>
              <a:t>© Name, Ph.D., MAIA Lab, 2024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1792" y="890334"/>
            <a:ext cx="10954512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4480" indent="-284480">
              <a:tabLst>
                <a:tab pos="340995" algn="l"/>
              </a:tabLst>
              <a:defRPr>
                <a:solidFill>
                  <a:schemeClr val="tx2"/>
                </a:solidFill>
              </a:defRPr>
            </a:lvl1pPr>
            <a:lvl2pPr marL="513080" indent="-28575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r>
              <a:rPr lang="en-US"/>
              <a:t>© Name, Ph.D., MAIA Lab, 2024</a:t>
            </a:r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/>
          <a:lstStyle>
            <a:lvl1pPr>
              <a:defRPr sz="1000">
                <a:solidFill>
                  <a:srgbClr val="FFFFFF"/>
                </a:solidFill>
                <a:latin typeface="Helvetica" charset="0"/>
                <a:cs typeface="Helvetica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21792" y="886968"/>
            <a:ext cx="10954512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r>
              <a:rPr lang="en-US"/>
              <a:t>© Name, Ph.D., MAIA Lab, 2024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/>
          <a:lstStyle>
            <a:lvl1pPr>
              <a:defRPr sz="1000">
                <a:solidFill>
                  <a:srgbClr val="FFFFFF"/>
                </a:solidFill>
                <a:latin typeface="Helvetica" charset="0"/>
                <a:cs typeface="Helvetica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r>
              <a:rPr lang="en-US"/>
              <a:t>© Name, Ph.D., MAIA Lab, 2024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/>
          <a:lstStyle>
            <a:lvl1pPr>
              <a:defRPr sz="1000">
                <a:solidFill>
                  <a:srgbClr val="FFFFFF"/>
                </a:solidFill>
                <a:latin typeface="Helvetica" charset="0"/>
                <a:cs typeface="Helvetica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29363"/>
            <a:ext cx="12192000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329364"/>
            <a:ext cx="1524000" cy="528637"/>
          </a:xfrm>
          <a:prstGeom prst="rect">
            <a:avLst/>
          </a:prstGeom>
          <a:solidFill>
            <a:srgbClr val="7C9C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1792" y="228600"/>
            <a:ext cx="10954512" cy="5669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1792" y="969264"/>
            <a:ext cx="10954512" cy="5212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524000" y="6453159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Radiation Oncology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/>
          <a:lstStyle>
            <a:lvl1pPr>
              <a:defRPr sz="1200" b="1">
                <a:solidFill>
                  <a:srgbClr val="FFFFFF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r>
              <a:rPr lang="en-US"/>
              <a:t>© Name, Ph.D., MAIA Lab, 2024</a:t>
            </a:r>
            <a:endParaRPr lang="en-US" dirty="0"/>
          </a:p>
        </p:txBody>
      </p:sp>
      <p:pic>
        <p:nvPicPr>
          <p:cNvPr id="11" name="Picture 7" descr="NewLogo_wht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158" y="6364224"/>
            <a:ext cx="1555750" cy="4413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4278"/>
          </a:solidFill>
          <a:latin typeface="Arial" panose="020B0604020202090204" pitchFamily="34" charset="0"/>
          <a:ea typeface="Arial" panose="020B0604020202090204" pitchFamily="34" charset="0"/>
          <a:cs typeface="Arial" panose="020B0604020202090204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panose="020B0604020202090204" pitchFamily="34" charset="0"/>
          <a:ea typeface="Geneva" panose="020B050303040404020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panose="020B0604020202090204" pitchFamily="34" charset="0"/>
          <a:ea typeface="Geneva" panose="020B050303040404020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panose="020B0604020202090204" pitchFamily="34" charset="0"/>
          <a:ea typeface="Geneva" panose="020B050303040404020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panose="020B0604020202090204" pitchFamily="34" charset="0"/>
          <a:ea typeface="Geneva" panose="020B050303040404020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panose="020B050303040404020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panose="020B050303040404020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panose="020B050303040404020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panose="020B0503030404040204" charset="0"/>
        </a:defRPr>
      </a:lvl9pPr>
    </p:titleStyle>
    <p:bodyStyle>
      <a:lvl1pPr marL="227330" indent="-227330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SzPct val="100000"/>
        <a:buFont typeface="Wingdings" panose="05000000000000000000" charset="0"/>
        <a:buChar char="§"/>
        <a:tabLst>
          <a:tab pos="226695" algn="l"/>
        </a:tabLst>
        <a:defRPr sz="2800" b="1" kern="1200">
          <a:solidFill>
            <a:schemeClr val="tx2"/>
          </a:solidFill>
          <a:latin typeface="Arial" panose="020B0604020202090204" pitchFamily="34" charset="0"/>
          <a:ea typeface="Arial" panose="020B0604020202090204" pitchFamily="34" charset="0"/>
          <a:cs typeface="Arial" panose="020B0604020202090204" pitchFamily="34" charset="0"/>
        </a:defRPr>
      </a:lvl1pPr>
      <a:lvl2pPr marL="457200" indent="-17335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panose="020B0600040502020204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Arial" panose="020B0604020202090204" pitchFamily="34" charset="0"/>
          <a:ea typeface="Arial" panose="020B0604020202090204" pitchFamily="34" charset="0"/>
          <a:cs typeface="Arial" panose="020B0604020202090204" pitchFamily="34" charset="0"/>
        </a:defRPr>
      </a:lvl2pPr>
      <a:lvl3pPr marL="457200" indent="13652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panose="020B0600040502020204" charset="0"/>
        <a:buChar char="–"/>
        <a:defRPr sz="2000" b="1" kern="1200">
          <a:solidFill>
            <a:schemeClr val="tx1">
              <a:lumMod val="65000"/>
              <a:lumOff val="35000"/>
            </a:schemeClr>
          </a:solidFill>
          <a:latin typeface="Arial" panose="020B0604020202090204" pitchFamily="34" charset="0"/>
          <a:ea typeface="Arial" panose="020B0604020202090204" pitchFamily="34" charset="0"/>
          <a:cs typeface="Arial" panose="020B0604020202090204" pitchFamily="34" charset="0"/>
        </a:defRPr>
      </a:lvl3pPr>
      <a:lvl4pPr marL="685800" indent="13652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panose="020B0600040502020204" charset="0"/>
        <a:buChar char="–"/>
        <a:defRPr b="1" kern="1200">
          <a:solidFill>
            <a:schemeClr val="tx1">
              <a:lumMod val="65000"/>
              <a:lumOff val="35000"/>
            </a:schemeClr>
          </a:solidFill>
          <a:latin typeface="Arial" panose="020B0604020202090204" pitchFamily="34" charset="0"/>
          <a:ea typeface="Arial" panose="020B0604020202090204" pitchFamily="34" charset="0"/>
          <a:cs typeface="Arial" panose="020B0604020202090204" pitchFamily="34" charset="0"/>
        </a:defRPr>
      </a:lvl4pPr>
      <a:lvl5pPr marL="914400" indent="13652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panose="020B0600040502020204" charset="0"/>
        <a:buChar char="–"/>
        <a:defRPr sz="1600" b="1" kern="1200">
          <a:solidFill>
            <a:schemeClr val="tx1">
              <a:lumMod val="65000"/>
              <a:lumOff val="35000"/>
            </a:schemeClr>
          </a:solidFill>
          <a:latin typeface="Arial" panose="020B0604020202090204" pitchFamily="34" charset="0"/>
          <a:ea typeface="Arial" panose="020B0604020202090204" pitchFamily="34" charset="0"/>
          <a:cs typeface="Arial" panose="020B060402020209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Qingying Wang, </a:t>
            </a:r>
            <a:r>
              <a:rPr lang="en-US" dirty="0"/>
              <a:t>MAIA Lab, </a:t>
            </a:r>
            <a:r>
              <a:rPr lang="en-US" dirty="0" smtClean="0"/>
              <a:t>2025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" y="381381"/>
            <a:ext cx="9631951" cy="3385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314" y="1973830"/>
            <a:ext cx="2664822" cy="1793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91" y="4221004"/>
            <a:ext cx="5214486" cy="14573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28236" y="4498003"/>
            <a:ext cx="45712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Code available</a:t>
            </a:r>
            <a:r>
              <a:rPr lang="en-US" sz="1600" dirty="0" smtClean="0">
                <a:solidFill>
                  <a:schemeClr val="tx2"/>
                </a:solidFill>
              </a:rPr>
              <a:t>: https</a:t>
            </a:r>
            <a:r>
              <a:rPr lang="en-US" sz="1600" dirty="0">
                <a:solidFill>
                  <a:schemeClr val="tx2"/>
                </a:solidFill>
              </a:rPr>
              <a:t>://github.com/Phevos75/DILUIE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64568" y="1837296"/>
            <a:ext cx="144266" cy="245097"/>
          </a:xfrm>
          <a:prstGeom prst="rect">
            <a:avLst/>
          </a:prstGeom>
          <a:solidFill>
            <a:srgbClr val="FF3300">
              <a:alpha val="27843"/>
            </a:srgbClr>
          </a:solidFill>
        </p:spPr>
        <p:txBody>
          <a:bodyPr wrap="square" rtlCol="0" anchor="ctr">
            <a:spAutoFit/>
          </a:bodyPr>
          <a:lstStyle/>
          <a:p>
            <a:pPr marL="342900" indent="-342900" algn="ctr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sz="2400" b="1" i="1" dirty="0" err="1" smtClean="0">
              <a:solidFill>
                <a:schemeClr val="tx2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28236" y="5166987"/>
            <a:ext cx="5792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Prompt engineering</a:t>
            </a:r>
            <a:r>
              <a:rPr lang="en-US" sz="1600" dirty="0" smtClean="0">
                <a:solidFill>
                  <a:schemeClr val="tx2"/>
                </a:solidFill>
              </a:rPr>
              <a:t>: </a:t>
            </a:r>
            <a:r>
              <a:rPr lang="en-US" sz="1600" dirty="0" smtClean="0">
                <a:solidFill>
                  <a:schemeClr val="tx2"/>
                </a:solidFill>
              </a:rPr>
              <a:t>To create </a:t>
            </a:r>
            <a:r>
              <a:rPr lang="en-US" sz="1600" dirty="0" smtClean="0">
                <a:solidFill>
                  <a:schemeClr val="tx2"/>
                </a:solidFill>
              </a:rPr>
              <a:t>effective prompts for AI models to extract structured information.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52244" y="1828799"/>
            <a:ext cx="144266" cy="245097"/>
          </a:xfrm>
          <a:prstGeom prst="rect">
            <a:avLst/>
          </a:prstGeom>
          <a:solidFill>
            <a:srgbClr val="FF3300">
              <a:alpha val="27843"/>
            </a:srgbClr>
          </a:solidFill>
        </p:spPr>
        <p:txBody>
          <a:bodyPr wrap="square" rtlCol="0" anchor="ctr">
            <a:spAutoFit/>
          </a:bodyPr>
          <a:lstStyle/>
          <a:p>
            <a:pPr marL="342900" indent="-342900" algn="ctr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sz="2400" b="1" i="1" dirty="0" err="1" smtClean="0">
              <a:solidFill>
                <a:schemeClr val="tx2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52435" y="2197767"/>
            <a:ext cx="144266" cy="245097"/>
          </a:xfrm>
          <a:prstGeom prst="rect">
            <a:avLst/>
          </a:prstGeom>
          <a:solidFill>
            <a:srgbClr val="FF3300">
              <a:alpha val="27843"/>
            </a:srgbClr>
          </a:solidFill>
        </p:spPr>
        <p:txBody>
          <a:bodyPr wrap="square" rtlCol="0" anchor="ctr">
            <a:spAutoFit/>
          </a:bodyPr>
          <a:lstStyle/>
          <a:p>
            <a:pPr marL="342900" indent="-342900" algn="ctr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sz="2400" b="1" i="1" dirty="0" err="1" smtClean="0">
              <a:solidFill>
                <a:schemeClr val="tx2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82241" y="2197766"/>
            <a:ext cx="144266" cy="245097"/>
          </a:xfrm>
          <a:prstGeom prst="rect">
            <a:avLst/>
          </a:prstGeom>
          <a:solidFill>
            <a:srgbClr val="FF3300">
              <a:alpha val="27843"/>
            </a:srgbClr>
          </a:solidFill>
        </p:spPr>
        <p:txBody>
          <a:bodyPr wrap="square" rtlCol="0" anchor="ctr">
            <a:spAutoFit/>
          </a:bodyPr>
          <a:lstStyle/>
          <a:p>
            <a:pPr marL="342900" indent="-342900" algn="ctr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sz="2400" b="1" i="1" dirty="0" err="1" smtClean="0">
              <a:solidFill>
                <a:schemeClr val="tx2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9374" y="2178644"/>
            <a:ext cx="144266" cy="245097"/>
          </a:xfrm>
          <a:prstGeom prst="rect">
            <a:avLst/>
          </a:prstGeom>
          <a:solidFill>
            <a:srgbClr val="FF3300">
              <a:alpha val="27843"/>
            </a:srgbClr>
          </a:solidFill>
        </p:spPr>
        <p:txBody>
          <a:bodyPr wrap="square" rtlCol="0" anchor="ctr">
            <a:spAutoFit/>
          </a:bodyPr>
          <a:lstStyle/>
          <a:p>
            <a:pPr marL="342900" indent="-342900" algn="ctr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sz="2400" b="1" i="1" dirty="0" err="1" smtClean="0">
              <a:solidFill>
                <a:schemeClr val="tx2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82178" y="2199625"/>
            <a:ext cx="144266" cy="245097"/>
          </a:xfrm>
          <a:prstGeom prst="rect">
            <a:avLst/>
          </a:prstGeom>
          <a:solidFill>
            <a:srgbClr val="FF3300">
              <a:alpha val="27843"/>
            </a:srgbClr>
          </a:solidFill>
        </p:spPr>
        <p:txBody>
          <a:bodyPr wrap="square" rtlCol="0" anchor="ctr">
            <a:spAutoFit/>
          </a:bodyPr>
          <a:lstStyle/>
          <a:p>
            <a:pPr marL="342900" indent="-342900" algn="ctr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sz="2400" b="1" i="1" dirty="0" err="1" smtClean="0">
              <a:solidFill>
                <a:schemeClr val="tx2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Supervised instruction tuning</a:t>
            </a:r>
          </a:p>
        </p:txBody>
      </p:sp>
      <p:pic>
        <p:nvPicPr>
          <p:cNvPr id="13" name="Picture 2" descr="Fig.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118" y="933042"/>
            <a:ext cx="8098144" cy="357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9615" y="1210007"/>
            <a:ext cx="985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named entity recognition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7249" y="2244440"/>
            <a:ext cx="894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relation extraction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7249" y="3159726"/>
            <a:ext cx="940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event extraction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15" y="4427607"/>
            <a:ext cx="4646341" cy="243039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234286" y="5133591"/>
            <a:ext cx="63420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 Tuning in DILUIE is like training a student with well-structured lessons, so later, when given a test (ICL scenario), the model knows how to extract and format information correctly.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Qingying Wang, </a:t>
            </a:r>
            <a:r>
              <a:rPr lang="en-US" dirty="0"/>
              <a:t>MAIA Lab, </a:t>
            </a:r>
            <a:r>
              <a:rPr lang="en-US" dirty="0" smtClean="0"/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3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Demonstration </a:t>
            </a:r>
            <a:r>
              <a:rPr lang="en-US" sz="2600" dirty="0"/>
              <a:t>Selection Module</a:t>
            </a:r>
          </a:p>
        </p:txBody>
      </p:sp>
      <p:pic>
        <p:nvPicPr>
          <p:cNvPr id="11266" name="Picture 2" descr="Fig.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851" y="1502657"/>
            <a:ext cx="9040298" cy="328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1792" y="964427"/>
            <a:ext cx="6347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tx2"/>
                </a:solidFill>
              </a:rPr>
              <a:t>Aim to select </a:t>
            </a:r>
            <a:r>
              <a:rPr lang="en-US" b="1" dirty="0">
                <a:solidFill>
                  <a:schemeClr val="tx2"/>
                </a:solidFill>
              </a:rPr>
              <a:t>the best demonstrations for in-context </a:t>
            </a:r>
            <a:r>
              <a:rPr lang="en-US" b="1" dirty="0" smtClean="0">
                <a:solidFill>
                  <a:schemeClr val="tx2"/>
                </a:solidFill>
              </a:rPr>
              <a:t>learning.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69" y="4951979"/>
            <a:ext cx="4018518" cy="1167316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Qingying Wang, </a:t>
            </a:r>
            <a:r>
              <a:rPr lang="en-US" dirty="0"/>
              <a:t>MAIA Lab, </a:t>
            </a:r>
            <a:r>
              <a:rPr lang="en-US" dirty="0" smtClean="0"/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921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Latent Concept Variable Learning &amp; Demonstration Selection Module</a:t>
            </a:r>
          </a:p>
        </p:txBody>
      </p:sp>
      <p:pic>
        <p:nvPicPr>
          <p:cNvPr id="11266" name="Picture 2" descr="Fig.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7" y="1040745"/>
            <a:ext cx="5248662" cy="19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80" y="3151498"/>
            <a:ext cx="5232256" cy="1704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07" y="5062648"/>
            <a:ext cx="5239357" cy="15062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2747" y="914400"/>
            <a:ext cx="5957102" cy="4117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2747" y="5263169"/>
            <a:ext cx="5764246" cy="1475026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Qingying Wang, </a:t>
            </a:r>
            <a:r>
              <a:rPr lang="en-US" dirty="0"/>
              <a:t>MAIA Lab, </a:t>
            </a:r>
            <a:r>
              <a:rPr lang="en-US" dirty="0" smtClean="0"/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155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Prompt generated </a:t>
            </a:r>
            <a:r>
              <a:rPr lang="en-US" sz="2600" dirty="0"/>
              <a:t>by </a:t>
            </a:r>
            <a:r>
              <a:rPr lang="en-US" sz="2600" dirty="0" smtClean="0"/>
              <a:t>DILUIE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549896" y="956524"/>
            <a:ext cx="11450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Task </a:t>
            </a:r>
            <a:r>
              <a:rPr lang="en-US" dirty="0"/>
              <a:t>is to identify relationships between diseases, symptoms, and </a:t>
            </a:r>
            <a:r>
              <a:rPr lang="en-US" dirty="0" smtClean="0"/>
              <a:t>treatments based </a:t>
            </a:r>
            <a:r>
              <a:rPr lang="en-US" dirty="0"/>
              <a:t>on medical information extraction.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34" y="1486852"/>
            <a:ext cx="5978869" cy="1013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92897"/>
          <a:stretch/>
        </p:blipFill>
        <p:spPr>
          <a:xfrm>
            <a:off x="743834" y="2661770"/>
            <a:ext cx="5393015" cy="232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34" y="2970183"/>
            <a:ext cx="4516323" cy="3789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614" y="2719388"/>
            <a:ext cx="5203690" cy="10724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615" y="4241842"/>
            <a:ext cx="3336994" cy="1060543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Qingying Wang, </a:t>
            </a:r>
            <a:r>
              <a:rPr lang="en-US" dirty="0"/>
              <a:t>MAIA Lab, </a:t>
            </a:r>
            <a:r>
              <a:rPr lang="en-US" dirty="0" smtClean="0"/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872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Results</a:t>
            </a:r>
            <a:endParaRPr lang="en-US" sz="2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611" y="512064"/>
            <a:ext cx="7694531" cy="5716965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Qingying Wang, </a:t>
            </a:r>
            <a:r>
              <a:rPr lang="en-US" dirty="0"/>
              <a:t>MAIA Lab, </a:t>
            </a:r>
            <a:r>
              <a:rPr lang="en-US" dirty="0" smtClean="0"/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30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Results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700" y="1634871"/>
            <a:ext cx="10229850" cy="4057650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Qingying Wang, </a:t>
            </a:r>
            <a:r>
              <a:rPr lang="en-US" dirty="0"/>
              <a:t>MAIA Lab, </a:t>
            </a:r>
            <a:r>
              <a:rPr lang="en-US" dirty="0" smtClean="0"/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441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Results</a:t>
            </a:r>
            <a:endParaRPr lang="en-US" sz="2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476" y="1526774"/>
            <a:ext cx="10191750" cy="3276600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Qingying Wang, </a:t>
            </a:r>
            <a:r>
              <a:rPr lang="en-US" dirty="0"/>
              <a:t>MAIA Lab, </a:t>
            </a:r>
            <a:r>
              <a:rPr lang="en-US" dirty="0" smtClean="0"/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750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701"/>
          <a:stretch/>
        </p:blipFill>
        <p:spPr>
          <a:xfrm>
            <a:off x="0" y="-10160"/>
            <a:ext cx="12193057" cy="686778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D512C8D-E0EE-48E1-8234-771C0D0E7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416" y="94023"/>
            <a:ext cx="2743200" cy="996433"/>
          </a:xfrm>
          <a:prstGeom prst="rect">
            <a:avLst/>
          </a:prstGeom>
        </p:spPr>
      </p:pic>
      <p:pic>
        <p:nvPicPr>
          <p:cNvPr id="2" name="Picture 1" descr="Ying Zhang, Ph.D.">
            <a:extLst>
              <a:ext uri="{FF2B5EF4-FFF2-40B4-BE49-F238E27FC236}">
                <a16:creationId xmlns:a16="http://schemas.microsoft.com/office/drawing/2014/main" id="{48FB76AB-1BAE-FE9C-5ED9-48B57F14A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367" y="3015933"/>
            <a:ext cx="784225" cy="826135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F74C34E-5AE9-A3F4-6CAB-3C560F55E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Shunyu Yan, UTSW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829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528378" y="1021768"/>
            <a:ext cx="6667282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spAutoFit/>
          </a:bodyPr>
          <a:lstStyle/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What is in-context learning (ICL)?</a:t>
            </a:r>
          </a:p>
        </p:txBody>
      </p:sp>
      <p:sp>
        <p:nvSpPr>
          <p:cNvPr id="5" name="Rectangle 4"/>
          <p:cNvSpPr/>
          <p:nvPr/>
        </p:nvSpPr>
        <p:spPr>
          <a:xfrm>
            <a:off x="621792" y="1365013"/>
            <a:ext cx="11112137" cy="655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 is 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way for AI models to learn a new task by looking at just a few examples, without being explicitly trained on 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it.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We want an AI to identify names and places in sentences: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3333"/>
          <a:stretch/>
        </p:blipFill>
        <p:spPr>
          <a:xfrm>
            <a:off x="1013684" y="2135038"/>
            <a:ext cx="5907656" cy="4160061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407176" y="4016212"/>
            <a:ext cx="664521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2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The advantages of ICL: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No extra training required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→ The AI </a:t>
            </a: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adapts on the fly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without updating its internal model.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More flexible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→ It can handle </a:t>
            </a: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different tasks just by changing the examples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in the prompt.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Saves time &amp; effort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→ No need to fine-tune models separately for each new task. 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5916" y="2383294"/>
            <a:ext cx="655036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specific demonstration examples to create a prompt, then the language model assigns the highest probability to the most precise prediction during inference </a:t>
            </a:r>
            <a: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time.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Qingying Wang, </a:t>
            </a:r>
            <a:r>
              <a:rPr lang="en-US" dirty="0"/>
              <a:t>MAIA Lab, </a:t>
            </a:r>
            <a:r>
              <a:rPr lang="en-US" dirty="0" smtClean="0"/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650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461119" y="1021768"/>
            <a:ext cx="6667282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spAutoFit/>
          </a:bodyPr>
          <a:lstStyle/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Current challenges for ICL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5795" y="1370039"/>
            <a:ext cx="1209620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LLMs have performance gap in information extraction (IE) </a:t>
            </a: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tasks (like names, relationships, and events).</a:t>
            </a:r>
          </a:p>
          <a:p>
            <a:pPr marL="742950" lvl="1" indent="-285750" defTabSz="9144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Ex. GPT-3.5-turbo </a:t>
            </a:r>
            <a:r>
              <a:rPr lang="en-US" alt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achieves </a:t>
            </a:r>
            <a:r>
              <a:rPr lang="en-US" alt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alt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F1 score of 18.22% on the </a:t>
            </a:r>
            <a:r>
              <a:rPr lang="en-US" alt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Ontonotes </a:t>
            </a:r>
            <a:r>
              <a:rPr lang="en-US" alt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dataset.</a:t>
            </a:r>
            <a:endParaRPr kumimoji="0" lang="en-US" altLang="en-US" sz="1600" i="1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9144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LLMs are highly </a:t>
            </a:r>
            <a:r>
              <a:rPr lang="en-US" alt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dependent on </a:t>
            </a:r>
            <a:r>
              <a:rPr lang="en-US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instruction tuning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which requires expert-written examples and extensive fine-tuning.</a:t>
            </a:r>
            <a:endParaRPr kumimoji="0" lang="en-US" altLang="en-US" sz="16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9144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Picking good examples for ICL is tricky </a:t>
            </a: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— the </a:t>
            </a: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format, </a:t>
            </a: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selection, and 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</a:t>
            </a: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examples affect performance a lot. 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461119" y="3322165"/>
            <a:ext cx="11269762" cy="6155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spAutoFit/>
          </a:bodyPr>
          <a:lstStyle/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Solution: </a:t>
            </a:r>
            <a:r>
              <a:rPr lang="en-US" sz="2000" b="1" u="sng" dirty="0" smtClean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D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iverse </a:t>
            </a:r>
            <a:r>
              <a:rPr lang="en-US" sz="2000" b="1" dirty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demonstrations of </a:t>
            </a:r>
            <a:r>
              <a:rPr lang="en-US" sz="2000" b="1" u="sng" dirty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I</a:t>
            </a:r>
            <a:r>
              <a:rPr lang="en-US" sz="2000" b="1" dirty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n-context learning with </a:t>
            </a:r>
            <a:r>
              <a:rPr lang="en-US" sz="2000" b="1" u="sng" dirty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L</a:t>
            </a:r>
            <a:r>
              <a:rPr lang="en-US" sz="2000" b="1" dirty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arge language models for </a:t>
            </a:r>
            <a:r>
              <a:rPr lang="en-US" sz="2000" b="1" u="sng" dirty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U</a:t>
            </a:r>
            <a:r>
              <a:rPr lang="en-US" sz="2000" b="1" dirty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nified </a:t>
            </a:r>
            <a:r>
              <a:rPr lang="en-US" sz="2000" b="1" u="sng" dirty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I</a:t>
            </a:r>
            <a:r>
              <a:rPr lang="en-US" sz="2000" b="1" dirty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nformation </a:t>
            </a:r>
            <a:r>
              <a:rPr lang="en-US" sz="2000" b="1" u="sng" dirty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E</a:t>
            </a:r>
            <a:r>
              <a:rPr lang="en-US" sz="2000" b="1" dirty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xtraction </a:t>
            </a:r>
            <a:r>
              <a:rPr lang="en-US" sz="2000" b="1" dirty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(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DILUIE</a:t>
            </a:r>
            <a:r>
              <a:rPr lang="en-US" sz="2000" b="1" dirty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)</a:t>
            </a:r>
            <a:endParaRPr lang="en-US" sz="2000" b="1" dirty="0" smtClean="0">
              <a:solidFill>
                <a:schemeClr val="tx2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124" y="3973742"/>
            <a:ext cx="119495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 information extraction framework 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generate effective prompt with 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diverse demonstration 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ICL.</a:t>
            </a:r>
            <a:endParaRPr lang="en-US" sz="16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application 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DILUIE is to 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an optimized prompt that guides the LLM for better inference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 extraction from raw text via 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 (</a:t>
            </a:r>
            <a:r>
              <a:rPr lang="en-US" sz="16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fficient attention via control </a:t>
            </a:r>
            <a:r>
              <a:rPr lang="en-US" sz="1600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riates) and incremental encoding;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Generating well-structured instructions via instruction tuning;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Selecting the best 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diverse demonstrations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Qingying Wang, </a:t>
            </a:r>
            <a:r>
              <a:rPr lang="en-US" dirty="0"/>
              <a:t>MAIA Lab, </a:t>
            </a:r>
            <a:r>
              <a:rPr lang="en-US" dirty="0" smtClean="0"/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841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21792" y="926656"/>
            <a:ext cx="12096205" cy="49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alt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eneration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task objective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398" y="3924113"/>
            <a:ext cx="5704576" cy="5718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500091" y="1408752"/>
                <a:ext cx="11705191" cy="18575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lvl="0" indent="-285750" defTabSz="914400" eaLnBrk="0" hangingPunct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sz="150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Suppose the task objective is to predict the target variable </a:t>
                </a:r>
                <a14:m>
                  <m:oMath xmlns:m="http://schemas.openxmlformats.org/officeDocument/2006/math">
                    <m:r>
                      <a:rPr lang="en-US" altLang="en-US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𝒀</m:t>
                    </m:r>
                    <m:r>
                      <a:rPr lang="en-US" altLang="en-US" sz="1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𝝐</m:t>
                    </m:r>
                    <m:r>
                      <a:rPr lang="en-US" altLang="en-US" sz="1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𝓨</m:t>
                    </m:r>
                  </m:oMath>
                </a14:m>
                <a:endParaRPr lang="en-US" altLang="en-US" sz="1500" b="1" dirty="0" smtClean="0">
                  <a:solidFill>
                    <a:srgbClr val="FF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lvl="0" indent="-285750" defTabSz="914400" eaLnBrk="0" hangingPunct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en-US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𝑿</m:t>
                    </m:r>
                    <m:r>
                      <a:rPr lang="en-US" altLang="en-US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𝝐</m:t>
                    </m:r>
                    <m:r>
                      <a:rPr lang="en-US" altLang="en-US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𝓧</m:t>
                    </m:r>
                  </m:oMath>
                </a14:m>
                <a:r>
                  <a:rPr lang="en-US" altLang="en-US" sz="150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5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denotes the </a:t>
                </a:r>
                <a:r>
                  <a:rPr lang="en-US" altLang="en-US" sz="150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input </a:t>
                </a:r>
                <a:r>
                  <a:rPr lang="en-US" altLang="en-US" sz="15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token </a:t>
                </a:r>
                <a:r>
                  <a:rPr lang="en-US" altLang="en-US" sz="150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sequence</a:t>
                </a:r>
              </a:p>
              <a:p>
                <a:pPr marL="285750" lvl="0" indent="-285750" defTabSz="914400" eaLnBrk="0" hangingPunct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sz="150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prompt text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1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en-US" sz="15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𝒯</m:t>
                        </m:r>
                      </m:e>
                      <m:sup>
                        <m:r>
                          <a:rPr lang="en-US" altLang="en-US" sz="1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sup>
                    </m:sSup>
                  </m:oMath>
                </a14:m>
                <a:r>
                  <a:rPr lang="en-US" altLang="en-US" sz="150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constituted of </a:t>
                </a:r>
                <a14:m>
                  <m:oMath xmlns:m="http://schemas.openxmlformats.org/officeDocument/2006/math">
                    <m:r>
                      <a:rPr lang="en-US" altLang="en-US" sz="15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altLang="en-US" sz="15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en-US" sz="150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demonstrations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1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en-US" sz="15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𝒟</m:t>
                        </m:r>
                      </m:e>
                      <m:sup>
                        <m:r>
                          <a:rPr lang="en-US" altLang="en-US" sz="1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altLang="en-US" sz="150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expert-written instructions </a:t>
                </a:r>
                <a14:m>
                  <m:oMath xmlns:m="http://schemas.openxmlformats.org/officeDocument/2006/math">
                    <m:r>
                      <a:rPr lang="en-US" altLang="en-US" sz="15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  <m:d>
                      <m:dPr>
                        <m:ctrlPr>
                          <a:rPr lang="en-US" altLang="en-US" sz="1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en-US" sz="1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d>
                  </m:oMath>
                </a14:m>
                <a:endParaRPr lang="en-US" altLang="en-US" sz="150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lvl="0" indent="-285750" defTabSz="914400" eaLnBrk="0" hangingPunct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en-US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𝜽</m:t>
                    </m:r>
                    <m:r>
                      <a:rPr lang="en-US" altLang="en-US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l-GR" altLang="en-US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𝜣</m:t>
                    </m:r>
                  </m:oMath>
                </a14:m>
                <a:r>
                  <a:rPr lang="en-US" altLang="en-US" sz="15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50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denotes the latent concept variable</a:t>
                </a:r>
              </a:p>
              <a:p>
                <a:pPr marL="285750" lvl="0" indent="-285750" defTabSz="914400" eaLnBrk="0" hangingPunct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sz="150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 instruction tuning, the </a:t>
                </a:r>
                <a14:m>
                  <m:oMath xmlns:m="http://schemas.openxmlformats.org/officeDocument/2006/math">
                    <m:r>
                      <a:rPr lang="en-US" altLang="en-US" sz="15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altLang="en-US" sz="150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demonstration examples are concatenated to instruction sequence and expressed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en-US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</m:t>
                        </m:r>
                      </m:e>
                      <m:sup>
                        <m:r>
                          <a:rPr lang="en-US" altLang="en-US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𝑰</m:t>
                        </m:r>
                      </m:sup>
                    </m:sSup>
                    <m:r>
                      <a:rPr lang="en-US" altLang="en-US" sz="15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altLang="en-US" sz="1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en-US" sz="15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en-US" sz="15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𝐼</m:t>
                            </m:r>
                            <m:d>
                              <m:dPr>
                                <m:ctrlPr>
                                  <a:rPr lang="en-US" altLang="en-US" sz="15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sz="15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15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en-US" sz="15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en-US" sz="15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altLang="en-US" sz="15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15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en-US" sz="15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altLang="en-US" sz="1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altLang="en-US" sz="1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=1</m:t>
                        </m:r>
                      </m:sub>
                      <m:sup>
                        <m:r>
                          <a:rPr lang="en-US" altLang="en-US" sz="1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sup>
                    </m:sSubSup>
                  </m:oMath>
                </a14:m>
                <a:endParaRPr lang="en-US" altLang="en-US" sz="15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91" y="1408752"/>
                <a:ext cx="11705191" cy="1857560"/>
              </a:xfrm>
              <a:prstGeom prst="rect">
                <a:avLst/>
              </a:prstGeom>
              <a:blipFill>
                <a:blip r:embed="rId4"/>
                <a:stretch>
                  <a:fillRect l="-156" b="-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 bwMode="auto">
              <a:xfrm>
                <a:off x="809026" y="3520324"/>
                <a:ext cx="10954512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tx2"/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Given input example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𝑋</m:t>
                    </m:r>
                  </m:oMath>
                </a14:m>
                <a:r>
                  <a:rPr lang="en-US" sz="1600" dirty="0" smtClean="0">
                    <a:solidFill>
                      <a:schemeClr val="tx2"/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 and specific-task instructions</a:t>
                </a:r>
                <a:r>
                  <a:rPr lang="en-US" sz="1600" dirty="0">
                    <a:solidFill>
                      <a:schemeClr val="tx2"/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, </a:t>
                </a:r>
                <a:r>
                  <a:rPr lang="en-US" sz="1600" dirty="0" smtClean="0">
                    <a:solidFill>
                      <a:schemeClr val="tx2"/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how the </a:t>
                </a:r>
                <a:r>
                  <a:rPr lang="en-US" sz="1600" dirty="0">
                    <a:solidFill>
                      <a:schemeClr val="tx2"/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final prediction </a:t>
                </a:r>
                <a:r>
                  <a:rPr lang="en-US" sz="1600" dirty="0" smtClean="0">
                    <a:solidFill>
                      <a:schemeClr val="tx2"/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𝑌 </a:t>
                </a:r>
                <a:r>
                  <a:rPr lang="en-US" sz="1600" dirty="0">
                    <a:solidFill>
                      <a:schemeClr val="tx2"/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is made in the </a:t>
                </a:r>
                <a:r>
                  <a:rPr lang="en-US" sz="1600" dirty="0" smtClean="0">
                    <a:solidFill>
                      <a:schemeClr val="tx2"/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ICL </a:t>
                </a:r>
                <a:r>
                  <a:rPr lang="en-US" sz="1600" dirty="0">
                    <a:solidFill>
                      <a:schemeClr val="tx2"/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framework:</a:t>
                </a:r>
                <a:endParaRPr lang="en-US" sz="1600" dirty="0" smtClean="0">
                  <a:solidFill>
                    <a:schemeClr val="tx2"/>
                  </a:solidFill>
                  <a:latin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9026" y="3520324"/>
                <a:ext cx="10954512" cy="246221"/>
              </a:xfrm>
              <a:prstGeom prst="rect">
                <a:avLst/>
              </a:prstGeom>
              <a:blipFill>
                <a:blip r:embed="rId5"/>
                <a:stretch>
                  <a:fillRect l="-1169" t="-26829" b="-487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 bwMode="auto">
              <a:xfrm>
                <a:off x="809026" y="4600781"/>
                <a:ext cx="10954512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tx2"/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The </a:t>
                </a:r>
                <a:r>
                  <a:rPr lang="en-US" sz="1400" dirty="0" smtClean="0">
                    <a:solidFill>
                      <a:schemeClr val="tx2"/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posterior probability </a:t>
                </a:r>
                <a:r>
                  <a:rPr lang="en-US" sz="1400" dirty="0" smtClean="0">
                    <a:solidFill>
                      <a:schemeClr val="tx2"/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of extracting Y from X (given some context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𝐼</m:t>
                        </m:r>
                      </m:sup>
                    </m:sSup>
                  </m:oMath>
                </a14:m>
                <a:r>
                  <a:rPr lang="en-US" sz="1400" dirty="0" smtClean="0">
                    <a:solidFill>
                      <a:schemeClr val="tx2"/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) is obtained by integrating all possible topic variables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90204" pitchFamily="34" charset="0"/>
                      </a:rPr>
                      <m:t>𝜃</m:t>
                    </m:r>
                  </m:oMath>
                </a14:m>
                <a:r>
                  <a:rPr lang="en-US" sz="1400" dirty="0" smtClean="0">
                    <a:solidFill>
                      <a:schemeClr val="tx2"/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 that could influence the extraction process.  </a:t>
                </a: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9026" y="4600781"/>
                <a:ext cx="10954512" cy="430887"/>
              </a:xfrm>
              <a:prstGeom prst="rect">
                <a:avLst/>
              </a:prstGeom>
              <a:blipFill>
                <a:blip r:embed="rId6"/>
                <a:stretch>
                  <a:fillRect l="-1002" t="-14286" b="-2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Qingying Wang, </a:t>
            </a:r>
            <a:r>
              <a:rPr lang="en-US" dirty="0"/>
              <a:t>MAIA Lab, </a:t>
            </a:r>
            <a:r>
              <a:rPr lang="en-US" dirty="0" smtClean="0"/>
              <a:t>2025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3567" y="5451987"/>
            <a:ext cx="3196044" cy="815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8252" y="5478114"/>
            <a:ext cx="3840480" cy="7879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 bwMode="auto">
              <a:xfrm>
                <a:off x="809026" y="5177953"/>
                <a:ext cx="4851545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spAutoFit/>
              </a:bodyPr>
              <a:lstStyle/>
              <a:p>
                <a:pPr marL="171450" indent="-171450">
                  <a:spcBef>
                    <a:spcPts val="0"/>
                  </a:spcBef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r>
                      <a:rPr lang="en-US" altLang="en-US" sz="1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 represents a hidden, underlying theme or concept:</a:t>
                </a:r>
                <a:endPara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9026" y="5177953"/>
                <a:ext cx="4851545" cy="215444"/>
              </a:xfrm>
              <a:prstGeom prst="rect">
                <a:avLst/>
              </a:prstGeom>
              <a:blipFill>
                <a:blip r:embed="rId9"/>
                <a:stretch>
                  <a:fillRect l="-2136" t="-25000" b="-47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6559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21792" y="926656"/>
            <a:ext cx="12096205" cy="49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alt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eneration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task objective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711" y="1526533"/>
            <a:ext cx="5704576" cy="5718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1792" y="2079429"/>
            <a:ext cx="11186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Input Clinical Text </a:t>
            </a:r>
            <a:r>
              <a:rPr lang="en-US" b="1" dirty="0" smtClean="0"/>
              <a:t>(X):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"A 60-year-old male patient with a history of hypertension and obesity was diagnosed with Type 2 Diabetes. The doctor prescribed Metformin and advised regular exercise and a low-carb diet."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20" y="4037913"/>
            <a:ext cx="3022768" cy="1846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 bwMode="auto">
              <a:xfrm>
                <a:off x="506890" y="3677470"/>
                <a:ext cx="4225630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spAutoFit/>
              </a:bodyPr>
              <a:lstStyle/>
              <a:p>
                <a:pPr marL="342900" indent="-342900">
                  <a:spcBef>
                    <a:spcPts val="0"/>
                  </a:spcBef>
                  <a:buFont typeface="Wingdings" panose="05000000000000000000" pitchFamily="2" charset="2"/>
                  <a:buChar char="v"/>
                </a:pPr>
                <a:r>
                  <a:rPr lang="en-US" sz="16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Define the Latent Concept Variable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90204" pitchFamily="34" charset="0"/>
                      </a:rPr>
                      <m:t>𝜽</m:t>
                    </m:r>
                  </m:oMath>
                </a14:m>
                <a:endParaRPr lang="en-US" sz="16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6890" y="3677470"/>
                <a:ext cx="4225630" cy="246221"/>
              </a:xfrm>
              <a:prstGeom prst="rect">
                <a:avLst/>
              </a:prstGeom>
              <a:blipFill>
                <a:blip r:embed="rId5"/>
                <a:stretch>
                  <a:fillRect l="-2742" t="-24390" b="-487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 bwMode="auto">
              <a:xfrm>
                <a:off x="5448874" y="3144663"/>
                <a:ext cx="5918575" cy="2506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spAutoFit/>
              </a:bodyPr>
              <a:lstStyle/>
              <a:p>
                <a:pPr marL="342900" indent="-342900">
                  <a:spcBef>
                    <a:spcPts val="0"/>
                  </a:spcBef>
                  <a:buFont typeface="Wingdings" panose="05000000000000000000" pitchFamily="2" charset="2"/>
                  <a:buChar char="v"/>
                </a:pPr>
                <a:r>
                  <a:rPr lang="en-US" sz="16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Define the instruction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𝑪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𝑰</m:t>
                        </m:r>
                      </m:sup>
                    </m:sSup>
                    <m:r>
                      <a:rPr lang="en-US" sz="16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 −→</m:t>
                    </m:r>
                    <m:r>
                      <a:rPr lang="en-US" sz="16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𝑷𝒂𝒕𝒊𝒆𝒏</m:t>
                    </m:r>
                    <m:sSup>
                      <m:sSupPr>
                        <m:ctrlPr>
                          <a:rPr lang="en-US" sz="16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𝒕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′</m:t>
                        </m:r>
                      </m:sup>
                    </m:sSup>
                    <m:r>
                      <a:rPr lang="en-US" sz="16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𝒔</m:t>
                    </m:r>
                    <m:r>
                      <a:rPr lang="en-US" sz="16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𝑴𝒆𝒅𝒊𝒄𝒂𝒍</m:t>
                    </m:r>
                    <m:r>
                      <a:rPr lang="en-US" sz="16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𝑫𝒆𝒕𝒂𝒊𝒍𝒔</m:t>
                    </m:r>
                  </m:oMath>
                </a14:m>
                <a:endParaRPr lang="en-US" sz="16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48874" y="3144663"/>
                <a:ext cx="5918575" cy="250646"/>
              </a:xfrm>
              <a:prstGeom prst="rect">
                <a:avLst/>
              </a:prstGeom>
              <a:blipFill>
                <a:blip r:embed="rId6"/>
                <a:stretch>
                  <a:fillRect l="-1957" t="-24390" b="-487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6302" y="3537213"/>
            <a:ext cx="5657850" cy="1247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 bwMode="auto">
              <a:xfrm>
                <a:off x="5448874" y="5041495"/>
                <a:ext cx="6516703" cy="2506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spAutoFit/>
              </a:bodyPr>
              <a:lstStyle/>
              <a:p>
                <a:pPr marL="342900" indent="-342900">
                  <a:spcBef>
                    <a:spcPts val="0"/>
                  </a:spcBef>
                  <a:buFont typeface="Wingdings" panose="05000000000000000000" pitchFamily="2" charset="2"/>
                  <a:buChar char="v"/>
                </a:pPr>
                <a:r>
                  <a:rPr lang="en-US" sz="16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Define the instruction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𝑪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𝑰</m:t>
                        </m:r>
                      </m:sup>
                    </m:sSup>
                    <m:r>
                      <a:rPr lang="en-US" sz="1600" b="1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 −→</m:t>
                    </m:r>
                    <m:r>
                      <a:rPr lang="en-US" sz="1600" b="1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𝑬𝒙𝒕𝒓𝒂𝒄𝒕</m:t>
                    </m:r>
                    <m:r>
                      <a:rPr lang="en-US" sz="1600" b="1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 </m:t>
                    </m:r>
                    <m:r>
                      <a:rPr lang="en-US" sz="1600" b="1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𝒑𝒐𝒕𝒆𝒏𝒕𝒊𝒂𝒍</m:t>
                    </m:r>
                    <m:r>
                      <a:rPr lang="en-US" sz="1600" b="1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 </m:t>
                    </m:r>
                    <m:r>
                      <a:rPr lang="en-US" sz="1600" b="1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𝒓𝒊𝒔𝒌</m:t>
                    </m:r>
                    <m:r>
                      <a:rPr lang="en-US" sz="1600" b="1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 </m:t>
                    </m:r>
                    <m:r>
                      <a:rPr lang="en-US" sz="1600" b="1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𝒇𝒂𝒄𝒕𝒐𝒓𝒔</m:t>
                    </m:r>
                  </m:oMath>
                </a14:m>
                <a:endParaRPr lang="en-US" sz="16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48874" y="5041495"/>
                <a:ext cx="6516703" cy="250646"/>
              </a:xfrm>
              <a:prstGeom prst="rect">
                <a:avLst/>
              </a:prstGeom>
              <a:blipFill>
                <a:blip r:embed="rId8"/>
                <a:stretch>
                  <a:fillRect l="-1777" t="-21951" b="-512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0265" y="5449588"/>
            <a:ext cx="3009900" cy="5905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 bwMode="auto">
          <a:xfrm>
            <a:off x="5843451" y="3585851"/>
            <a:ext cx="505097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Y: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5962323" y="5437086"/>
            <a:ext cx="505097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Y:</a:t>
            </a: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Qingying Wang, </a:t>
            </a:r>
            <a:r>
              <a:rPr lang="en-US" dirty="0"/>
              <a:t>MAIA Lab, </a:t>
            </a:r>
            <a:r>
              <a:rPr lang="en-US" dirty="0" smtClean="0"/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11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21792" y="926656"/>
            <a:ext cx="12096205" cy="49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Problem Statement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ICL</a:t>
            </a:r>
            <a:endParaRPr kumimoji="0" lang="en-US" altLang="en-US" sz="20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790" y="1583918"/>
            <a:ext cx="4477022" cy="17148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4943" y="3459067"/>
                <a:ext cx="1099631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When given a </a:t>
                </a:r>
                <a:r>
                  <a:rPr lang="en-US" b="1" dirty="0">
                    <a:solidFill>
                      <a:schemeClr val="tx1"/>
                    </a:solidFill>
                  </a:rPr>
                  <a:t>new observed text example 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𝑋</m:t>
                    </m:r>
                    <m:r>
                      <a:rPr lang="en-US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𝜖</m:t>
                    </m:r>
                    <m:r>
                      <a:rPr lang="en-US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the model </a:t>
                </a:r>
                <a:r>
                  <a:rPr lang="en-US" b="1" dirty="0">
                    <a:solidFill>
                      <a:schemeClr val="tx1"/>
                    </a:solidFill>
                  </a:rPr>
                  <a:t>does not make predictions immediately</a:t>
                </a:r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  <a:br>
                  <a:rPr lang="en-US" dirty="0">
                    <a:solidFill>
                      <a:schemeClr val="tx1"/>
                    </a:solidFill>
                  </a:rPr>
                </a:br>
                <a:r>
                  <a:rPr lang="en-US" dirty="0">
                    <a:solidFill>
                      <a:schemeClr val="tx1"/>
                    </a:solidFill>
                  </a:rPr>
                  <a:t>Instead, it </a:t>
                </a:r>
                <a:r>
                  <a:rPr lang="en-US" b="1" dirty="0">
                    <a:solidFill>
                      <a:schemeClr val="tx1"/>
                    </a:solidFill>
                  </a:rPr>
                  <a:t>constructs a better prompt</a:t>
                </a:r>
                <a:r>
                  <a:rPr lang="en-US" dirty="0">
                    <a:solidFill>
                      <a:schemeClr val="tx1"/>
                    </a:solidFill>
                  </a:rPr>
                  <a:t> for the </a:t>
                </a:r>
                <a:r>
                  <a:rPr lang="en-US" b="1" dirty="0">
                    <a:solidFill>
                      <a:schemeClr val="tx1"/>
                    </a:solidFill>
                  </a:rPr>
                  <a:t>ICL 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classifier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: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43" y="3459067"/>
                <a:ext cx="10996313" cy="646331"/>
              </a:xfrm>
              <a:prstGeom prst="rect">
                <a:avLst/>
              </a:prstGeom>
              <a:blipFill>
                <a:blip r:embed="rId4"/>
                <a:stretch>
                  <a:fillRect l="-443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048510" y="4225691"/>
            <a:ext cx="10289177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Instruction: </a:t>
            </a:r>
            <a:r>
              <a:rPr lang="en-US" dirty="0">
                <a:solidFill>
                  <a:srgbClr val="00B050"/>
                </a:solidFill>
              </a:rPr>
              <a:t>Identify Drug-Treatment Relationships.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Example 1: </a:t>
            </a:r>
            <a:r>
              <a:rPr lang="en-US" dirty="0">
                <a:solidFill>
                  <a:srgbClr val="00B050"/>
                </a:solidFill>
              </a:rPr>
              <a:t>"Metformin is prescribed for Type 2 Diabetes." → (Drug: Metformin, Disease: Diabetes)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Example 2: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"Ibuprofen helps relieve inflammation." → (Drug: Ibuprofen, Effect: Anti-inflammatory)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Target Text: </a:t>
            </a:r>
            <a:r>
              <a:rPr lang="en-US" dirty="0">
                <a:solidFill>
                  <a:srgbClr val="00B050"/>
                </a:solidFill>
              </a:rPr>
              <a:t>"Aspirin is commonly used to reduce heart attack risk." → (???)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5509" y="5597155"/>
            <a:ext cx="1004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Final Prediction </a:t>
            </a:r>
            <a:r>
              <a:rPr lang="en-US" b="1" dirty="0" smtClean="0">
                <a:solidFill>
                  <a:srgbClr val="C00000"/>
                </a:solidFill>
              </a:rPr>
              <a:t>Y: (</a:t>
            </a:r>
            <a:r>
              <a:rPr lang="en-US" b="1" dirty="0">
                <a:solidFill>
                  <a:srgbClr val="C00000"/>
                </a:solidFill>
              </a:rPr>
              <a:t>Drug: Aspirin, Effect: Reducing heart attack risk)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Qingying Wang, </a:t>
            </a:r>
            <a:r>
              <a:rPr lang="en-US" dirty="0"/>
              <a:t>MAIA Lab, </a:t>
            </a:r>
            <a:r>
              <a:rPr lang="en-US" dirty="0" smtClean="0"/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809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Method: DILUIE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</a:t>
            </a:r>
            <a:r>
              <a:rPr lang="en-US" dirty="0" smtClean="0"/>
              <a:t>2025</a:t>
            </a:r>
            <a:endParaRPr lang="en-US" dirty="0"/>
          </a:p>
        </p:txBody>
      </p:sp>
      <p:pic>
        <p:nvPicPr>
          <p:cNvPr id="3074" name="Picture 2" descr="Fig.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30" y="913828"/>
            <a:ext cx="9157063" cy="586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75671" y="930941"/>
            <a:ext cx="2261068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</a:t>
            </a:r>
            <a:r>
              <a:rPr lang="en-US" b="1" dirty="0">
                <a:solidFill>
                  <a:srgbClr val="C00000"/>
                </a:solidFill>
              </a:rPr>
              <a:t>. Causal EVA </a:t>
            </a:r>
            <a:r>
              <a:rPr lang="en-US" b="1" dirty="0" smtClean="0">
                <a:solidFill>
                  <a:srgbClr val="C00000"/>
                </a:solidFill>
              </a:rPr>
              <a:t>Module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52858" y="1432198"/>
            <a:ext cx="1983881" cy="156966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u="sng" dirty="0"/>
              <a:t>EVA</a:t>
            </a:r>
            <a:r>
              <a:rPr lang="en-US" sz="1200" dirty="0"/>
              <a:t> </a:t>
            </a:r>
            <a:r>
              <a:rPr lang="en-US" sz="1200" dirty="0" smtClean="0"/>
              <a:t>(Efficient </a:t>
            </a:r>
            <a:r>
              <a:rPr lang="en-US" sz="1200" dirty="0"/>
              <a:t>attention via control </a:t>
            </a:r>
            <a:r>
              <a:rPr lang="en-US" sz="1200" dirty="0" smtClean="0"/>
              <a:t>Variates) and </a:t>
            </a:r>
            <a:r>
              <a:rPr lang="en-US" sz="1200" b="1" u="sng" dirty="0"/>
              <a:t>Incremental Encoding </a:t>
            </a:r>
            <a:r>
              <a:rPr lang="en-US" sz="1200" dirty="0"/>
              <a:t>allow DILUIE to </a:t>
            </a:r>
            <a:r>
              <a:rPr lang="en-US" sz="1200" dirty="0" smtClean="0"/>
              <a:t>efficiently </a:t>
            </a:r>
            <a:r>
              <a:rPr lang="en-US" sz="1200" dirty="0"/>
              <a:t>process long sequences while capturing deep contextual relationships between words.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862" y="1834467"/>
            <a:ext cx="169200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2</a:t>
            </a:r>
            <a:r>
              <a:rPr lang="en-US" b="1" dirty="0">
                <a:solidFill>
                  <a:srgbClr val="C00000"/>
                </a:solidFill>
              </a:rPr>
              <a:t>. Instruction Tuning Module</a:t>
            </a:r>
          </a:p>
        </p:txBody>
      </p:sp>
      <p:sp>
        <p:nvSpPr>
          <p:cNvPr id="9" name="Rectangle 8"/>
          <p:cNvSpPr/>
          <p:nvPr/>
        </p:nvSpPr>
        <p:spPr>
          <a:xfrm>
            <a:off x="174567" y="3891912"/>
            <a:ext cx="2115029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3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 smtClean="0">
                <a:solidFill>
                  <a:srgbClr val="C00000"/>
                </a:solidFill>
              </a:rPr>
              <a:t>Latent </a:t>
            </a:r>
            <a:r>
              <a:rPr lang="en-US" b="1" dirty="0">
                <a:solidFill>
                  <a:srgbClr val="C00000"/>
                </a:solidFill>
              </a:rPr>
              <a:t>Concept Variable Learning &amp; Demonstration Selection Module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4567" y="2534967"/>
            <a:ext cx="2252749" cy="101566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Learn how to </a:t>
            </a:r>
            <a:r>
              <a:rPr lang="en-US" sz="1200" dirty="0" smtClean="0"/>
              <a:t>extract </a:t>
            </a:r>
            <a:r>
              <a:rPr lang="en-US" sz="1200" dirty="0"/>
              <a:t>structured </a:t>
            </a:r>
            <a:r>
              <a:rPr lang="en-US" sz="1200" dirty="0" smtClean="0"/>
              <a:t>information </a:t>
            </a:r>
            <a:r>
              <a:rPr lang="en-US" sz="1200" dirty="0"/>
              <a:t>that align with specific tasks (</a:t>
            </a:r>
            <a:r>
              <a:rPr lang="en-US" sz="1200" dirty="0" smtClean="0"/>
              <a:t>NER: named entity recognition, RE: relation extraction, EE: event extraction</a:t>
            </a:r>
            <a:r>
              <a:rPr lang="en-US" sz="1200" dirty="0" smtClean="0"/>
              <a:t>).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174567" y="5471990"/>
            <a:ext cx="2115030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Select the most relevant </a:t>
            </a:r>
            <a:r>
              <a:rPr lang="en-US" sz="1200" dirty="0" smtClean="0"/>
              <a:t>and diverse examples.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8534400" y="5486993"/>
            <a:ext cx="3221695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C</a:t>
            </a:r>
            <a:r>
              <a:rPr lang="en-US" sz="1200" dirty="0" smtClean="0"/>
              <a:t>onstruct </a:t>
            </a:r>
            <a:r>
              <a:rPr lang="en-US" sz="1200" dirty="0"/>
              <a:t>effective </a:t>
            </a:r>
            <a:r>
              <a:rPr lang="en-US" sz="1200" dirty="0" smtClean="0"/>
              <a:t>prompts to do the inference.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65958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Causal EVA Module</a:t>
            </a:r>
          </a:p>
        </p:txBody>
      </p:sp>
      <p:pic>
        <p:nvPicPr>
          <p:cNvPr id="3074" name="Picture 2" descr="Fig.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8" r="2633" b="24823"/>
          <a:stretch/>
        </p:blipFill>
        <p:spPr bwMode="auto">
          <a:xfrm>
            <a:off x="621792" y="1300273"/>
            <a:ext cx="3616036" cy="440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421" y="0"/>
            <a:ext cx="3462549" cy="13706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04492" y="1045588"/>
            <a:ext cx="215065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EVA </a:t>
            </a:r>
            <a:r>
              <a:rPr lang="en-US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Solves:</a:t>
            </a:r>
            <a:endParaRPr lang="en-US" sz="13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4793629" y="1361252"/>
                <a:ext cx="556406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10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Traditional Transformer-based attention (</a:t>
                </a:r>
                <a:r>
                  <a:rPr lang="en-US" sz="11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Softmax</a:t>
                </a:r>
                <a:r>
                  <a:rPr lang="en-US" sz="11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Attention) has a major issue → Quadratic Complexity </a:t>
                </a:r>
                <a14:m>
                  <m:oMath xmlns:m="http://schemas.openxmlformats.org/officeDocument/2006/math">
                    <m:r>
                      <a:rPr lang="en-US" sz="11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1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1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1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11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1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1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making computation expensive for long </a:t>
                </a:r>
                <a:r>
                  <a:rPr lang="en-US" sz="110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sequences. </a:t>
                </a:r>
                <a:endParaRPr lang="en-US" sz="11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629" y="1361252"/>
                <a:ext cx="5564066" cy="430887"/>
              </a:xfrm>
              <a:prstGeom prst="rect">
                <a:avLst/>
              </a:prstGeom>
              <a:blipFill>
                <a:blip r:embed="rId5"/>
                <a:stretch>
                  <a:fillRect t="-1408" b="-8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348157" y="2205483"/>
            <a:ext cx="7740813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Chunked Attention Mechanism → Splitting Key-Value Pairs into </a:t>
            </a:r>
            <a:r>
              <a:rPr lang="en-US" sz="11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Chunks (extract local and remote features) </a:t>
            </a:r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This reduces memory </a:t>
            </a:r>
            <a:r>
              <a:rPr lang="en-US" sz="11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Compression Mechanism → Keeps only the important </a:t>
            </a:r>
            <a:r>
              <a:rPr lang="en-US" sz="11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 in the remote features.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sz="11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LARA [1] </a:t>
            </a:r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 to Merge Local and Remote Features → Ensures the model still understands both short-term and long-term relationships</a:t>
            </a:r>
            <a:r>
              <a:rPr lang="en-US" sz="11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48157" y="1928763"/>
            <a:ext cx="178035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13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 </a:t>
            </a:r>
            <a:r>
              <a:rPr lang="en-US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works:</a:t>
            </a:r>
            <a:endParaRPr lang="en-US" sz="13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516" y="6071925"/>
            <a:ext cx="1099016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[1] Zheng </a:t>
            </a:r>
            <a:r>
              <a:rPr lang="en-US" sz="1050" dirty="0"/>
              <a:t>L, Wang C, Kong L (2022) Linear complexity randomized self-attention mechanism. In: International conference on machine learning. PMLR, pp 27011–27041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93528" y="3878438"/>
            <a:ext cx="318709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incremental encoding works:</a:t>
            </a:r>
            <a:endParaRPr lang="en-US" sz="13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37927"/>
          <a:stretch/>
        </p:blipFill>
        <p:spPr>
          <a:xfrm>
            <a:off x="7976152" y="4075983"/>
            <a:ext cx="4226617" cy="1588055"/>
          </a:xfrm>
          <a:prstGeom prst="rect">
            <a:avLst/>
          </a:prstGeom>
        </p:spPr>
      </p:pic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Qingying Wang, </a:t>
            </a:r>
            <a:r>
              <a:rPr lang="en-US" dirty="0"/>
              <a:t>MAIA Lab, </a:t>
            </a:r>
            <a:r>
              <a:rPr lang="en-US" dirty="0" smtClean="0"/>
              <a:t>2025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r="25122" b="64330"/>
          <a:stretch/>
        </p:blipFill>
        <p:spPr>
          <a:xfrm>
            <a:off x="4393528" y="4353493"/>
            <a:ext cx="3582624" cy="103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62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Causal EVA Module</a:t>
            </a:r>
          </a:p>
        </p:txBody>
      </p:sp>
      <p:pic>
        <p:nvPicPr>
          <p:cNvPr id="3074" name="Picture 2" descr="Fig.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8" r="2633" b="24823"/>
          <a:stretch/>
        </p:blipFill>
        <p:spPr bwMode="auto">
          <a:xfrm>
            <a:off x="621792" y="1300273"/>
            <a:ext cx="3616036" cy="440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544291" y="1241964"/>
            <a:ext cx="72348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📜 </a:t>
            </a:r>
            <a:r>
              <a:rPr lang="en-US" sz="1200" b="1" dirty="0"/>
              <a:t>Patient Report: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i="1" dirty="0"/>
              <a:t>"John Doe, a 65-year-old male, was diagnosed with non-small cell lung cancer (NSCLC). The patient underwent a CT scan, which showed a tumor in the right lower lobe. Based on tumor staging, the oncologist recommended intensity-modulated radiation therapy (IMRT) with a total dose of 60 </a:t>
            </a:r>
            <a:r>
              <a:rPr lang="en-US" sz="1200" i="1" dirty="0" err="1"/>
              <a:t>Gy</a:t>
            </a:r>
            <a:r>
              <a:rPr lang="en-US" sz="1200" i="1" dirty="0"/>
              <a:t> over 30 fractions. The patient is also receiving concurrent chemotherapy with cisplatin. Follow-up PET scan in three months is advised."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4544291" y="2269547"/>
            <a:ext cx="1929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Step 1: Chunk Compression</a:t>
            </a:r>
            <a:endParaRPr lang="en-US" sz="1200" dirty="0"/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992623" y="2501979"/>
            <a:ext cx="59219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Chunk 1: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"John Doe, a 65-year-old male, was diagnosed with NSCLC."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Chunk 2: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"The patient underwent a CT scan, which showed a tumor..."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Chunk 3: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"Based on tumor staging, the oncologist recommended IMRT..."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Chunk 4: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"The patient is also receiving concurrent chemotherapy with cisplatin."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44291" y="3307147"/>
            <a:ext cx="26081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Step 2: </a:t>
            </a:r>
            <a:r>
              <a:rPr lang="en-US" sz="1200" b="1" dirty="0" smtClean="0"/>
              <a:t>Remote </a:t>
            </a:r>
            <a:r>
              <a:rPr lang="en-US" sz="1200" b="1" dirty="0"/>
              <a:t>Feature Compression</a:t>
            </a: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5020331" y="3544558"/>
            <a:ext cx="4083242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Diagnosis →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"Non-small cell lung cancer (NSCLC)"</a:t>
            </a:r>
          </a:p>
          <a:p>
            <a:pPr lvl="0" defTabSz="914400" eaLnBrk="0" hangingPunct="0">
              <a:buFontTx/>
              <a:buChar char="•"/>
            </a:pPr>
            <a:r>
              <a:rPr lang="en-US" altLang="en-US" sz="1050" b="1" dirty="0" smtClean="0">
                <a:latin typeface="Arial" panose="020B0604020202020204" pitchFamily="34" charset="0"/>
              </a:rPr>
              <a:t>Treatment </a:t>
            </a:r>
            <a:r>
              <a:rPr lang="en-US" altLang="en-US" sz="1050" b="1" dirty="0">
                <a:latin typeface="Arial" panose="020B0604020202020204" pitchFamily="34" charset="0"/>
              </a:rPr>
              <a:t>→</a:t>
            </a:r>
            <a:r>
              <a:rPr lang="en-US" altLang="en-US" sz="1050" dirty="0">
                <a:latin typeface="Arial" panose="020B0604020202020204" pitchFamily="34" charset="0"/>
              </a:rPr>
              <a:t> "IMRT, 60 </a:t>
            </a:r>
            <a:r>
              <a:rPr lang="en-US" altLang="en-US" sz="1050" dirty="0" err="1">
                <a:latin typeface="Arial" panose="020B0604020202020204" pitchFamily="34" charset="0"/>
              </a:rPr>
              <a:t>Gy</a:t>
            </a:r>
            <a:r>
              <a:rPr lang="en-US" altLang="en-US" sz="1050" dirty="0">
                <a:latin typeface="Arial" panose="020B0604020202020204" pitchFamily="34" charset="0"/>
              </a:rPr>
              <a:t>, 30 </a:t>
            </a:r>
            <a:r>
              <a:rPr lang="en-US" altLang="en-US" sz="1050" dirty="0" smtClean="0">
                <a:latin typeface="Arial" panose="020B0604020202020204" pitchFamily="34" charset="0"/>
              </a:rPr>
              <a:t>fractions”</a:t>
            </a:r>
            <a:endParaRPr kumimoji="0" lang="en-US" altLang="en-U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Medication →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"Cisplatin (chemotherapy)"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70418" y="4222990"/>
            <a:ext cx="20465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Step 3: Incremental Encoding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5034221" y="4477808"/>
            <a:ext cx="705261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When new medical information arrives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EVA </a:t>
            </a: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only updates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 cache instead of reprocessing everything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en-US" altLang="en-U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6458" y="5263050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050" dirty="0" smtClean="0"/>
              <a:t>A </a:t>
            </a:r>
            <a:r>
              <a:rPr lang="en-US" sz="1050" dirty="0"/>
              <a:t>doctor or AI system can now </a:t>
            </a:r>
            <a:r>
              <a:rPr lang="en-US" sz="1050" b="1" dirty="0"/>
              <a:t>quickly extract key details</a:t>
            </a:r>
            <a:r>
              <a:rPr lang="en-US" sz="1050" dirty="0"/>
              <a:t> by asking: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50" b="1" dirty="0"/>
              <a:t>"What is the diagnosis?"</a:t>
            </a:r>
            <a:r>
              <a:rPr lang="en-US" sz="1050" dirty="0"/>
              <a:t> → EVA retrieves </a:t>
            </a:r>
            <a:r>
              <a:rPr lang="en-US" sz="1050" b="1" dirty="0"/>
              <a:t>"NSCLC"</a:t>
            </a:r>
            <a:endParaRPr lang="en-US" sz="10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50" b="1" dirty="0"/>
              <a:t>"What treatment is recommended?"</a:t>
            </a:r>
            <a:r>
              <a:rPr lang="en-US" sz="1050" dirty="0"/>
              <a:t> → EVA retrieves </a:t>
            </a:r>
            <a:r>
              <a:rPr lang="en-US" sz="1050" b="1" dirty="0"/>
              <a:t>"IMRT, 60 </a:t>
            </a:r>
            <a:r>
              <a:rPr lang="en-US" sz="1050" b="1" dirty="0" err="1"/>
              <a:t>Gy</a:t>
            </a:r>
            <a:r>
              <a:rPr lang="en-US" sz="1050" b="1" dirty="0"/>
              <a:t>, 30 fractions"</a:t>
            </a:r>
            <a:endParaRPr lang="en-US" sz="10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50" b="1" dirty="0"/>
              <a:t>"Any follow-up instructions?"</a:t>
            </a:r>
            <a:r>
              <a:rPr lang="en-US" sz="1050" dirty="0"/>
              <a:t> → EVA retrieves </a:t>
            </a:r>
            <a:r>
              <a:rPr lang="en-US" sz="1050" b="1" dirty="0"/>
              <a:t>"PET scan in 3 months"</a:t>
            </a:r>
            <a:endParaRPr lang="en-US" sz="1050" dirty="0"/>
          </a:p>
        </p:txBody>
      </p:sp>
      <p:sp>
        <p:nvSpPr>
          <p:cNvPr id="26" name="Rectangle 25"/>
          <p:cNvSpPr/>
          <p:nvPr/>
        </p:nvSpPr>
        <p:spPr>
          <a:xfrm>
            <a:off x="4570418" y="4950488"/>
            <a:ext cx="2808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Step 4: Fast Querying &amp; Decision Support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Qingying Wang, </a:t>
            </a:r>
            <a:r>
              <a:rPr lang="en-US" dirty="0"/>
              <a:t>MAIA Lab, </a:t>
            </a:r>
            <a:r>
              <a:rPr lang="en-US" dirty="0" smtClean="0"/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447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marL="342900" indent="-342900">
          <a:spcBef>
            <a:spcPts val="0"/>
          </a:spcBef>
          <a:buClr>
            <a:schemeClr val="accent6"/>
          </a:buClr>
          <a:buFont typeface="Wingdings" panose="05000000000000000000" pitchFamily="2" charset="2"/>
          <a:buChar char="§"/>
          <a:defRPr sz="2400" b="1" i="1" dirty="0" err="1" smtClean="0">
            <a:solidFill>
              <a:schemeClr val="tx2"/>
            </a:solidFill>
            <a:latin typeface="Arial" panose="020B0604020202090204" pitchFamily="34" charset="0"/>
            <a:cs typeface="Arial" panose="020B0604020202090204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</a:spPr>
      <a:bodyPr vert="horz" wrap="none" lIns="0" tIns="0" rIns="0" bIns="0" numCol="1" rtlCol="0" anchor="t" anchorCtr="0" compatLnSpc="1">
        <a:spAutoFit/>
      </a:bodyPr>
      <a:lstStyle>
        <a:defPPr>
          <a:spcBef>
            <a:spcPts val="0"/>
          </a:spcBef>
          <a:defRPr sz="2000" b="1" dirty="0" smtClean="0">
            <a:solidFill>
              <a:schemeClr val="tx2"/>
            </a:solidFill>
            <a:latin typeface="Arial" panose="020B0604020202090204" pitchFamily="34" charset="0"/>
            <a:cs typeface="Arial" panose="020B060402020209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1569</Words>
  <Application>Microsoft Office PowerPoint</Application>
  <PresentationFormat>Widescreen</PresentationFormat>
  <Paragraphs>135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MS PGothic</vt:lpstr>
      <vt:lpstr>Arial</vt:lpstr>
      <vt:lpstr>Calibri</vt:lpstr>
      <vt:lpstr>Cambria Math</vt:lpstr>
      <vt:lpstr>Geneva</vt:lpstr>
      <vt:lpstr>Helvetica</vt:lpstr>
      <vt:lpstr>Lucida Grande</vt:lpstr>
      <vt:lpstr>Wingdings</vt:lpstr>
      <vt:lpstr>Office Theme</vt:lpstr>
      <vt:lpstr>PowerPoint Presentation</vt:lpstr>
      <vt:lpstr>Background</vt:lpstr>
      <vt:lpstr>Background</vt:lpstr>
      <vt:lpstr>Problem Statement</vt:lpstr>
      <vt:lpstr>Problem Statement</vt:lpstr>
      <vt:lpstr>Problem Statement</vt:lpstr>
      <vt:lpstr>Method: DILUIE</vt:lpstr>
      <vt:lpstr>Causal EVA Module</vt:lpstr>
      <vt:lpstr>Causal EVA Module</vt:lpstr>
      <vt:lpstr>Supervised instruction tuning</vt:lpstr>
      <vt:lpstr>Demonstration Selection Module</vt:lpstr>
      <vt:lpstr>Latent Concept Variable Learning &amp; Demonstration Selection Module</vt:lpstr>
      <vt:lpstr>Prompt generated by DILUIE</vt:lpstr>
      <vt:lpstr>Results</vt:lpstr>
      <vt:lpstr>Results</vt:lpstr>
      <vt:lpstr>Results</vt:lpstr>
      <vt:lpstr>PowerPoint Presentation</vt:lpstr>
    </vt:vector>
  </TitlesOfParts>
  <Company>UT Southwestern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Template 5</dc:title>
  <dc:creator>Jonathan Maedche</dc:creator>
  <cp:lastModifiedBy>Qingying Wang</cp:lastModifiedBy>
  <cp:revision>836</cp:revision>
  <dcterms:created xsi:type="dcterms:W3CDTF">2024-08-15T04:54:14Z</dcterms:created>
  <dcterms:modified xsi:type="dcterms:W3CDTF">2025-02-28T04:40:00Z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0x0101009EF490599AE99244AC913D47E9BFCC24</vt:lpwstr>
  </property>
  <property fmtid="{D5CDD505-2E9C-101B-9397-08002B2CF9AE}" pid="3" name="ICV">
    <vt:lpwstr>A650C14DF1EBE7A54C6DBD662A7A9C81_42</vt:lpwstr>
  </property>
  <property fmtid="{D5CDD505-2E9C-101B-9397-08002B2CF9AE}" pid="4" name="KSOProductBuildVer">
    <vt:lpwstr>1033-6.7.1.8828</vt:lpwstr>
  </property>
</Properties>
</file>