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6"/>
  </p:notesMasterIdLst>
  <p:handoutMasterIdLst>
    <p:handoutMasterId r:id="rId17"/>
  </p:handoutMasterIdLst>
  <p:sldIdLst>
    <p:sldId id="260" r:id="rId5"/>
    <p:sldId id="311" r:id="rId6"/>
    <p:sldId id="312" r:id="rId7"/>
    <p:sldId id="313" r:id="rId8"/>
    <p:sldId id="314" r:id="rId9"/>
    <p:sldId id="315" r:id="rId10"/>
    <p:sldId id="316" r:id="rId11"/>
    <p:sldId id="317" r:id="rId12"/>
    <p:sldId id="318" r:id="rId13"/>
    <p:sldId id="320" r:id="rId14"/>
    <p:sldId id="307" r:id="rId15"/>
  </p:sldIdLst>
  <p:sldSz cx="12192000" cy="6858000"/>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521415D9-36F7-43E2-AB2F-B90AF26B5E84}">
      <p14:sectionLst xmlns:p14="http://schemas.microsoft.com/office/powerpoint/2010/main">
        <p14:section name="Default Section" id="{B375402F-76D0-1D49-BD56-D8A32DD92941}">
          <p14:sldIdLst>
            <p14:sldId id="260"/>
            <p14:sldId id="311"/>
            <p14:sldId id="312"/>
            <p14:sldId id="313"/>
            <p14:sldId id="314"/>
            <p14:sldId id="315"/>
            <p14:sldId id="316"/>
            <p14:sldId id="317"/>
            <p14:sldId id="318"/>
            <p14:sldId id="320"/>
            <p14:sldId id="30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C9CBD"/>
    <a:srgbClr val="004278"/>
    <a:srgbClr val="00378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326"/>
    <p:restoredTop sz="78880" autoAdjust="0"/>
  </p:normalViewPr>
  <p:slideViewPr>
    <p:cSldViewPr snapToGrid="0" snapToObjects="1">
      <p:cViewPr varScale="1">
        <p:scale>
          <a:sx n="175" d="100"/>
          <a:sy n="175" d="100"/>
        </p:scale>
        <p:origin x="6104" y="168"/>
      </p:cViewPr>
      <p:guideLst>
        <p:guide orient="horz" pos="2160"/>
        <p:guide pos="3840"/>
      </p:guideLst>
    </p:cSldViewPr>
  </p:slideViewPr>
  <p:outlineViewPr>
    <p:cViewPr>
      <p:scale>
        <a:sx n="33" d="100"/>
        <a:sy n="33" d="100"/>
      </p:scale>
      <p:origin x="0" y="51704"/>
    </p:cViewPr>
  </p:outlineViewPr>
  <p:notesTextViewPr>
    <p:cViewPr>
      <p:scale>
        <a:sx n="3" d="2"/>
        <a:sy n="3" d="2"/>
      </p:scale>
      <p:origin x="0" y="0"/>
    </p:cViewPr>
  </p:notesTextViewPr>
  <p:sorterViewPr>
    <p:cViewPr>
      <p:scale>
        <a:sx n="125" d="100"/>
        <a:sy n="12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cs typeface="Geneva" charset="0"/>
              </a:defRPr>
            </a:lvl1pPr>
          </a:lstStyle>
          <a:p>
            <a:pPr>
              <a:defRPr/>
            </a:pPr>
            <a:fld id="{86150DEB-F5EF-F64C-B8F7-1B87BC98BA63}" type="datetimeFigureOut">
              <a:rPr lang="en-US"/>
              <a:pPr>
                <a:defRPr/>
              </a:pPr>
              <a:t>3/7/25</a:t>
            </a:fld>
            <a:endParaRPr lang="en-US"/>
          </a:p>
        </p:txBody>
      </p:sp>
      <p:sp>
        <p:nvSpPr>
          <p:cNvPr id="56324" name="Footer Placeholder 3"/>
          <p:cNvSpPr>
            <a:spLocks noGrp="1"/>
          </p:cNvSpPr>
          <p:nvPr>
            <p:ph type="ftr" sz="quarter" idx="2"/>
          </p:nvPr>
        </p:nvSpPr>
        <p:spPr bwMode="auto">
          <a:xfrm>
            <a:off x="0"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56325" name="Slide Number Placeholder 4"/>
          <p:cNvSpPr>
            <a:spLocks noGrp="1"/>
          </p:cNvSpPr>
          <p:nvPr>
            <p:ph type="sldNum" sz="quarter" idx="3"/>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sz="1200">
                <a:cs typeface="Geneva" charset="0"/>
              </a:defRPr>
            </a:lvl1pPr>
          </a:lstStyle>
          <a:p>
            <a:pPr>
              <a:defRPr/>
            </a:pPr>
            <a:fld id="{CF36E6CD-C16D-AD4A-8A28-0634263568D9}" type="slidenum">
              <a:rPr lang="en-US"/>
              <a:pPr>
                <a:defRPr/>
              </a:pPr>
              <a:t>‹#›</a:t>
            </a:fld>
            <a:endParaRPr lang="en-US"/>
          </a:p>
        </p:txBody>
      </p:sp>
    </p:spTree>
    <p:extLst>
      <p:ext uri="{BB962C8B-B14F-4D97-AF65-F5344CB8AC3E}">
        <p14:creationId xmlns:p14="http://schemas.microsoft.com/office/powerpoint/2010/main" val="25376520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cs typeface="Geneva" charset="0"/>
              </a:defRPr>
            </a:lvl1pPr>
          </a:lstStyle>
          <a:p>
            <a:pPr>
              <a:defRPr/>
            </a:pPr>
            <a:fld id="{039054F0-52EE-F241-B0D0-6DBE684CE5E5}" type="datetimeFigureOut">
              <a:rPr lang="en-US"/>
              <a:pPr>
                <a:defRPr/>
              </a:pPr>
              <a:t>3/7/25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cs typeface="Geneva" charset="0"/>
              </a:defRPr>
            </a:lvl1pPr>
          </a:lstStyle>
          <a:p>
            <a:pPr>
              <a:defRPr/>
            </a:pPr>
            <a:fld id="{8E7FA277-04C2-0445-B89F-6E9D16F098F2}" type="slidenum">
              <a:rPr lang="en-US"/>
              <a:pPr>
                <a:defRPr/>
              </a:pPr>
              <a:t>‹#›</a:t>
            </a:fld>
            <a:endParaRPr lang="en-US"/>
          </a:p>
        </p:txBody>
      </p:sp>
    </p:spTree>
    <p:extLst>
      <p:ext uri="{BB962C8B-B14F-4D97-AF65-F5344CB8AC3E}">
        <p14:creationId xmlns:p14="http://schemas.microsoft.com/office/powerpoint/2010/main" val="3360580748"/>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Geneva" charset="0"/>
      </a:defRPr>
    </a:lvl1pPr>
    <a:lvl2pPr marL="457200" algn="l" defTabSz="457200" rtl="0" eaLnBrk="0" fontAlgn="base" hangingPunct="0">
      <a:spcBef>
        <a:spcPct val="30000"/>
      </a:spcBef>
      <a:spcAft>
        <a:spcPct val="0"/>
      </a:spcAft>
      <a:defRPr sz="1200" kern="1200">
        <a:solidFill>
          <a:schemeClr val="tx1"/>
        </a:solidFill>
        <a:latin typeface="+mn-lt"/>
        <a:ea typeface="Geneva" charset="0"/>
        <a:cs typeface="Geneva" charset="0"/>
      </a:defRPr>
    </a:lvl2pPr>
    <a:lvl3pPr marL="914400" algn="l" defTabSz="457200" rtl="0" eaLnBrk="0" fontAlgn="base" hangingPunct="0">
      <a:spcBef>
        <a:spcPct val="30000"/>
      </a:spcBef>
      <a:spcAft>
        <a:spcPct val="0"/>
      </a:spcAft>
      <a:defRPr sz="1200" kern="1200">
        <a:solidFill>
          <a:schemeClr val="tx1"/>
        </a:solidFill>
        <a:latin typeface="+mn-lt"/>
        <a:ea typeface="Geneva" charset="0"/>
        <a:cs typeface="Geneva" charset="0"/>
      </a:defRPr>
    </a:lvl3pPr>
    <a:lvl4pPr marL="1371600" algn="l" defTabSz="457200" rtl="0" eaLnBrk="0" fontAlgn="base" hangingPunct="0">
      <a:spcBef>
        <a:spcPct val="30000"/>
      </a:spcBef>
      <a:spcAft>
        <a:spcPct val="0"/>
      </a:spcAft>
      <a:defRPr sz="1200" kern="1200">
        <a:solidFill>
          <a:schemeClr val="tx1"/>
        </a:solidFill>
        <a:latin typeface="+mn-lt"/>
        <a:ea typeface="Geneva" charset="0"/>
        <a:cs typeface="Geneva" charset="0"/>
      </a:defRPr>
    </a:lvl4pPr>
    <a:lvl5pPr marL="1828800" algn="l" defTabSz="457200" rtl="0" eaLnBrk="0" fontAlgn="base" hangingPunct="0">
      <a:spcBef>
        <a:spcPct val="30000"/>
      </a:spcBef>
      <a:spcAft>
        <a:spcPct val="0"/>
      </a:spcAft>
      <a:defRPr sz="1200" kern="1200">
        <a:solidFill>
          <a:schemeClr val="tx1"/>
        </a:solidFill>
        <a:latin typeface="+mn-lt"/>
        <a:ea typeface="Geneva" charset="0"/>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pPr>
              <a:defRPr/>
            </a:pPr>
            <a:fld id="{8E7FA277-04C2-0445-B89F-6E9D16F098F2}" type="slidenum">
              <a:rPr lang="en-US" smtClean="0"/>
              <a:pPr>
                <a:defRPr/>
              </a:pPr>
              <a:t>1</a:t>
            </a:fld>
            <a:endParaRPr lang="en-US"/>
          </a:p>
        </p:txBody>
      </p:sp>
    </p:spTree>
    <p:extLst>
      <p:ext uri="{BB962C8B-B14F-4D97-AF65-F5344CB8AC3E}">
        <p14:creationId xmlns:p14="http://schemas.microsoft.com/office/powerpoint/2010/main" val="42773996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N" dirty="0"/>
              <a:t>While X360 can do real-time predictions</a:t>
            </a:r>
          </a:p>
        </p:txBody>
      </p:sp>
      <p:sp>
        <p:nvSpPr>
          <p:cNvPr id="4" name="Slide Number Placeholder 3"/>
          <p:cNvSpPr>
            <a:spLocks noGrp="1"/>
          </p:cNvSpPr>
          <p:nvPr>
            <p:ph type="sldNum" sz="quarter" idx="5"/>
          </p:nvPr>
        </p:nvSpPr>
        <p:spPr/>
        <p:txBody>
          <a:bodyPr/>
          <a:lstStyle/>
          <a:p>
            <a:pPr>
              <a:defRPr/>
            </a:pPr>
            <a:fld id="{8E7FA277-04C2-0445-B89F-6E9D16F098F2}" type="slidenum">
              <a:rPr lang="en-US" smtClean="0"/>
              <a:pPr>
                <a:defRPr/>
              </a:pPr>
              <a:t>10</a:t>
            </a:fld>
            <a:endParaRPr lang="en-US"/>
          </a:p>
        </p:txBody>
      </p:sp>
    </p:spTree>
    <p:extLst>
      <p:ext uri="{BB962C8B-B14F-4D97-AF65-F5344CB8AC3E}">
        <p14:creationId xmlns:p14="http://schemas.microsoft.com/office/powerpoint/2010/main" val="891219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previous works often focus on lung imaging, and struggle with low-contrast regions, such as the liver site, where small intensity differences would influence motion estimation accuracy. Furthermore, most approaches are not angle-agnostic and rely on models trained for specific beam geometries or projection angles, limiting their generalizability to diverse imaging setups. </a:t>
            </a:r>
          </a:p>
          <a:p>
            <a:r>
              <a:rPr lang="en-US" dirty="0"/>
              <a:t>X360 framework, which employed graph neural networks (GNNs) to track deformable liver surface motion from a single, arbitrary angle X-ray projection</a:t>
            </a:r>
          </a:p>
          <a:p>
            <a:r>
              <a:rPr lang="en-US" dirty="0"/>
              <a:t>Limitations: Inferior performance compared with angle-specific models, sensitive to noise</a:t>
            </a:r>
          </a:p>
          <a:p>
            <a:r>
              <a:rPr lang="en-US" dirty="0"/>
              <a:t>To resolve those limitations, we proposed PCD-liver, which is based on a conditional point cloud </a:t>
            </a:r>
            <a:r>
              <a:rPr lang="en-US" dirty="0" err="1"/>
              <a:t>diffuision</a:t>
            </a:r>
            <a:r>
              <a:rPr lang="en-US" dirty="0"/>
              <a:t> model to estimate deformable liver motion</a:t>
            </a:r>
            <a:endParaRPr lang="en-CN" dirty="0"/>
          </a:p>
        </p:txBody>
      </p:sp>
      <p:sp>
        <p:nvSpPr>
          <p:cNvPr id="4" name="Slide Number Placeholder 3"/>
          <p:cNvSpPr>
            <a:spLocks noGrp="1"/>
          </p:cNvSpPr>
          <p:nvPr>
            <p:ph type="sldNum" sz="quarter" idx="5"/>
          </p:nvPr>
        </p:nvSpPr>
        <p:spPr/>
        <p:txBody>
          <a:bodyPr/>
          <a:lstStyle/>
          <a:p>
            <a:pPr>
              <a:defRPr/>
            </a:pPr>
            <a:fld id="{8E7FA277-04C2-0445-B89F-6E9D16F098F2}" type="slidenum">
              <a:rPr lang="en-US" smtClean="0"/>
              <a:pPr>
                <a:defRPr/>
              </a:pPr>
              <a:t>2</a:t>
            </a:fld>
            <a:endParaRPr lang="en-US"/>
          </a:p>
        </p:txBody>
      </p:sp>
    </p:spTree>
    <p:extLst>
      <p:ext uri="{BB962C8B-B14F-4D97-AF65-F5344CB8AC3E}">
        <p14:creationId xmlns:p14="http://schemas.microsoft.com/office/powerpoint/2010/main" val="1839771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framework is composed of three major parts: </a:t>
            </a:r>
          </a:p>
          <a:p>
            <a:endParaRPr lang="en-US" dirty="0"/>
          </a:p>
          <a:p>
            <a:endParaRPr lang="en-US" dirty="0"/>
          </a:p>
          <a:p>
            <a:r>
              <a:rPr lang="en-US" dirty="0"/>
              <a:t>Starting from Gaussian noise, in each step of the diffusion model, denoted in blue dashed box,  the intermediate DVFs are repositioned by the pre-trained rigid alignment model and then applied to the prior liver surface mesh to obtain an intermediate liver surface point cloud. Subsequently, in the feature pooling layer, the intermediate liver surface points are projected to a stack of 2D feature maps, yielding geometry-aware feature vectors. The feature maps are extracted from the onboard X-ray projection using a ResNet-50 that is simultaneously retrained in our network. The intermediate liver surface point cloud and feature vectors are fed into the diffusion model to produce denoised DVFs to input into the next step, forming an iterative loop. After 1000 steps, the predicted liver surface point cloud is obtained</a:t>
            </a:r>
            <a:endParaRPr lang="en-CN" dirty="0"/>
          </a:p>
        </p:txBody>
      </p:sp>
      <p:sp>
        <p:nvSpPr>
          <p:cNvPr id="4" name="Slide Number Placeholder 3"/>
          <p:cNvSpPr>
            <a:spLocks noGrp="1"/>
          </p:cNvSpPr>
          <p:nvPr>
            <p:ph type="sldNum" sz="quarter" idx="5"/>
          </p:nvPr>
        </p:nvSpPr>
        <p:spPr/>
        <p:txBody>
          <a:bodyPr/>
          <a:lstStyle/>
          <a:p>
            <a:pPr>
              <a:defRPr/>
            </a:pPr>
            <a:fld id="{8E7FA277-04C2-0445-B89F-6E9D16F098F2}" type="slidenum">
              <a:rPr lang="en-US" smtClean="0"/>
              <a:pPr>
                <a:defRPr/>
              </a:pPr>
              <a:t>3</a:t>
            </a:fld>
            <a:endParaRPr lang="en-US"/>
          </a:p>
        </p:txBody>
      </p:sp>
    </p:spTree>
    <p:extLst>
      <p:ext uri="{BB962C8B-B14F-4D97-AF65-F5344CB8AC3E}">
        <p14:creationId xmlns:p14="http://schemas.microsoft.com/office/powerpoint/2010/main" val="3478895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N" dirty="0"/>
              <a:t>The reson why using a rigid alignment model between the diffusion steps.</a:t>
            </a:r>
          </a:p>
          <a:p>
            <a:r>
              <a:rPr lang="en-CN" dirty="0"/>
              <a:t>On the left, the blue predicted dvfs </a:t>
            </a:r>
            <a:r>
              <a:rPr lang="en-US" dirty="0"/>
              <a:t>have</a:t>
            </a:r>
            <a:r>
              <a:rPr lang="en-CN" dirty="0"/>
              <a:t> a shift from the red ground truth dvf, and the predicted dvfs are tent to center near orgin. </a:t>
            </a:r>
            <a:r>
              <a:rPr lang="en-US" dirty="0"/>
              <a:t>Point cloud diffusion model produces outputs centered near the origin (zero-mean). However, DVFs representing point cloud transformations, may not be centered close to the origin, </a:t>
            </a:r>
            <a:r>
              <a:rPr lang="en-CN" dirty="0"/>
              <a:t>Thus, we need a pretrained model to elimiate the shift. After applying the pretraiend model, the predicted dvfs are aligned witht the gt dvf</a:t>
            </a:r>
          </a:p>
        </p:txBody>
      </p:sp>
      <p:sp>
        <p:nvSpPr>
          <p:cNvPr id="4" name="Slide Number Placeholder 3"/>
          <p:cNvSpPr>
            <a:spLocks noGrp="1"/>
          </p:cNvSpPr>
          <p:nvPr>
            <p:ph type="sldNum" sz="quarter" idx="5"/>
          </p:nvPr>
        </p:nvSpPr>
        <p:spPr/>
        <p:txBody>
          <a:bodyPr/>
          <a:lstStyle/>
          <a:p>
            <a:pPr>
              <a:defRPr/>
            </a:pPr>
            <a:fld id="{8E7FA277-04C2-0445-B89F-6E9D16F098F2}" type="slidenum">
              <a:rPr lang="en-US" smtClean="0"/>
              <a:pPr>
                <a:defRPr/>
              </a:pPr>
              <a:t>4</a:t>
            </a:fld>
            <a:endParaRPr lang="en-US"/>
          </a:p>
        </p:txBody>
      </p:sp>
    </p:spTree>
    <p:extLst>
      <p:ext uri="{BB962C8B-B14F-4D97-AF65-F5344CB8AC3E}">
        <p14:creationId xmlns:p14="http://schemas.microsoft.com/office/powerpoint/2010/main" val="754757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geometry-informed perceptual feature pooling layer pools X-ray projection features by mapping liver surface nodes onto feature maps extracted from ResNet-50. To enable angle-agnostic inference of liver boundary motion, the pooling layer integrates cone-beam geometry consistent with the X-ray projection, allowing extraction of relevant features specific to the current projection angle. By </a:t>
            </a:r>
            <a:r>
              <a:rPr lang="en-US" dirty="0" err="1"/>
              <a:t>uisng</a:t>
            </a:r>
            <a:r>
              <a:rPr lang="zh-CN" altLang="en-US" dirty="0"/>
              <a:t> </a:t>
            </a:r>
            <a:r>
              <a:rPr lang="en-US" altLang="zh-CN" dirty="0"/>
              <a:t>this layer, our model can better </a:t>
            </a:r>
            <a:r>
              <a:rPr lang="en-US" altLang="zh-CN" dirty="0" err="1"/>
              <a:t>distingushi</a:t>
            </a:r>
            <a:r>
              <a:rPr lang="en-US" altLang="zh-CN" dirty="0"/>
              <a:t> the angle differences from the X-ray projections</a:t>
            </a:r>
            <a:endParaRPr lang="en-CN" dirty="0"/>
          </a:p>
        </p:txBody>
      </p:sp>
      <p:sp>
        <p:nvSpPr>
          <p:cNvPr id="4" name="Slide Number Placeholder 3"/>
          <p:cNvSpPr>
            <a:spLocks noGrp="1"/>
          </p:cNvSpPr>
          <p:nvPr>
            <p:ph type="sldNum" sz="quarter" idx="5"/>
          </p:nvPr>
        </p:nvSpPr>
        <p:spPr/>
        <p:txBody>
          <a:bodyPr/>
          <a:lstStyle/>
          <a:p>
            <a:pPr>
              <a:defRPr/>
            </a:pPr>
            <a:fld id="{8E7FA277-04C2-0445-B89F-6E9D16F098F2}" type="slidenum">
              <a:rPr lang="en-US" smtClean="0"/>
              <a:pPr>
                <a:defRPr/>
              </a:pPr>
              <a:t>5</a:t>
            </a:fld>
            <a:endParaRPr lang="en-US"/>
          </a:p>
        </p:txBody>
      </p:sp>
    </p:spTree>
    <p:extLst>
      <p:ext uri="{BB962C8B-B14F-4D97-AF65-F5344CB8AC3E}">
        <p14:creationId xmlns:p14="http://schemas.microsoft.com/office/powerpoint/2010/main" val="2931164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N" dirty="0"/>
              <a:t>The latter two are used to prevent large, unrealistic motion of the liver mesh, and also smooth the liver surface</a:t>
            </a:r>
          </a:p>
        </p:txBody>
      </p:sp>
      <p:sp>
        <p:nvSpPr>
          <p:cNvPr id="4" name="Slide Number Placeholder 3"/>
          <p:cNvSpPr>
            <a:spLocks noGrp="1"/>
          </p:cNvSpPr>
          <p:nvPr>
            <p:ph type="sldNum" sz="quarter" idx="5"/>
          </p:nvPr>
        </p:nvSpPr>
        <p:spPr/>
        <p:txBody>
          <a:bodyPr/>
          <a:lstStyle/>
          <a:p>
            <a:pPr>
              <a:defRPr/>
            </a:pPr>
            <a:fld id="{8E7FA277-04C2-0445-B89F-6E9D16F098F2}" type="slidenum">
              <a:rPr lang="en-US" smtClean="0"/>
              <a:pPr>
                <a:defRPr/>
              </a:pPr>
              <a:t>6</a:t>
            </a:fld>
            <a:endParaRPr lang="en-US"/>
          </a:p>
        </p:txBody>
      </p:sp>
    </p:spTree>
    <p:extLst>
      <p:ext uri="{BB962C8B-B14F-4D97-AF65-F5344CB8AC3E}">
        <p14:creationId xmlns:p14="http://schemas.microsoft.com/office/powerpoint/2010/main" val="2979696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on eth left shows the projection of the prior reference liver mesh and the PCD-Liver deformed liver surface onto the X-ray projections at five different angles for two patients. In each case, the first column displays the prior reference liver surface point cloud (green), while the second column shows the PCD-Liver-deformed liver surface point cloud (red). The deformed liver clouds shows substantially improved alignment with the liver surfaces seen across different projection angles, demonstrating the model’s capability in accurately capturing liver’s deformable motion.</a:t>
            </a:r>
          </a:p>
          <a:p>
            <a:r>
              <a:rPr lang="en-US" sz="1800" dirty="0">
                <a:effectLst/>
                <a:latin typeface="Times New Roman" panose="02020603050405020304" pitchFamily="18" charset="0"/>
                <a:ea typeface="SimSun" panose="02010600030101010101" pitchFamily="2" charset="-122"/>
              </a:rPr>
              <a:t>Figure on the right shows a comparison of the liver tumor surface meshes obtained with the deep learning-based Bio model, based on the liver boundary motion solved by PCD-Liver and X360 for two patient cases (P1 and P2), respectively. The first column displays the overlays of the prior tumor mesh (green), the target ‘ground-truth’ tumor mesh (blue), and the PCD-Liver-deformed tumor mesh (red). The second column presents the corresponding overlays for X360. The PCD-Liver model achieves better tumor localization accuracy, by aligning the predicted tumor mesh more closely with the target ‘ground- truth’ compared to X360. </a:t>
            </a:r>
            <a:endParaRPr lang="en-CN" dirty="0"/>
          </a:p>
        </p:txBody>
      </p:sp>
      <p:sp>
        <p:nvSpPr>
          <p:cNvPr id="4" name="Slide Number Placeholder 3"/>
          <p:cNvSpPr>
            <a:spLocks noGrp="1"/>
          </p:cNvSpPr>
          <p:nvPr>
            <p:ph type="sldNum" sz="quarter" idx="5"/>
          </p:nvPr>
        </p:nvSpPr>
        <p:spPr/>
        <p:txBody>
          <a:bodyPr/>
          <a:lstStyle/>
          <a:p>
            <a:pPr>
              <a:defRPr/>
            </a:pPr>
            <a:fld id="{8E7FA277-04C2-0445-B89F-6E9D16F098F2}" type="slidenum">
              <a:rPr lang="en-US" smtClean="0"/>
              <a:pPr>
                <a:defRPr/>
              </a:pPr>
              <a:t>7</a:t>
            </a:fld>
            <a:endParaRPr lang="en-US"/>
          </a:p>
        </p:txBody>
      </p:sp>
    </p:spTree>
    <p:extLst>
      <p:ext uri="{BB962C8B-B14F-4D97-AF65-F5344CB8AC3E}">
        <p14:creationId xmlns:p14="http://schemas.microsoft.com/office/powerpoint/2010/main" val="4128136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N" dirty="0"/>
              <a:t>This table quntatively show the resuts, we can see t</a:t>
            </a:r>
            <a:r>
              <a:rPr lang="en-US" dirty="0"/>
              <a:t>ha</a:t>
            </a:r>
            <a:r>
              <a:rPr lang="en-CN" dirty="0"/>
              <a:t>t the PCD-liver model constentely perform better than the x360 model accoss all metrics on all patient cases.</a:t>
            </a:r>
          </a:p>
        </p:txBody>
      </p:sp>
      <p:sp>
        <p:nvSpPr>
          <p:cNvPr id="4" name="Slide Number Placeholder 3"/>
          <p:cNvSpPr>
            <a:spLocks noGrp="1"/>
          </p:cNvSpPr>
          <p:nvPr>
            <p:ph type="sldNum" sz="quarter" idx="5"/>
          </p:nvPr>
        </p:nvSpPr>
        <p:spPr/>
        <p:txBody>
          <a:bodyPr/>
          <a:lstStyle/>
          <a:p>
            <a:pPr>
              <a:defRPr/>
            </a:pPr>
            <a:fld id="{8E7FA277-04C2-0445-B89F-6E9D16F098F2}" type="slidenum">
              <a:rPr lang="en-US" smtClean="0"/>
              <a:pPr>
                <a:defRPr/>
              </a:pPr>
              <a:t>8</a:t>
            </a:fld>
            <a:endParaRPr lang="en-US"/>
          </a:p>
        </p:txBody>
      </p:sp>
    </p:spTree>
    <p:extLst>
      <p:ext uri="{BB962C8B-B14F-4D97-AF65-F5344CB8AC3E}">
        <p14:creationId xmlns:p14="http://schemas.microsoft.com/office/powerpoint/2010/main" val="2739055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N" dirty="0"/>
              <a:t>During inference, </a:t>
            </a:r>
            <a:r>
              <a:rPr lang="en-US" dirty="0"/>
              <a:t>Photon noise from with mean values of 103, 104, 105, and 106 photons per X-ray detector pixel </a:t>
            </a:r>
            <a:r>
              <a:rPr lang="en-CN" dirty="0"/>
              <a:t>to the Xray projeciton.</a:t>
            </a:r>
          </a:p>
          <a:p>
            <a:r>
              <a:rPr lang="en-US" sz="1800" dirty="0">
                <a:effectLst/>
                <a:latin typeface="Times New Roman" panose="02020603050405020304" pitchFamily="18" charset="0"/>
                <a:ea typeface="SimSun" panose="02010600030101010101" pitchFamily="2" charset="-122"/>
              </a:rPr>
              <a:t>Even as noise levels increase from 10</a:t>
            </a:r>
            <a:r>
              <a:rPr lang="en-US" sz="1800" baseline="30000" dirty="0">
                <a:effectLst/>
                <a:latin typeface="Times New Roman" panose="02020603050405020304" pitchFamily="18" charset="0"/>
                <a:ea typeface="SimSun" panose="02010600030101010101" pitchFamily="2" charset="-122"/>
              </a:rPr>
              <a:t>6</a:t>
            </a:r>
            <a:r>
              <a:rPr lang="en-US" sz="1800" dirty="0">
                <a:effectLst/>
                <a:latin typeface="Times New Roman" panose="02020603050405020304" pitchFamily="18" charset="0"/>
                <a:ea typeface="SimSun" panose="02010600030101010101" pitchFamily="2" charset="-122"/>
              </a:rPr>
              <a:t> to 10</a:t>
            </a:r>
            <a:r>
              <a:rPr lang="en-US" sz="1800" baseline="30000" dirty="0">
                <a:effectLst/>
                <a:latin typeface="Times New Roman" panose="02020603050405020304" pitchFamily="18" charset="0"/>
                <a:ea typeface="SimSun" panose="02010600030101010101" pitchFamily="2" charset="-122"/>
              </a:rPr>
              <a:t>3</a:t>
            </a:r>
            <a:r>
              <a:rPr lang="en-US" sz="1800" dirty="0">
                <a:effectLst/>
                <a:latin typeface="Times New Roman" panose="02020603050405020304" pitchFamily="18" charset="0"/>
                <a:ea typeface="SimSun" panose="02010600030101010101" pitchFamily="2" charset="-122"/>
              </a:rPr>
              <a:t> photons per pixel, PCD-Liver produces consistently stable predictions of liver boundary movement, even for the highest noise level (10</a:t>
            </a:r>
            <a:r>
              <a:rPr lang="en-US" sz="1800" baseline="30000" dirty="0">
                <a:effectLst/>
                <a:latin typeface="Times New Roman" panose="02020603050405020304" pitchFamily="18" charset="0"/>
                <a:ea typeface="SimSun" panose="02010600030101010101" pitchFamily="2" charset="-122"/>
              </a:rPr>
              <a:t>3</a:t>
            </a:r>
            <a:r>
              <a:rPr lang="en-US" sz="1800" dirty="0">
                <a:effectLst/>
                <a:latin typeface="Times New Roman" panose="02020603050405020304" pitchFamily="18" charset="0"/>
                <a:ea typeface="SimSun" panose="02010600030101010101" pitchFamily="2" charset="-122"/>
              </a:rPr>
              <a:t>). In contrast, X360 shows substantial </a:t>
            </a:r>
            <a:r>
              <a:rPr lang="en-US" sz="1800" dirty="0" err="1">
                <a:effectLst/>
                <a:latin typeface="Times New Roman" panose="02020603050405020304" pitchFamily="18" charset="0"/>
                <a:ea typeface="SimSun" panose="02010600030101010101" pitchFamily="2" charset="-122"/>
              </a:rPr>
              <a:t>vunaribilty</a:t>
            </a:r>
            <a:r>
              <a:rPr lang="en-US" sz="1800" dirty="0">
                <a:effectLst/>
                <a:latin typeface="Times New Roman" panose="02020603050405020304" pitchFamily="18" charset="0"/>
                <a:ea typeface="SimSun" panose="02010600030101010101" pitchFamily="2" charset="-122"/>
              </a:rPr>
              <a:t> to increased noise levels, especially to the 10</a:t>
            </a:r>
            <a:r>
              <a:rPr lang="en-US" sz="1800" baseline="30000" dirty="0">
                <a:effectLst/>
                <a:latin typeface="Times New Roman" panose="02020603050405020304" pitchFamily="18" charset="0"/>
                <a:ea typeface="SimSun" panose="02010600030101010101" pitchFamily="2" charset="-122"/>
              </a:rPr>
              <a:t>3</a:t>
            </a:r>
            <a:r>
              <a:rPr lang="en-US" sz="1800" dirty="0">
                <a:effectLst/>
                <a:latin typeface="Times New Roman" panose="02020603050405020304" pitchFamily="18" charset="0"/>
                <a:ea typeface="SimSun" panose="02010600030101010101" pitchFamily="2" charset="-122"/>
              </a:rPr>
              <a:t> and 10</a:t>
            </a:r>
            <a:r>
              <a:rPr lang="en-US" sz="1800" baseline="30000" dirty="0">
                <a:effectLst/>
                <a:latin typeface="Times New Roman" panose="02020603050405020304" pitchFamily="18" charset="0"/>
                <a:ea typeface="SimSun" panose="02010600030101010101" pitchFamily="2" charset="-122"/>
              </a:rPr>
              <a:t>4</a:t>
            </a:r>
            <a:r>
              <a:rPr lang="en-US" sz="1800" dirty="0">
                <a:effectLst/>
                <a:latin typeface="Times New Roman" panose="02020603050405020304" pitchFamily="18" charset="0"/>
                <a:ea typeface="SimSun" panose="02010600030101010101" pitchFamily="2" charset="-122"/>
              </a:rPr>
              <a:t> noise levels which deviate from the training dataset, where noises based on a 10</a:t>
            </a:r>
            <a:r>
              <a:rPr lang="en-US" sz="1800" baseline="30000" dirty="0">
                <a:effectLst/>
                <a:latin typeface="Times New Roman" panose="02020603050405020304" pitchFamily="18" charset="0"/>
                <a:ea typeface="SimSun" panose="02010600030101010101" pitchFamily="2" charset="-122"/>
              </a:rPr>
              <a:t>5</a:t>
            </a:r>
            <a:r>
              <a:rPr lang="en-US" sz="1800" dirty="0">
                <a:effectLst/>
                <a:latin typeface="Times New Roman" panose="02020603050405020304" pitchFamily="18" charset="0"/>
                <a:ea typeface="SimSun" panose="02010600030101010101" pitchFamily="2" charset="-122"/>
              </a:rPr>
              <a:t> photons/pixel dose level were simulated (Sec. 2.4.2).  This robustness is likely due to the diffusion model’s resilience to out-of-distribution data</a:t>
            </a:r>
            <a:r>
              <a:rPr lang="en-CN" dirty="0">
                <a:effectLst/>
              </a:rPr>
              <a:t> </a:t>
            </a:r>
            <a:endParaRPr lang="en-CN" dirty="0"/>
          </a:p>
        </p:txBody>
      </p:sp>
      <p:sp>
        <p:nvSpPr>
          <p:cNvPr id="4" name="Slide Number Placeholder 3"/>
          <p:cNvSpPr>
            <a:spLocks noGrp="1"/>
          </p:cNvSpPr>
          <p:nvPr>
            <p:ph type="sldNum" sz="quarter" idx="5"/>
          </p:nvPr>
        </p:nvSpPr>
        <p:spPr/>
        <p:txBody>
          <a:bodyPr/>
          <a:lstStyle/>
          <a:p>
            <a:pPr>
              <a:defRPr/>
            </a:pPr>
            <a:fld id="{8E7FA277-04C2-0445-B89F-6E9D16F098F2}" type="slidenum">
              <a:rPr lang="en-US" smtClean="0"/>
              <a:pPr>
                <a:defRPr/>
              </a:pPr>
              <a:t>9</a:t>
            </a:fld>
            <a:endParaRPr lang="en-US"/>
          </a:p>
        </p:txBody>
      </p:sp>
    </p:spTree>
    <p:extLst>
      <p:ext uri="{BB962C8B-B14F-4D97-AF65-F5344CB8AC3E}">
        <p14:creationId xmlns:p14="http://schemas.microsoft.com/office/powerpoint/2010/main" val="11763496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gi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B">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03E144E-574D-49A9-9D4A-14F696B94251}"/>
              </a:ext>
            </a:extLst>
          </p:cNvPr>
          <p:cNvSpPr/>
          <p:nvPr userDrawn="1"/>
        </p:nvSpPr>
        <p:spPr>
          <a:xfrm>
            <a:off x="0" y="2420938"/>
            <a:ext cx="12192000" cy="3365500"/>
          </a:xfrm>
          <a:prstGeom prst="rect">
            <a:avLst/>
          </a:prstGeom>
          <a:gradFill flip="none" rotWithShape="1">
            <a:gsLst>
              <a:gs pos="0">
                <a:schemeClr val="bg1">
                  <a:lumMod val="75000"/>
                </a:schemeClr>
              </a:gs>
              <a:gs pos="100000">
                <a:srgbClr val="000000">
                  <a:alpha val="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defRPr/>
            </a:pPr>
            <a:endParaRPr lang="en-US" altLang="en-US" dirty="0">
              <a:solidFill>
                <a:srgbClr val="FFFFFF"/>
              </a:solidFill>
            </a:endParaRPr>
          </a:p>
        </p:txBody>
      </p:sp>
      <p:sp>
        <p:nvSpPr>
          <p:cNvPr id="19" name="Rectangle 18">
            <a:extLst>
              <a:ext uri="{FF2B5EF4-FFF2-40B4-BE49-F238E27FC236}">
                <a16:creationId xmlns:a16="http://schemas.microsoft.com/office/drawing/2014/main" id="{615D1DC8-814F-4F31-B8D6-378D27F46141}"/>
              </a:ext>
            </a:extLst>
          </p:cNvPr>
          <p:cNvSpPr/>
          <p:nvPr userDrawn="1"/>
        </p:nvSpPr>
        <p:spPr>
          <a:xfrm>
            <a:off x="0" y="5756402"/>
            <a:ext cx="12192000" cy="109728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defRPr/>
            </a:pPr>
            <a:endParaRPr lang="en-US" altLang="en-US">
              <a:solidFill>
                <a:srgbClr val="FFFFFF"/>
              </a:solidFill>
            </a:endParaRPr>
          </a:p>
        </p:txBody>
      </p:sp>
      <p:sp>
        <p:nvSpPr>
          <p:cNvPr id="5" name="Rectangle 4">
            <a:extLst>
              <a:ext uri="{FF2B5EF4-FFF2-40B4-BE49-F238E27FC236}">
                <a16:creationId xmlns:a16="http://schemas.microsoft.com/office/drawing/2014/main" id="{5B68B624-16B1-4DF6-BB97-3292C20BC019}"/>
              </a:ext>
            </a:extLst>
          </p:cNvPr>
          <p:cNvSpPr/>
          <p:nvPr userDrawn="1"/>
        </p:nvSpPr>
        <p:spPr>
          <a:xfrm>
            <a:off x="-1" y="5943600"/>
            <a:ext cx="9144000" cy="914400"/>
          </a:xfrm>
          <a:prstGeom prst="rect">
            <a:avLst/>
          </a:prstGeom>
          <a:solidFill>
            <a:srgbClr val="004278"/>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defRPr/>
            </a:pPr>
            <a:endParaRPr lang="en-US" altLang="en-US">
              <a:solidFill>
                <a:srgbClr val="FFFFFF"/>
              </a:solidFill>
            </a:endParaRPr>
          </a:p>
        </p:txBody>
      </p:sp>
      <p:sp>
        <p:nvSpPr>
          <p:cNvPr id="6" name="Rectangle 5">
            <a:extLst>
              <a:ext uri="{FF2B5EF4-FFF2-40B4-BE49-F238E27FC236}">
                <a16:creationId xmlns:a16="http://schemas.microsoft.com/office/drawing/2014/main" id="{88B6FF34-92BE-466F-AAC4-E33B833A6E46}"/>
              </a:ext>
            </a:extLst>
          </p:cNvPr>
          <p:cNvSpPr/>
          <p:nvPr userDrawn="1"/>
        </p:nvSpPr>
        <p:spPr>
          <a:xfrm>
            <a:off x="8745538" y="5943600"/>
            <a:ext cx="3446462" cy="914400"/>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defRPr/>
            </a:pPr>
            <a:endParaRPr lang="en-US" altLang="en-US">
              <a:solidFill>
                <a:srgbClr val="FFFFFF"/>
              </a:solidFill>
            </a:endParaRPr>
          </a:p>
        </p:txBody>
      </p:sp>
      <p:pic>
        <p:nvPicPr>
          <p:cNvPr id="7" name="Picture 11" descr="NewLogo_wht.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60644" y="6004047"/>
            <a:ext cx="30162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userDrawn="1"/>
        </p:nvPicPr>
        <p:blipFill rotWithShape="1">
          <a:blip r:embed="rId3">
            <a:extLst>
              <a:ext uri="{28A0092B-C50C-407E-A947-70E740481C1C}">
                <a14:useLocalDpi xmlns:a14="http://schemas.microsoft.com/office/drawing/2010/main" val="0"/>
              </a:ext>
            </a:extLst>
          </a:blip>
          <a:srcRect t="13433" b="24976"/>
          <a:stretch/>
        </p:blipFill>
        <p:spPr>
          <a:xfrm>
            <a:off x="0" y="0"/>
            <a:ext cx="12192000" cy="4130430"/>
          </a:xfrm>
          <a:prstGeom prst="rect">
            <a:avLst/>
          </a:prstGeom>
          <a:noFill/>
        </p:spPr>
      </p:pic>
      <p:sp>
        <p:nvSpPr>
          <p:cNvPr id="14" name="Text Placeholder 6">
            <a:extLst>
              <a:ext uri="{FF2B5EF4-FFF2-40B4-BE49-F238E27FC236}">
                <a16:creationId xmlns:a16="http://schemas.microsoft.com/office/drawing/2014/main" id="{7567A01B-5650-4A56-A236-8CE0826FECC1}"/>
              </a:ext>
            </a:extLst>
          </p:cNvPr>
          <p:cNvSpPr>
            <a:spLocks noGrp="1"/>
          </p:cNvSpPr>
          <p:nvPr>
            <p:ph type="body" sz="quarter" idx="12"/>
          </p:nvPr>
        </p:nvSpPr>
        <p:spPr>
          <a:xfrm>
            <a:off x="412934" y="4247233"/>
            <a:ext cx="6853075" cy="770860"/>
          </a:xfrm>
        </p:spPr>
        <p:txBody>
          <a:bodyPr/>
          <a:lstStyle>
            <a:lvl1pPr marL="0" indent="0">
              <a:spcBef>
                <a:spcPts val="0"/>
              </a:spcBef>
              <a:buNone/>
              <a:defRPr sz="2400"/>
            </a:lvl1pPr>
          </a:lstStyle>
          <a:p>
            <a:pPr>
              <a:lnSpc>
                <a:spcPct val="100000"/>
              </a:lnSpc>
              <a:defRPr/>
            </a:pPr>
            <a:endParaRPr lang="en-US" dirty="0">
              <a:solidFill>
                <a:schemeClr val="accent1">
                  <a:lumMod val="75000"/>
                </a:schemeClr>
              </a:solidFill>
            </a:endParaRPr>
          </a:p>
        </p:txBody>
      </p:sp>
      <p:sp>
        <p:nvSpPr>
          <p:cNvPr id="15" name="Text Placeholder 7">
            <a:extLst>
              <a:ext uri="{FF2B5EF4-FFF2-40B4-BE49-F238E27FC236}">
                <a16:creationId xmlns:a16="http://schemas.microsoft.com/office/drawing/2014/main" id="{87328EE0-11E3-4208-AD8C-C213615ECF20}"/>
              </a:ext>
            </a:extLst>
          </p:cNvPr>
          <p:cNvSpPr>
            <a:spLocks noGrp="1"/>
          </p:cNvSpPr>
          <p:nvPr>
            <p:ph type="body" sz="quarter" idx="13"/>
          </p:nvPr>
        </p:nvSpPr>
        <p:spPr>
          <a:xfrm>
            <a:off x="412933" y="5049351"/>
            <a:ext cx="8262139" cy="622787"/>
          </a:xfrm>
        </p:spPr>
        <p:txBody>
          <a:bodyPr/>
          <a:lstStyle>
            <a:lvl1pPr marL="0" indent="0">
              <a:spcBef>
                <a:spcPts val="0"/>
              </a:spcBef>
              <a:buNone/>
              <a:defRPr/>
            </a:lvl1pPr>
          </a:lstStyle>
          <a:p>
            <a:pPr>
              <a:defRPr/>
            </a:pPr>
            <a:endParaRPr lang="en-US" sz="2000" dirty="0"/>
          </a:p>
        </p:txBody>
      </p:sp>
      <p:sp>
        <p:nvSpPr>
          <p:cNvPr id="16" name="Text Placeholder 7">
            <a:extLst>
              <a:ext uri="{FF2B5EF4-FFF2-40B4-BE49-F238E27FC236}">
                <a16:creationId xmlns:a16="http://schemas.microsoft.com/office/drawing/2014/main" id="{87328EE0-11E3-4208-AD8C-C213615ECF20}"/>
              </a:ext>
            </a:extLst>
          </p:cNvPr>
          <p:cNvSpPr>
            <a:spLocks noGrp="1"/>
          </p:cNvSpPr>
          <p:nvPr>
            <p:ph type="body" sz="quarter" idx="14"/>
          </p:nvPr>
        </p:nvSpPr>
        <p:spPr>
          <a:xfrm>
            <a:off x="2406917" y="6223274"/>
            <a:ext cx="4330165" cy="355051"/>
          </a:xfrm>
          <a:ln>
            <a:noFill/>
          </a:ln>
        </p:spPr>
        <p:txBody>
          <a:bodyPr/>
          <a:lstStyle>
            <a:lvl1pPr marL="0" indent="0" algn="ctr">
              <a:buNone/>
              <a:defRPr/>
            </a:lvl1pPr>
          </a:lstStyle>
          <a:p>
            <a:pPr>
              <a:defRPr/>
            </a:pPr>
            <a:endParaRPr lang="en-US" sz="2000" dirty="0">
              <a:solidFill>
                <a:schemeClr val="bg1">
                  <a:lumMod val="85000"/>
                </a:schemeClr>
              </a:solidFill>
            </a:endParaRPr>
          </a:p>
        </p:txBody>
      </p:sp>
      <p:sp>
        <p:nvSpPr>
          <p:cNvPr id="17" name="Text Placeholder 4"/>
          <p:cNvSpPr>
            <a:spLocks noGrp="1"/>
          </p:cNvSpPr>
          <p:nvPr>
            <p:ph type="body" sz="quarter" idx="10"/>
          </p:nvPr>
        </p:nvSpPr>
        <p:spPr>
          <a:xfrm>
            <a:off x="412932" y="801428"/>
            <a:ext cx="7101559" cy="2992941"/>
          </a:xfrm>
        </p:spPr>
        <p:txBody>
          <a:bodyPr anchor="b" anchorCtr="0">
            <a:noAutofit/>
          </a:bodyPr>
          <a:lstStyle>
            <a:lvl1pPr marL="0" indent="0">
              <a:buNone/>
              <a:defRPr sz="3200">
                <a:ln w="12700">
                  <a:solidFill>
                    <a:schemeClr val="tx1"/>
                  </a:solidFill>
                </a:ln>
                <a:solidFill>
                  <a:schemeClr val="bg1"/>
                </a:solidFill>
              </a:defRPr>
            </a:lvl1pPr>
          </a:lstStyle>
          <a:p>
            <a:endParaRPr lang="en-US" sz="2800" dirty="0">
              <a:ln w="13970">
                <a:solidFill>
                  <a:schemeClr val="tx1"/>
                </a:solidFill>
              </a:ln>
              <a:solidFill>
                <a:schemeClr val="bg1"/>
              </a:solidFill>
              <a:latin typeface="Arial" panose="020B0604020202020204" pitchFamily="34" charset="0"/>
              <a:cs typeface="Arial" panose="020B0604020202020204" pitchFamily="34" charset="0"/>
            </a:endParaRPr>
          </a:p>
        </p:txBody>
      </p:sp>
      <p:pic>
        <p:nvPicPr>
          <p:cNvPr id="20" name="Picture 19" descr="Logo&#10;&#10;Description automatically generated">
            <a:extLst>
              <a:ext uri="{FF2B5EF4-FFF2-40B4-BE49-F238E27FC236}">
                <a16:creationId xmlns:a16="http://schemas.microsoft.com/office/drawing/2014/main" id="{AD1E2C79-6783-4775-A049-525B3695407D}"/>
              </a:ext>
            </a:extLst>
          </p:cNvPr>
          <p:cNvPicPr>
            <a:picLocks noChangeAspect="1"/>
          </p:cNvPicPr>
          <p:nvPr userDrawn="1"/>
        </p:nvPicPr>
        <p:blipFill>
          <a:blip r:embed="rId4"/>
          <a:stretch>
            <a:fillRect/>
          </a:stretch>
        </p:blipFill>
        <p:spPr>
          <a:xfrm>
            <a:off x="9421444" y="259953"/>
            <a:ext cx="2395728" cy="870218"/>
          </a:xfrm>
          <a:prstGeom prst="rect">
            <a:avLst/>
          </a:prstGeom>
        </p:spPr>
      </p:pic>
    </p:spTree>
    <p:extLst>
      <p:ext uri="{BB962C8B-B14F-4D97-AF65-F5344CB8AC3E}">
        <p14:creationId xmlns:p14="http://schemas.microsoft.com/office/powerpoint/2010/main" val="2866990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sp>
        <p:nvSpPr>
          <p:cNvPr id="7" name="Text Placeholder 8"/>
          <p:cNvSpPr>
            <a:spLocks noGrp="1"/>
          </p:cNvSpPr>
          <p:nvPr>
            <p:ph type="body" sz="quarter" idx="10"/>
          </p:nvPr>
        </p:nvSpPr>
        <p:spPr>
          <a:xfrm>
            <a:off x="755904" y="685800"/>
            <a:ext cx="10668000" cy="2971800"/>
          </a:xfrm>
        </p:spPr>
        <p:txBody>
          <a:bodyPr anchor="b" anchorCtr="0"/>
          <a:lstStyle>
            <a:lvl1pPr marL="45720" indent="0">
              <a:lnSpc>
                <a:spcPct val="100000"/>
              </a:lnSpc>
              <a:buNone/>
              <a:defRPr sz="4000" b="1">
                <a:solidFill>
                  <a:srgbClr val="004278"/>
                </a:solidFill>
                <a:latin typeface="Arial" panose="020B0604020202020204" pitchFamily="34" charset="0"/>
                <a:cs typeface="Arial" panose="020B0604020202020204" pitchFamily="34" charset="0"/>
              </a:defRPr>
            </a:lvl1pPr>
            <a:lvl2pPr marL="228600" indent="0">
              <a:buNone/>
              <a:defRPr/>
            </a:lvl2pPr>
            <a:lvl3pPr marL="457200" indent="0">
              <a:buNone/>
              <a:defRPr/>
            </a:lvl3pPr>
            <a:lvl4pPr marL="685800" indent="0">
              <a:buNone/>
              <a:defRPr/>
            </a:lvl4pPr>
            <a:lvl5pPr marL="914400" indent="0">
              <a:buNone/>
              <a:defRPr/>
            </a:lvl5pPr>
          </a:lstStyle>
          <a:p>
            <a:pPr lvl="0"/>
            <a:r>
              <a:rPr lang="en-US" dirty="0"/>
              <a:t>Click to edit Master text styles</a:t>
            </a:r>
          </a:p>
        </p:txBody>
      </p:sp>
      <p:sp>
        <p:nvSpPr>
          <p:cNvPr id="10" name="Text Placeholder 8"/>
          <p:cNvSpPr>
            <a:spLocks noGrp="1"/>
          </p:cNvSpPr>
          <p:nvPr>
            <p:ph type="body" sz="quarter" idx="13"/>
          </p:nvPr>
        </p:nvSpPr>
        <p:spPr>
          <a:xfrm>
            <a:off x="853440" y="3886199"/>
            <a:ext cx="10485120" cy="2286000"/>
          </a:xfrm>
        </p:spPr>
        <p:txBody>
          <a:bodyPr>
            <a:normAutofit/>
          </a:bodyPr>
          <a:lstStyle>
            <a:lvl1pPr marL="0" indent="0">
              <a:lnSpc>
                <a:spcPct val="100000"/>
              </a:lnSpc>
              <a:spcBef>
                <a:spcPts val="0"/>
              </a:spcBef>
              <a:buNone/>
              <a:defRPr sz="3200">
                <a:solidFill>
                  <a:schemeClr val="tx1">
                    <a:lumMod val="65000"/>
                    <a:lumOff val="35000"/>
                  </a:schemeClr>
                </a:solidFill>
                <a:latin typeface="Arial" panose="020B0604020202020204" pitchFamily="34" charset="0"/>
                <a:cs typeface="Arial" panose="020B0604020202020204" pitchFamily="34" charset="0"/>
              </a:defRPr>
            </a:lvl1pPr>
            <a:lvl2pPr marL="228600" indent="0">
              <a:buNone/>
              <a:defRPr/>
            </a:lvl2pPr>
            <a:lvl3pPr marL="457200" indent="0">
              <a:buNone/>
              <a:defRPr/>
            </a:lvl3pPr>
            <a:lvl4pPr marL="685800" indent="0">
              <a:buNone/>
              <a:defRPr/>
            </a:lvl4pPr>
            <a:lvl5pPr marL="914400" indent="0">
              <a:buNone/>
              <a:defRPr/>
            </a:lvl5pPr>
          </a:lstStyle>
          <a:p>
            <a:pPr lvl="0"/>
            <a:r>
              <a:rPr lang="en-US" dirty="0"/>
              <a:t>Click to edit Master text styles</a:t>
            </a:r>
          </a:p>
        </p:txBody>
      </p:sp>
      <p:cxnSp>
        <p:nvCxnSpPr>
          <p:cNvPr id="12" name="Straight Connector 11"/>
          <p:cNvCxnSpPr/>
          <p:nvPr userDrawn="1"/>
        </p:nvCxnSpPr>
        <p:spPr>
          <a:xfrm>
            <a:off x="755904" y="3795405"/>
            <a:ext cx="10668000" cy="0"/>
          </a:xfrm>
          <a:prstGeom prst="line">
            <a:avLst/>
          </a:prstGeom>
          <a:ln w="1270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6" name="Footer Placeholder 4"/>
          <p:cNvSpPr>
            <a:spLocks noGrp="1"/>
          </p:cNvSpPr>
          <p:nvPr>
            <p:ph type="ftr" sz="quarter" idx="3"/>
          </p:nvPr>
        </p:nvSpPr>
        <p:spPr>
          <a:xfrm>
            <a:off x="3657600" y="6409945"/>
            <a:ext cx="4876800" cy="365125"/>
          </a:xfrm>
          <a:prstGeom prst="rect">
            <a:avLst/>
          </a:prstGeom>
        </p:spPr>
        <p:txBody>
          <a:bodyPr vert="horz" lIns="91440" tIns="45720" rIns="91440" bIns="45720" rtlCol="0" anchor="ctr"/>
          <a:lstStyle>
            <a:lvl1pPr algn="ctr">
              <a:defRPr sz="1000" b="1">
                <a:solidFill>
                  <a:schemeClr val="bg1"/>
                </a:solidFill>
                <a:latin typeface="Arial" panose="020B0604020202020204" pitchFamily="34" charset="0"/>
                <a:cs typeface="Arial" panose="020B0604020202020204" pitchFamily="34" charset="0"/>
              </a:defRPr>
            </a:lvl1pPr>
          </a:lstStyle>
          <a:p>
            <a:r>
              <a:rPr lang="en-US"/>
              <a:t>© Name, Ph.D., MAIA Lab, 2023</a:t>
            </a:r>
            <a:endParaRPr lang="en-US" dirty="0"/>
          </a:p>
        </p:txBody>
      </p:sp>
    </p:spTree>
    <p:extLst>
      <p:ext uri="{BB962C8B-B14F-4D97-AF65-F5344CB8AC3E}">
        <p14:creationId xmlns:p14="http://schemas.microsoft.com/office/powerpoint/2010/main" val="19825236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mp; Content">
    <p:spTree>
      <p:nvGrpSpPr>
        <p:cNvPr id="1" name=""/>
        <p:cNvGrpSpPr/>
        <p:nvPr/>
      </p:nvGrpSpPr>
      <p:grpSpPr>
        <a:xfrm>
          <a:off x="0" y="0"/>
          <a:ext cx="0" cy="0"/>
          <a:chOff x="0" y="0"/>
          <a:chExt cx="0" cy="0"/>
        </a:xfrm>
      </p:grpSpPr>
      <p:cxnSp>
        <p:nvCxnSpPr>
          <p:cNvPr id="4" name="Straight Connector 3"/>
          <p:cNvCxnSpPr/>
          <p:nvPr/>
        </p:nvCxnSpPr>
        <p:spPr>
          <a:xfrm>
            <a:off x="621792" y="890334"/>
            <a:ext cx="10954512" cy="0"/>
          </a:xfrm>
          <a:prstGeom prst="line">
            <a:avLst/>
          </a:prstGeom>
          <a:ln w="1270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marL="284163" indent="-284163">
              <a:tabLst>
                <a:tab pos="341313" algn="l"/>
              </a:tabLst>
              <a:defRPr>
                <a:solidFill>
                  <a:schemeClr val="tx2"/>
                </a:solidFill>
              </a:defRPr>
            </a:lvl1pPr>
            <a:lvl2pPr marL="512763" indent="-285750">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4"/>
          <p:cNvSpPr>
            <a:spLocks noGrp="1"/>
          </p:cNvSpPr>
          <p:nvPr>
            <p:ph type="ftr" sz="quarter" idx="3"/>
          </p:nvPr>
        </p:nvSpPr>
        <p:spPr>
          <a:xfrm>
            <a:off x="3657600" y="6409945"/>
            <a:ext cx="4876800" cy="365125"/>
          </a:xfrm>
          <a:prstGeom prst="rect">
            <a:avLst/>
          </a:prstGeom>
        </p:spPr>
        <p:txBody>
          <a:bodyPr vert="horz" lIns="91440" tIns="45720" rIns="91440" bIns="45720" rtlCol="0" anchor="ctr"/>
          <a:lstStyle>
            <a:lvl1pPr algn="ctr">
              <a:defRPr sz="1000" b="1">
                <a:solidFill>
                  <a:schemeClr val="bg1"/>
                </a:solidFill>
                <a:latin typeface="Arial" panose="020B0604020202020204" pitchFamily="34" charset="0"/>
                <a:cs typeface="Arial" panose="020B0604020202020204" pitchFamily="34" charset="0"/>
              </a:defRPr>
            </a:lvl1pPr>
          </a:lstStyle>
          <a:p>
            <a:r>
              <a:rPr lang="en-US"/>
              <a:t>© Name, Ph.D., MAIA Lab, 2023</a:t>
            </a:r>
            <a:endParaRPr lang="en-US" dirty="0"/>
          </a:p>
        </p:txBody>
      </p:sp>
      <p:sp>
        <p:nvSpPr>
          <p:cNvPr id="9" name="Slide Number Placeholder 1"/>
          <p:cNvSpPr>
            <a:spLocks noGrp="1"/>
          </p:cNvSpPr>
          <p:nvPr>
            <p:ph type="sldNum" sz="quarter" idx="4"/>
          </p:nvPr>
        </p:nvSpPr>
        <p:spPr>
          <a:xfrm>
            <a:off x="0" y="6459453"/>
            <a:ext cx="1524000" cy="274320"/>
          </a:xfrm>
          <a:prstGeom prst="rect">
            <a:avLst/>
          </a:prstGeom>
        </p:spPr>
        <p:txBody>
          <a:bodyPr vert="horz" wrap="square" lIns="0" tIns="0" rIns="0" bIns="0" numCol="1" anchor="ctr" anchorCtr="0" compatLnSpc="1">
            <a:prstTxWarp prst="textNoShape">
              <a:avLst/>
            </a:prstTxWarp>
          </a:bodyPr>
          <a:lstStyle>
            <a:lvl1pPr>
              <a:defRPr sz="1000">
                <a:solidFill>
                  <a:srgbClr val="FFFFFF"/>
                </a:solidFill>
                <a:latin typeface="Helvetica" charset="0"/>
                <a:cs typeface="Helvetica" charset="0"/>
              </a:defRPr>
            </a:lvl1pPr>
          </a:lstStyle>
          <a:p>
            <a:pPr algn="ctr">
              <a:defRPr/>
            </a:pPr>
            <a:fld id="{8D5A5518-D2D0-194A-A198-1F18B247223D}" type="slidenum">
              <a:rPr lang="en-US" smtClean="0"/>
              <a:pPr algn="ctr">
                <a:defRPr/>
              </a:pPr>
              <a:t>‹#›</a:t>
            </a:fld>
            <a:endParaRPr lang="en-US" dirty="0"/>
          </a:p>
        </p:txBody>
      </p:sp>
    </p:spTree>
    <p:extLst>
      <p:ext uri="{BB962C8B-B14F-4D97-AF65-F5344CB8AC3E}">
        <p14:creationId xmlns:p14="http://schemas.microsoft.com/office/powerpoint/2010/main" val="2003413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cxnSp>
        <p:nvCxnSpPr>
          <p:cNvPr id="6" name="Straight Connector 5"/>
          <p:cNvCxnSpPr/>
          <p:nvPr userDrawn="1"/>
        </p:nvCxnSpPr>
        <p:spPr>
          <a:xfrm>
            <a:off x="621792" y="886968"/>
            <a:ext cx="10954512" cy="0"/>
          </a:xfrm>
          <a:prstGeom prst="line">
            <a:avLst/>
          </a:prstGeom>
          <a:ln w="1270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7" name="Footer Placeholder 4"/>
          <p:cNvSpPr>
            <a:spLocks noGrp="1"/>
          </p:cNvSpPr>
          <p:nvPr>
            <p:ph type="ftr" sz="quarter" idx="3"/>
          </p:nvPr>
        </p:nvSpPr>
        <p:spPr>
          <a:xfrm>
            <a:off x="3657600" y="6409945"/>
            <a:ext cx="4876800" cy="365125"/>
          </a:xfrm>
          <a:prstGeom prst="rect">
            <a:avLst/>
          </a:prstGeom>
        </p:spPr>
        <p:txBody>
          <a:bodyPr vert="horz" lIns="91440" tIns="45720" rIns="91440" bIns="45720" rtlCol="0" anchor="ctr"/>
          <a:lstStyle>
            <a:lvl1pPr algn="ctr">
              <a:defRPr sz="1000" b="1">
                <a:solidFill>
                  <a:schemeClr val="bg1"/>
                </a:solidFill>
                <a:latin typeface="Arial" panose="020B0604020202020204" pitchFamily="34" charset="0"/>
                <a:cs typeface="Arial" panose="020B0604020202020204" pitchFamily="34" charset="0"/>
              </a:defRPr>
            </a:lvl1pPr>
          </a:lstStyle>
          <a:p>
            <a:r>
              <a:rPr lang="en-US"/>
              <a:t>© Name, Ph.D., MAIA Lab, 2023</a:t>
            </a:r>
            <a:endParaRPr lang="en-US" dirty="0"/>
          </a:p>
        </p:txBody>
      </p:sp>
      <p:sp>
        <p:nvSpPr>
          <p:cNvPr id="8" name="Slide Number Placeholder 1"/>
          <p:cNvSpPr>
            <a:spLocks noGrp="1"/>
          </p:cNvSpPr>
          <p:nvPr>
            <p:ph type="sldNum" sz="quarter" idx="4"/>
          </p:nvPr>
        </p:nvSpPr>
        <p:spPr>
          <a:xfrm>
            <a:off x="0" y="6459453"/>
            <a:ext cx="1524000" cy="274320"/>
          </a:xfrm>
          <a:prstGeom prst="rect">
            <a:avLst/>
          </a:prstGeom>
        </p:spPr>
        <p:txBody>
          <a:bodyPr vert="horz" wrap="square" lIns="0" tIns="0" rIns="0" bIns="0" numCol="1" anchor="ctr" anchorCtr="0" compatLnSpc="1">
            <a:prstTxWarp prst="textNoShape">
              <a:avLst/>
            </a:prstTxWarp>
          </a:bodyPr>
          <a:lstStyle>
            <a:lvl1pPr>
              <a:defRPr sz="1000">
                <a:solidFill>
                  <a:srgbClr val="FFFFFF"/>
                </a:solidFill>
                <a:latin typeface="Helvetica" charset="0"/>
                <a:cs typeface="Helvetica" charset="0"/>
              </a:defRPr>
            </a:lvl1pPr>
          </a:lstStyle>
          <a:p>
            <a:pPr algn="ctr">
              <a:defRPr/>
            </a:pPr>
            <a:fld id="{8D5A5518-D2D0-194A-A198-1F18B247223D}" type="slidenum">
              <a:rPr lang="en-US" smtClean="0"/>
              <a:pPr algn="ctr">
                <a:defRPr/>
              </a:pPr>
              <a:t>‹#›</a:t>
            </a:fld>
            <a:endParaRPr lang="en-US" dirty="0"/>
          </a:p>
        </p:txBody>
      </p:sp>
    </p:spTree>
    <p:extLst>
      <p:ext uri="{BB962C8B-B14F-4D97-AF65-F5344CB8AC3E}">
        <p14:creationId xmlns:p14="http://schemas.microsoft.com/office/powerpoint/2010/main" val="690487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4"/>
          <p:cNvSpPr>
            <a:spLocks noGrp="1"/>
          </p:cNvSpPr>
          <p:nvPr>
            <p:ph type="ftr" sz="quarter" idx="3"/>
          </p:nvPr>
        </p:nvSpPr>
        <p:spPr>
          <a:xfrm>
            <a:off x="3657600" y="6409945"/>
            <a:ext cx="4876800" cy="365125"/>
          </a:xfrm>
          <a:prstGeom prst="rect">
            <a:avLst/>
          </a:prstGeom>
        </p:spPr>
        <p:txBody>
          <a:bodyPr vert="horz" lIns="91440" tIns="45720" rIns="91440" bIns="45720" rtlCol="0" anchor="ctr"/>
          <a:lstStyle>
            <a:lvl1pPr algn="ctr">
              <a:defRPr sz="1000" b="1">
                <a:solidFill>
                  <a:schemeClr val="bg1"/>
                </a:solidFill>
                <a:latin typeface="Arial" panose="020B0604020202020204" pitchFamily="34" charset="0"/>
                <a:cs typeface="Arial" panose="020B0604020202020204" pitchFamily="34" charset="0"/>
              </a:defRPr>
            </a:lvl1pPr>
          </a:lstStyle>
          <a:p>
            <a:r>
              <a:rPr lang="en-US"/>
              <a:t>© Name, Ph.D., MAIA Lab, 2023</a:t>
            </a:r>
            <a:endParaRPr lang="en-US" dirty="0"/>
          </a:p>
        </p:txBody>
      </p:sp>
      <p:sp>
        <p:nvSpPr>
          <p:cNvPr id="4" name="Slide Number Placeholder 1"/>
          <p:cNvSpPr>
            <a:spLocks noGrp="1"/>
          </p:cNvSpPr>
          <p:nvPr>
            <p:ph type="sldNum" sz="quarter" idx="4"/>
          </p:nvPr>
        </p:nvSpPr>
        <p:spPr>
          <a:xfrm>
            <a:off x="0" y="6459453"/>
            <a:ext cx="1524000" cy="274320"/>
          </a:xfrm>
          <a:prstGeom prst="rect">
            <a:avLst/>
          </a:prstGeom>
        </p:spPr>
        <p:txBody>
          <a:bodyPr vert="horz" wrap="square" lIns="0" tIns="0" rIns="0" bIns="0" numCol="1" anchor="ctr" anchorCtr="0" compatLnSpc="1">
            <a:prstTxWarp prst="textNoShape">
              <a:avLst/>
            </a:prstTxWarp>
          </a:bodyPr>
          <a:lstStyle>
            <a:lvl1pPr>
              <a:defRPr sz="1000">
                <a:solidFill>
                  <a:srgbClr val="FFFFFF"/>
                </a:solidFill>
                <a:latin typeface="Helvetica" charset="0"/>
                <a:cs typeface="Helvetica" charset="0"/>
              </a:defRPr>
            </a:lvl1pPr>
          </a:lstStyle>
          <a:p>
            <a:pPr algn="ctr">
              <a:defRPr/>
            </a:pPr>
            <a:fld id="{8D5A5518-D2D0-194A-A198-1F18B247223D}" type="slidenum">
              <a:rPr lang="en-US" smtClean="0"/>
              <a:pPr algn="ctr">
                <a:defRPr/>
              </a:pPr>
              <a:t>‹#›</a:t>
            </a:fld>
            <a:endParaRPr lang="en-US" dirty="0"/>
          </a:p>
        </p:txBody>
      </p:sp>
    </p:spTree>
    <p:extLst>
      <p:ext uri="{BB962C8B-B14F-4D97-AF65-F5344CB8AC3E}">
        <p14:creationId xmlns:p14="http://schemas.microsoft.com/office/powerpoint/2010/main" val="23056827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329363"/>
            <a:ext cx="12192000" cy="533400"/>
          </a:xfrm>
          <a:prstGeom prst="rect">
            <a:avLst/>
          </a:prstGeom>
          <a:solidFill>
            <a:srgbClr val="0042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userDrawn="1"/>
        </p:nvSpPr>
        <p:spPr>
          <a:xfrm>
            <a:off x="0" y="6329364"/>
            <a:ext cx="1524000" cy="528637"/>
          </a:xfrm>
          <a:prstGeom prst="rect">
            <a:avLst/>
          </a:prstGeom>
          <a:solidFill>
            <a:srgbClr val="7C9C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6" name="Title Placeholder 1"/>
          <p:cNvSpPr>
            <a:spLocks noGrp="1"/>
          </p:cNvSpPr>
          <p:nvPr>
            <p:ph type="title"/>
          </p:nvPr>
        </p:nvSpPr>
        <p:spPr bwMode="auto">
          <a:xfrm>
            <a:off x="621792" y="228600"/>
            <a:ext cx="10954512" cy="5669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normAutofit/>
          </a:bodyPr>
          <a:lstStyle/>
          <a:p>
            <a:pPr lvl="0"/>
            <a:r>
              <a:rPr lang="en-US" dirty="0"/>
              <a:t>Click to edit Master title style</a:t>
            </a:r>
          </a:p>
        </p:txBody>
      </p:sp>
      <p:sp>
        <p:nvSpPr>
          <p:cNvPr id="1027" name="Text Placeholder 2"/>
          <p:cNvSpPr>
            <a:spLocks noGrp="1"/>
          </p:cNvSpPr>
          <p:nvPr>
            <p:ph type="body" idx="1"/>
          </p:nvPr>
        </p:nvSpPr>
        <p:spPr bwMode="auto">
          <a:xfrm>
            <a:off x="621792" y="969264"/>
            <a:ext cx="10954512" cy="52120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rmAutofit/>
          </a:bodyPr>
          <a:lstStyle/>
          <a:p>
            <a:pPr lvl="0"/>
            <a:r>
              <a:rPr lang="en-US" dirty="0"/>
              <a:t> Click to edit Master text styles</a:t>
            </a:r>
          </a:p>
          <a:p>
            <a:pPr lvl="1"/>
            <a:r>
              <a:rPr lang="en-US" dirty="0"/>
              <a:t> Second level</a:t>
            </a:r>
          </a:p>
          <a:p>
            <a:pPr lvl="2"/>
            <a:r>
              <a:rPr lang="en-US" dirty="0"/>
              <a:t> Third level</a:t>
            </a:r>
          </a:p>
          <a:p>
            <a:pPr lvl="3"/>
            <a:r>
              <a:rPr lang="en-US" dirty="0"/>
              <a:t> Fourth level</a:t>
            </a:r>
          </a:p>
          <a:p>
            <a:pPr lvl="4"/>
            <a:r>
              <a:rPr lang="en-US" dirty="0"/>
              <a:t> Fifth level</a:t>
            </a:r>
          </a:p>
        </p:txBody>
      </p:sp>
      <p:sp>
        <p:nvSpPr>
          <p:cNvPr id="6" name="TextBox 5"/>
          <p:cNvSpPr txBox="1"/>
          <p:nvPr userDrawn="1"/>
        </p:nvSpPr>
        <p:spPr>
          <a:xfrm>
            <a:off x="1524000" y="6453159"/>
            <a:ext cx="2194560" cy="276999"/>
          </a:xfrm>
          <a:prstGeom prst="rect">
            <a:avLst/>
          </a:prstGeom>
          <a:noFill/>
        </p:spPr>
        <p:txBody>
          <a:bodyPr wrap="square" rtlCol="0">
            <a:spAutoFit/>
          </a:bodyPr>
          <a:lstStyle/>
          <a:p>
            <a:r>
              <a:rPr lang="en-US" sz="1200" b="1" dirty="0">
                <a:solidFill>
                  <a:schemeClr val="bg1"/>
                </a:solidFill>
                <a:latin typeface="Arial" panose="020B0604020202020204" pitchFamily="34" charset="0"/>
                <a:cs typeface="Arial" panose="020B0604020202020204" pitchFamily="34" charset="0"/>
              </a:rPr>
              <a:t>Radiation Oncology</a:t>
            </a:r>
          </a:p>
        </p:txBody>
      </p:sp>
      <p:sp>
        <p:nvSpPr>
          <p:cNvPr id="9" name="Slide Number Placeholder 1"/>
          <p:cNvSpPr>
            <a:spLocks noGrp="1"/>
          </p:cNvSpPr>
          <p:nvPr>
            <p:ph type="sldNum" sz="quarter" idx="4"/>
          </p:nvPr>
        </p:nvSpPr>
        <p:spPr>
          <a:xfrm>
            <a:off x="0" y="6459453"/>
            <a:ext cx="1524000" cy="274320"/>
          </a:xfrm>
          <a:prstGeom prst="rect">
            <a:avLst/>
          </a:prstGeom>
        </p:spPr>
        <p:txBody>
          <a:bodyPr vert="horz" wrap="square" lIns="0" tIns="0" rIns="0" bIns="0" numCol="1" anchor="ctr" anchorCtr="0" compatLnSpc="1">
            <a:prstTxWarp prst="textNoShape">
              <a:avLst/>
            </a:prstTxWarp>
          </a:bodyPr>
          <a:lstStyle>
            <a:lvl1pPr>
              <a:defRPr sz="1200" b="1">
                <a:solidFill>
                  <a:srgbClr val="FFFFFF"/>
                </a:solidFill>
                <a:latin typeface="Arial" panose="020B0604020202020204" pitchFamily="34" charset="0"/>
                <a:cs typeface="Arial" panose="020B0604020202020204" pitchFamily="34" charset="0"/>
              </a:defRPr>
            </a:lvl1pPr>
          </a:lstStyle>
          <a:p>
            <a:pPr algn="ctr">
              <a:defRPr/>
            </a:pPr>
            <a:fld id="{8D5A5518-D2D0-194A-A198-1F18B247223D}" type="slidenum">
              <a:rPr lang="en-US" smtClean="0"/>
              <a:pPr algn="ctr">
                <a:defRPr/>
              </a:pPr>
              <a:t>‹#›</a:t>
            </a:fld>
            <a:endParaRPr lang="en-US" dirty="0"/>
          </a:p>
        </p:txBody>
      </p:sp>
      <p:sp>
        <p:nvSpPr>
          <p:cNvPr id="10" name="Footer Placeholder 4"/>
          <p:cNvSpPr>
            <a:spLocks noGrp="1"/>
          </p:cNvSpPr>
          <p:nvPr>
            <p:ph type="ftr" sz="quarter" idx="3"/>
          </p:nvPr>
        </p:nvSpPr>
        <p:spPr>
          <a:xfrm>
            <a:off x="3657600" y="6409945"/>
            <a:ext cx="4876800" cy="365125"/>
          </a:xfrm>
          <a:prstGeom prst="rect">
            <a:avLst/>
          </a:prstGeom>
        </p:spPr>
        <p:txBody>
          <a:bodyPr vert="horz" lIns="91440" tIns="45720" rIns="91440" bIns="45720" rtlCol="0" anchor="ctr"/>
          <a:lstStyle>
            <a:lvl1pPr algn="ctr">
              <a:defRPr sz="1000" b="1">
                <a:solidFill>
                  <a:schemeClr val="bg1"/>
                </a:solidFill>
                <a:latin typeface="Arial" panose="020B0604020202020204" pitchFamily="34" charset="0"/>
                <a:cs typeface="Arial" panose="020B0604020202020204" pitchFamily="34" charset="0"/>
              </a:defRPr>
            </a:lvl1pPr>
          </a:lstStyle>
          <a:p>
            <a:r>
              <a:rPr lang="en-US"/>
              <a:t>© Name, Ph.D., MAIA Lab, 2023</a:t>
            </a:r>
            <a:endParaRPr lang="en-US" dirty="0"/>
          </a:p>
        </p:txBody>
      </p:sp>
      <p:pic>
        <p:nvPicPr>
          <p:cNvPr id="11" name="Picture 7" descr="NewLogo_wht.pn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049158" y="6364224"/>
            <a:ext cx="1555750" cy="44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198" r:id="rId1"/>
    <p:sldLayoutId id="2147485194" r:id="rId2"/>
    <p:sldLayoutId id="2147485195" r:id="rId3"/>
    <p:sldLayoutId id="2147485196" r:id="rId4"/>
    <p:sldLayoutId id="2147485197" r:id="rId5"/>
  </p:sldLayoutIdLst>
  <p:hf sldNum="0" hdr="0" dt="0"/>
  <p:txStyles>
    <p:titleStyle>
      <a:lvl1pPr algn="l" defTabSz="457200" rtl="0" eaLnBrk="0" fontAlgn="base" hangingPunct="0">
        <a:spcBef>
          <a:spcPct val="0"/>
        </a:spcBef>
        <a:spcAft>
          <a:spcPct val="0"/>
        </a:spcAft>
        <a:defRPr sz="3200" b="1" kern="1200">
          <a:solidFill>
            <a:srgbClr val="004278"/>
          </a:solidFill>
          <a:latin typeface="Arial" panose="020B0604020202020204" pitchFamily="34" charset="0"/>
          <a:ea typeface="Arial" panose="020B0604020202020204" pitchFamily="34" charset="0"/>
          <a:cs typeface="Arial" panose="020B0604020202020204" pitchFamily="34" charset="0"/>
        </a:defRPr>
      </a:lvl1pPr>
      <a:lvl2pPr algn="l" defTabSz="457200" rtl="0" eaLnBrk="0" fontAlgn="base" hangingPunct="0">
        <a:spcBef>
          <a:spcPct val="0"/>
        </a:spcBef>
        <a:spcAft>
          <a:spcPct val="0"/>
        </a:spcAft>
        <a:defRPr sz="3200" b="1">
          <a:solidFill>
            <a:srgbClr val="004278"/>
          </a:solidFill>
          <a:latin typeface="Arial" charset="0"/>
          <a:ea typeface="Geneva" charset="0"/>
        </a:defRPr>
      </a:lvl2pPr>
      <a:lvl3pPr algn="l" defTabSz="457200" rtl="0" eaLnBrk="0" fontAlgn="base" hangingPunct="0">
        <a:spcBef>
          <a:spcPct val="0"/>
        </a:spcBef>
        <a:spcAft>
          <a:spcPct val="0"/>
        </a:spcAft>
        <a:defRPr sz="3200" b="1">
          <a:solidFill>
            <a:srgbClr val="004278"/>
          </a:solidFill>
          <a:latin typeface="Arial" charset="0"/>
          <a:ea typeface="Geneva" charset="0"/>
        </a:defRPr>
      </a:lvl3pPr>
      <a:lvl4pPr algn="l" defTabSz="457200" rtl="0" eaLnBrk="0" fontAlgn="base" hangingPunct="0">
        <a:spcBef>
          <a:spcPct val="0"/>
        </a:spcBef>
        <a:spcAft>
          <a:spcPct val="0"/>
        </a:spcAft>
        <a:defRPr sz="3200" b="1">
          <a:solidFill>
            <a:srgbClr val="004278"/>
          </a:solidFill>
          <a:latin typeface="Arial" charset="0"/>
          <a:ea typeface="Geneva" charset="0"/>
        </a:defRPr>
      </a:lvl4pPr>
      <a:lvl5pPr algn="l" defTabSz="457200" rtl="0" eaLnBrk="0" fontAlgn="base" hangingPunct="0">
        <a:spcBef>
          <a:spcPct val="0"/>
        </a:spcBef>
        <a:spcAft>
          <a:spcPct val="0"/>
        </a:spcAft>
        <a:defRPr sz="3200" b="1">
          <a:solidFill>
            <a:srgbClr val="004278"/>
          </a:solidFill>
          <a:latin typeface="Arial" charset="0"/>
          <a:ea typeface="Geneva" charset="0"/>
        </a:defRPr>
      </a:lvl5pPr>
      <a:lvl6pPr marL="457200" algn="l" defTabSz="457200" rtl="0" fontAlgn="base">
        <a:spcBef>
          <a:spcPct val="0"/>
        </a:spcBef>
        <a:spcAft>
          <a:spcPct val="0"/>
        </a:spcAft>
        <a:defRPr sz="1600" b="1">
          <a:solidFill>
            <a:srgbClr val="004278"/>
          </a:solidFill>
          <a:latin typeface="Helvetica" charset="0"/>
          <a:ea typeface="Geneva" charset="0"/>
        </a:defRPr>
      </a:lvl6pPr>
      <a:lvl7pPr marL="914400" algn="l" defTabSz="457200" rtl="0" fontAlgn="base">
        <a:spcBef>
          <a:spcPct val="0"/>
        </a:spcBef>
        <a:spcAft>
          <a:spcPct val="0"/>
        </a:spcAft>
        <a:defRPr sz="1600" b="1">
          <a:solidFill>
            <a:srgbClr val="004278"/>
          </a:solidFill>
          <a:latin typeface="Helvetica" charset="0"/>
          <a:ea typeface="Geneva" charset="0"/>
        </a:defRPr>
      </a:lvl7pPr>
      <a:lvl8pPr marL="1371600" algn="l" defTabSz="457200" rtl="0" fontAlgn="base">
        <a:spcBef>
          <a:spcPct val="0"/>
        </a:spcBef>
        <a:spcAft>
          <a:spcPct val="0"/>
        </a:spcAft>
        <a:defRPr sz="1600" b="1">
          <a:solidFill>
            <a:srgbClr val="004278"/>
          </a:solidFill>
          <a:latin typeface="Helvetica" charset="0"/>
          <a:ea typeface="Geneva" charset="0"/>
        </a:defRPr>
      </a:lvl8pPr>
      <a:lvl9pPr marL="1828800" algn="l" defTabSz="457200" rtl="0" fontAlgn="base">
        <a:spcBef>
          <a:spcPct val="0"/>
        </a:spcBef>
        <a:spcAft>
          <a:spcPct val="0"/>
        </a:spcAft>
        <a:defRPr sz="1600" b="1">
          <a:solidFill>
            <a:srgbClr val="004278"/>
          </a:solidFill>
          <a:latin typeface="Helvetica" charset="0"/>
          <a:ea typeface="Geneva" charset="0"/>
        </a:defRPr>
      </a:lvl9pPr>
    </p:titleStyle>
    <p:bodyStyle>
      <a:lvl1pPr marL="227013" indent="-227013" algn="l" defTabSz="457200" rtl="0" eaLnBrk="0" fontAlgn="base" hangingPunct="0">
        <a:spcBef>
          <a:spcPts val="1000"/>
        </a:spcBef>
        <a:spcAft>
          <a:spcPct val="0"/>
        </a:spcAft>
        <a:buClr>
          <a:srgbClr val="F79646"/>
        </a:buClr>
        <a:buSzPct val="100000"/>
        <a:buFont typeface="Wingdings" charset="0"/>
        <a:buChar char="§"/>
        <a:tabLst>
          <a:tab pos="227013" algn="l"/>
        </a:tabLst>
        <a:defRPr sz="2800" b="1" kern="1200">
          <a:solidFill>
            <a:schemeClr val="tx2"/>
          </a:solidFill>
          <a:latin typeface="Arial" panose="020B0604020202020204" pitchFamily="34" charset="0"/>
          <a:ea typeface="Arial" panose="020B0604020202020204" pitchFamily="34" charset="0"/>
          <a:cs typeface="Arial" panose="020B0604020202020204" pitchFamily="34" charset="0"/>
        </a:defRPr>
      </a:lvl1pPr>
      <a:lvl2pPr marL="457200" indent="-173038" algn="l" defTabSz="457200" rtl="0" eaLnBrk="0" fontAlgn="base" hangingPunct="0">
        <a:spcBef>
          <a:spcPts val="1000"/>
        </a:spcBef>
        <a:spcAft>
          <a:spcPct val="0"/>
        </a:spcAft>
        <a:buClr>
          <a:srgbClr val="F79646"/>
        </a:buClr>
        <a:buFont typeface="Lucida Grande" charset="0"/>
        <a:buChar char="–"/>
        <a:defRPr sz="2400" b="1"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2pPr>
      <a:lvl3pPr marL="457200" indent="136525" algn="l" defTabSz="457200" rtl="0" eaLnBrk="0" fontAlgn="base" hangingPunct="0">
        <a:spcBef>
          <a:spcPts val="1000"/>
        </a:spcBef>
        <a:spcAft>
          <a:spcPct val="0"/>
        </a:spcAft>
        <a:buClr>
          <a:srgbClr val="F79646"/>
        </a:buClr>
        <a:buFont typeface="Lucida Grande" charset="0"/>
        <a:buChar char="–"/>
        <a:defRPr sz="2000" b="1"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3pPr>
      <a:lvl4pPr marL="685800" indent="136525" algn="l" defTabSz="457200" rtl="0" eaLnBrk="0" fontAlgn="base" hangingPunct="0">
        <a:spcBef>
          <a:spcPts val="1000"/>
        </a:spcBef>
        <a:spcAft>
          <a:spcPct val="0"/>
        </a:spcAft>
        <a:buClr>
          <a:srgbClr val="F79646"/>
        </a:buClr>
        <a:buFont typeface="Lucida Grande" charset="0"/>
        <a:buChar char="–"/>
        <a:defRPr b="1"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4pPr>
      <a:lvl5pPr marL="914400" indent="136525" algn="l" defTabSz="457200" rtl="0" eaLnBrk="0" fontAlgn="base" hangingPunct="0">
        <a:spcBef>
          <a:spcPts val="1000"/>
        </a:spcBef>
        <a:spcAft>
          <a:spcPct val="0"/>
        </a:spcAft>
        <a:buClr>
          <a:srgbClr val="F79646"/>
        </a:buClr>
        <a:buFont typeface="Lucida Grande" charset="0"/>
        <a:buChar char="–"/>
        <a:defRPr sz="1600" b="1"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normAutofit/>
          </a:bodyPr>
          <a:lstStyle/>
          <a:p>
            <a:r>
              <a:rPr lang="en-US" sz="2000" dirty="0">
                <a:solidFill>
                  <a:schemeClr val="tx2">
                    <a:lumMod val="75000"/>
                  </a:schemeClr>
                </a:solidFill>
              </a:rPr>
              <a:t>Medical Artificial Intelligence and Automation (MAIA) Laboratory</a:t>
            </a:r>
          </a:p>
          <a:p>
            <a:r>
              <a:rPr lang="en-US" sz="2000" dirty="0">
                <a:solidFill>
                  <a:schemeClr val="tx2">
                    <a:lumMod val="75000"/>
                  </a:schemeClr>
                </a:solidFill>
              </a:rPr>
              <a:t>Department of Radiation Oncology</a:t>
            </a:r>
          </a:p>
        </p:txBody>
      </p:sp>
      <p:sp>
        <p:nvSpPr>
          <p:cNvPr id="8" name="Text Placeholder 7"/>
          <p:cNvSpPr>
            <a:spLocks noGrp="1"/>
          </p:cNvSpPr>
          <p:nvPr>
            <p:ph type="body" sz="quarter" idx="14"/>
          </p:nvPr>
        </p:nvSpPr>
        <p:spPr/>
        <p:txBody>
          <a:bodyPr>
            <a:noAutofit/>
          </a:bodyPr>
          <a:lstStyle/>
          <a:p>
            <a:pPr algn="ctr"/>
            <a:r>
              <a:rPr lang="en-US" sz="2000" dirty="0">
                <a:solidFill>
                  <a:schemeClr val="bg1">
                    <a:lumMod val="85000"/>
                  </a:schemeClr>
                </a:solidFill>
              </a:rPr>
              <a:t>Email@UTSouthwestern.edu</a:t>
            </a:r>
          </a:p>
        </p:txBody>
      </p:sp>
      <p:sp>
        <p:nvSpPr>
          <p:cNvPr id="2" name="Text Placeholder 1"/>
          <p:cNvSpPr>
            <a:spLocks noGrp="1"/>
          </p:cNvSpPr>
          <p:nvPr>
            <p:ph type="body" sz="quarter" idx="10"/>
          </p:nvPr>
        </p:nvSpPr>
        <p:spPr>
          <a:xfrm>
            <a:off x="412932" y="2265680"/>
            <a:ext cx="8330474" cy="1528689"/>
          </a:xfrm>
        </p:spPr>
        <p:txBody>
          <a:bodyPr/>
          <a:lstStyle/>
          <a:p>
            <a:r>
              <a:rPr lang="en-US" dirty="0">
                <a:ln w="12700">
                  <a:solidFill>
                    <a:schemeClr val="tx1">
                      <a:lumMod val="85000"/>
                      <a:lumOff val="15000"/>
                    </a:schemeClr>
                  </a:solidFill>
                </a:ln>
                <a:solidFill>
                  <a:schemeClr val="bg1"/>
                </a:solidFill>
              </a:rPr>
              <a:t>A Conditional Point Cloud Diffusion Model for Deformable Liver Motion Tracking Via a Single Arbitrarily-Angled X-ray Projection</a:t>
            </a:r>
          </a:p>
        </p:txBody>
      </p:sp>
      <p:sp>
        <p:nvSpPr>
          <p:cNvPr id="6" name="Text Placeholder 5">
            <a:extLst>
              <a:ext uri="{FF2B5EF4-FFF2-40B4-BE49-F238E27FC236}">
                <a16:creationId xmlns:a16="http://schemas.microsoft.com/office/drawing/2014/main" id="{5CD38777-3F3A-57E7-2BA5-54984EF83AB0}"/>
              </a:ext>
            </a:extLst>
          </p:cNvPr>
          <p:cNvSpPr>
            <a:spLocks noGrp="1"/>
          </p:cNvSpPr>
          <p:nvPr>
            <p:ph type="body" sz="quarter" idx="12"/>
          </p:nvPr>
        </p:nvSpPr>
        <p:spPr/>
        <p:txBody>
          <a:bodyPr/>
          <a:lstStyle/>
          <a:p>
            <a:r>
              <a:rPr lang="en-US" dirty="0" err="1"/>
              <a:t>Jiacheng</a:t>
            </a:r>
            <a:r>
              <a:rPr lang="en-US" dirty="0"/>
              <a:t> Xie, Hua-Chieh Shao, </a:t>
            </a:r>
            <a:r>
              <a:rPr lang="en-US" dirty="0" err="1"/>
              <a:t>Yunxiang</a:t>
            </a:r>
            <a:r>
              <a:rPr lang="en-US" dirty="0"/>
              <a:t> Li, You Zhang</a:t>
            </a:r>
          </a:p>
          <a:p>
            <a:endParaRPr lang="en-US" dirty="0"/>
          </a:p>
          <a:p>
            <a:endParaRPr lang="en-CN" dirty="0"/>
          </a:p>
        </p:txBody>
      </p:sp>
    </p:spTree>
    <p:extLst>
      <p:ext uri="{BB962C8B-B14F-4D97-AF65-F5344CB8AC3E}">
        <p14:creationId xmlns:p14="http://schemas.microsoft.com/office/powerpoint/2010/main" val="16138790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8D44B-2B5F-7742-2D6A-A0360709CB94}"/>
              </a:ext>
            </a:extLst>
          </p:cNvPr>
          <p:cNvSpPr>
            <a:spLocks noGrp="1"/>
          </p:cNvSpPr>
          <p:nvPr>
            <p:ph type="title"/>
          </p:nvPr>
        </p:nvSpPr>
        <p:spPr/>
        <p:txBody>
          <a:bodyPr/>
          <a:lstStyle/>
          <a:p>
            <a:r>
              <a:rPr lang="en-CN" dirty="0"/>
              <a:t>Conclusion</a:t>
            </a:r>
          </a:p>
        </p:txBody>
      </p:sp>
      <p:sp>
        <p:nvSpPr>
          <p:cNvPr id="3" name="Content Placeholder 2">
            <a:extLst>
              <a:ext uri="{FF2B5EF4-FFF2-40B4-BE49-F238E27FC236}">
                <a16:creationId xmlns:a16="http://schemas.microsoft.com/office/drawing/2014/main" id="{E1021FDB-59EE-7ACA-6191-4B477D63882E}"/>
              </a:ext>
            </a:extLst>
          </p:cNvPr>
          <p:cNvSpPr>
            <a:spLocks noGrp="1"/>
          </p:cNvSpPr>
          <p:nvPr>
            <p:ph idx="1"/>
          </p:nvPr>
        </p:nvSpPr>
        <p:spPr/>
        <p:txBody>
          <a:bodyPr/>
          <a:lstStyle/>
          <a:p>
            <a:r>
              <a:rPr lang="en-CN" dirty="0"/>
              <a:t>PCD-Liver shows better performance</a:t>
            </a:r>
          </a:p>
          <a:p>
            <a:pPr lvl="1"/>
            <a:r>
              <a:rPr lang="en-CN" dirty="0"/>
              <a:t>Motion esimation</a:t>
            </a:r>
          </a:p>
          <a:p>
            <a:pPr lvl="1"/>
            <a:r>
              <a:rPr lang="en-CN" dirty="0"/>
              <a:t>Robustness</a:t>
            </a:r>
          </a:p>
          <a:p>
            <a:r>
              <a:rPr lang="en-CN" dirty="0"/>
              <a:t>Inference time limitation</a:t>
            </a:r>
          </a:p>
          <a:p>
            <a:pPr lvl="1"/>
            <a:r>
              <a:rPr lang="en-CN" dirty="0"/>
              <a:t>2 mins</a:t>
            </a:r>
          </a:p>
          <a:p>
            <a:pPr lvl="1"/>
            <a:r>
              <a:rPr lang="en-CN" dirty="0"/>
              <a:t>Latent diffusion</a:t>
            </a:r>
          </a:p>
        </p:txBody>
      </p:sp>
      <p:sp>
        <p:nvSpPr>
          <p:cNvPr id="4" name="Footer Placeholder 3">
            <a:extLst>
              <a:ext uri="{FF2B5EF4-FFF2-40B4-BE49-F238E27FC236}">
                <a16:creationId xmlns:a16="http://schemas.microsoft.com/office/drawing/2014/main" id="{691E834E-AF80-E654-08BE-B1BC1A350E00}"/>
              </a:ext>
            </a:extLst>
          </p:cNvPr>
          <p:cNvSpPr>
            <a:spLocks noGrp="1"/>
          </p:cNvSpPr>
          <p:nvPr>
            <p:ph type="ftr" sz="quarter" idx="3"/>
          </p:nvPr>
        </p:nvSpPr>
        <p:spPr/>
        <p:txBody>
          <a:bodyPr/>
          <a:lstStyle/>
          <a:p>
            <a:r>
              <a:rPr lang="en-US"/>
              <a:t>© Name, Ph.D., MAIA Lab, 2023</a:t>
            </a:r>
            <a:endParaRPr lang="en-US" dirty="0"/>
          </a:p>
        </p:txBody>
      </p:sp>
    </p:spTree>
    <p:extLst>
      <p:ext uri="{BB962C8B-B14F-4D97-AF65-F5344CB8AC3E}">
        <p14:creationId xmlns:p14="http://schemas.microsoft.com/office/powerpoint/2010/main" val="30170536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1687"/>
          <a:stretch/>
        </p:blipFill>
        <p:spPr>
          <a:xfrm>
            <a:off x="0" y="0"/>
            <a:ext cx="12193057" cy="6868809"/>
          </a:xfrm>
          <a:prstGeom prst="rect">
            <a:avLst/>
          </a:prstGeom>
        </p:spPr>
      </p:pic>
      <p:pic>
        <p:nvPicPr>
          <p:cNvPr id="4" name="Picture 3" descr="Logo&#10;&#10;Description automatically generated">
            <a:extLst>
              <a:ext uri="{FF2B5EF4-FFF2-40B4-BE49-F238E27FC236}">
                <a16:creationId xmlns:a16="http://schemas.microsoft.com/office/drawing/2014/main" id="{7D512C8D-E0EE-48E1-8234-771C0D0E7D88}"/>
              </a:ext>
            </a:extLst>
          </p:cNvPr>
          <p:cNvPicPr>
            <a:picLocks noChangeAspect="1"/>
          </p:cNvPicPr>
          <p:nvPr/>
        </p:nvPicPr>
        <p:blipFill>
          <a:blip r:embed="rId3"/>
          <a:stretch>
            <a:fillRect/>
          </a:stretch>
        </p:blipFill>
        <p:spPr>
          <a:xfrm>
            <a:off x="4536416" y="94023"/>
            <a:ext cx="2743200" cy="996433"/>
          </a:xfrm>
          <a:prstGeom prst="rect">
            <a:avLst/>
          </a:prstGeom>
        </p:spPr>
      </p:pic>
    </p:spTree>
    <p:extLst>
      <p:ext uri="{BB962C8B-B14F-4D97-AF65-F5344CB8AC3E}">
        <p14:creationId xmlns:p14="http://schemas.microsoft.com/office/powerpoint/2010/main" val="42812189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E40FC-304A-0D7B-FB46-737F9688832C}"/>
              </a:ext>
            </a:extLst>
          </p:cNvPr>
          <p:cNvSpPr>
            <a:spLocks noGrp="1"/>
          </p:cNvSpPr>
          <p:nvPr>
            <p:ph type="title"/>
          </p:nvPr>
        </p:nvSpPr>
        <p:spPr/>
        <p:txBody>
          <a:bodyPr/>
          <a:lstStyle/>
          <a:p>
            <a:r>
              <a:rPr lang="en-US" dirty="0"/>
              <a:t>Motivation</a:t>
            </a:r>
            <a:endParaRPr lang="en-CN" dirty="0"/>
          </a:p>
        </p:txBody>
      </p:sp>
      <p:sp>
        <p:nvSpPr>
          <p:cNvPr id="3" name="Content Placeholder 2">
            <a:extLst>
              <a:ext uri="{FF2B5EF4-FFF2-40B4-BE49-F238E27FC236}">
                <a16:creationId xmlns:a16="http://schemas.microsoft.com/office/drawing/2014/main" id="{0825785D-B4CB-F1E7-E533-F970FB1D91CA}"/>
              </a:ext>
            </a:extLst>
          </p:cNvPr>
          <p:cNvSpPr>
            <a:spLocks noGrp="1"/>
          </p:cNvSpPr>
          <p:nvPr>
            <p:ph idx="1"/>
          </p:nvPr>
        </p:nvSpPr>
        <p:spPr/>
        <p:txBody>
          <a:bodyPr/>
          <a:lstStyle/>
          <a:p>
            <a:r>
              <a:rPr lang="en-US" dirty="0"/>
              <a:t>Accurate liver motion estimation is desired in IGRT to enable precise tumor targeting during treatment. </a:t>
            </a:r>
          </a:p>
          <a:p>
            <a:pPr lvl="1"/>
            <a:r>
              <a:rPr lang="en-US" dirty="0"/>
              <a:t>Challenges: Low-contrast regions, angle-dependency training</a:t>
            </a:r>
          </a:p>
          <a:p>
            <a:r>
              <a:rPr lang="en-CN" dirty="0"/>
              <a:t>Previous work, X360</a:t>
            </a:r>
            <a:r>
              <a:rPr lang="en-CN" baseline="30000" dirty="0"/>
              <a:t>1</a:t>
            </a:r>
            <a:r>
              <a:rPr lang="en-CN" dirty="0"/>
              <a:t>, has solved the challenges</a:t>
            </a:r>
          </a:p>
          <a:p>
            <a:pPr lvl="1"/>
            <a:r>
              <a:rPr lang="en-CN" dirty="0"/>
              <a:t>Limitations: </a:t>
            </a:r>
          </a:p>
          <a:p>
            <a:pPr lvl="2"/>
            <a:r>
              <a:rPr lang="en-US" dirty="0"/>
              <a:t>Inferior accuracy compared to angle-specific models</a:t>
            </a:r>
          </a:p>
          <a:p>
            <a:pPr lvl="2"/>
            <a:r>
              <a:rPr lang="en-US" dirty="0"/>
              <a:t>Performance sensitive to noise</a:t>
            </a:r>
          </a:p>
          <a:p>
            <a:r>
              <a:rPr lang="en-US" dirty="0"/>
              <a:t>PCD-Liver: A conditional point cloud  diffusion model</a:t>
            </a:r>
          </a:p>
          <a:p>
            <a:pPr lvl="1"/>
            <a:r>
              <a:rPr lang="en-US" dirty="0"/>
              <a:t>Leveraging the robustness of diffusion models</a:t>
            </a:r>
            <a:endParaRPr lang="en-CN" dirty="0"/>
          </a:p>
        </p:txBody>
      </p:sp>
      <p:sp>
        <p:nvSpPr>
          <p:cNvPr id="4" name="Footer Placeholder 3">
            <a:extLst>
              <a:ext uri="{FF2B5EF4-FFF2-40B4-BE49-F238E27FC236}">
                <a16:creationId xmlns:a16="http://schemas.microsoft.com/office/drawing/2014/main" id="{153CB846-48F1-884D-B9DB-AA73910EF266}"/>
              </a:ext>
            </a:extLst>
          </p:cNvPr>
          <p:cNvSpPr>
            <a:spLocks noGrp="1"/>
          </p:cNvSpPr>
          <p:nvPr>
            <p:ph type="ftr" sz="quarter" idx="3"/>
          </p:nvPr>
        </p:nvSpPr>
        <p:spPr/>
        <p:txBody>
          <a:bodyPr/>
          <a:lstStyle/>
          <a:p>
            <a:r>
              <a:rPr lang="en-US" dirty="0"/>
              <a:t>© Name, Ph.D., MAIA Lab, 2023</a:t>
            </a:r>
          </a:p>
        </p:txBody>
      </p:sp>
      <p:sp>
        <p:nvSpPr>
          <p:cNvPr id="7" name="TextBox 6">
            <a:extLst>
              <a:ext uri="{FF2B5EF4-FFF2-40B4-BE49-F238E27FC236}">
                <a16:creationId xmlns:a16="http://schemas.microsoft.com/office/drawing/2014/main" id="{833864E3-063A-F761-026B-8AD4D83D97AB}"/>
              </a:ext>
            </a:extLst>
          </p:cNvPr>
          <p:cNvSpPr txBox="1"/>
          <p:nvPr/>
        </p:nvSpPr>
        <p:spPr bwMode="auto">
          <a:xfrm>
            <a:off x="4118517" y="5888736"/>
            <a:ext cx="822588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p>
            <a:r>
              <a:rPr lang="en-US" sz="1200" b="0" i="0" dirty="0">
                <a:solidFill>
                  <a:srgbClr val="212121"/>
                </a:solidFill>
                <a:effectLst/>
                <a:latin typeface="system-ui"/>
              </a:rPr>
              <a:t>[1]Shao HC, Li Y, Wang J, Jiang S, Zhang Y. Real-time liver motion estimation via deep learning-based angle-agnostic X-ray imaging. Med Phys. 2023 Nov;50(11):6649-6662. </a:t>
            </a:r>
            <a:r>
              <a:rPr lang="en-US" sz="1200" b="0" i="0" dirty="0" err="1">
                <a:solidFill>
                  <a:srgbClr val="212121"/>
                </a:solidFill>
                <a:effectLst/>
                <a:latin typeface="system-ui"/>
              </a:rPr>
              <a:t>doi</a:t>
            </a:r>
            <a:r>
              <a:rPr lang="en-US" sz="1200" b="0" i="0" dirty="0">
                <a:solidFill>
                  <a:srgbClr val="212121"/>
                </a:solidFill>
                <a:effectLst/>
                <a:latin typeface="system-ui"/>
              </a:rPr>
              <a:t>: 10.1002/mp.16691. </a:t>
            </a:r>
            <a:r>
              <a:rPr lang="en-US" sz="1200" b="0" i="0" dirty="0" err="1">
                <a:solidFill>
                  <a:srgbClr val="212121"/>
                </a:solidFill>
                <a:effectLst/>
                <a:latin typeface="system-ui"/>
              </a:rPr>
              <a:t>Epub</a:t>
            </a:r>
            <a:r>
              <a:rPr lang="en-US" sz="1200" b="0" i="0" dirty="0">
                <a:solidFill>
                  <a:srgbClr val="212121"/>
                </a:solidFill>
                <a:effectLst/>
                <a:latin typeface="system-ui"/>
              </a:rPr>
              <a:t> 2023 Sep 13. PMID: 37922461; PMCID: PMC10629841.</a:t>
            </a:r>
            <a:endParaRPr lang="en-CN" sz="1200" dirty="0"/>
          </a:p>
        </p:txBody>
      </p:sp>
    </p:spTree>
    <p:extLst>
      <p:ext uri="{BB962C8B-B14F-4D97-AF65-F5344CB8AC3E}">
        <p14:creationId xmlns:p14="http://schemas.microsoft.com/office/powerpoint/2010/main" val="32439079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8FFE7-4F23-B99F-79D1-B60AD91B9E77}"/>
              </a:ext>
            </a:extLst>
          </p:cNvPr>
          <p:cNvSpPr>
            <a:spLocks noGrp="1"/>
          </p:cNvSpPr>
          <p:nvPr>
            <p:ph type="title"/>
          </p:nvPr>
        </p:nvSpPr>
        <p:spPr/>
        <p:txBody>
          <a:bodyPr/>
          <a:lstStyle/>
          <a:p>
            <a:r>
              <a:rPr lang="en-CN" dirty="0"/>
              <a:t>Method</a:t>
            </a:r>
          </a:p>
        </p:txBody>
      </p:sp>
      <p:sp>
        <p:nvSpPr>
          <p:cNvPr id="4" name="Footer Placeholder 3">
            <a:extLst>
              <a:ext uri="{FF2B5EF4-FFF2-40B4-BE49-F238E27FC236}">
                <a16:creationId xmlns:a16="http://schemas.microsoft.com/office/drawing/2014/main" id="{44F708AD-46EF-01BC-3C68-E06CA977179E}"/>
              </a:ext>
            </a:extLst>
          </p:cNvPr>
          <p:cNvSpPr>
            <a:spLocks noGrp="1"/>
          </p:cNvSpPr>
          <p:nvPr>
            <p:ph type="ftr" sz="quarter" idx="3"/>
          </p:nvPr>
        </p:nvSpPr>
        <p:spPr/>
        <p:txBody>
          <a:bodyPr/>
          <a:lstStyle/>
          <a:p>
            <a:r>
              <a:rPr lang="en-US"/>
              <a:t>© Name, Ph.D., MAIA Lab, 2023</a:t>
            </a:r>
            <a:endParaRPr lang="en-US" dirty="0"/>
          </a:p>
        </p:txBody>
      </p:sp>
      <p:pic>
        <p:nvPicPr>
          <p:cNvPr id="5" name="Picture 4">
            <a:extLst>
              <a:ext uri="{FF2B5EF4-FFF2-40B4-BE49-F238E27FC236}">
                <a16:creationId xmlns:a16="http://schemas.microsoft.com/office/drawing/2014/main" id="{FA74AFB7-A188-8AEA-185A-71845D674D3A}"/>
              </a:ext>
            </a:extLst>
          </p:cNvPr>
          <p:cNvPicPr>
            <a:picLocks noChangeAspect="1"/>
          </p:cNvPicPr>
          <p:nvPr/>
        </p:nvPicPr>
        <p:blipFill>
          <a:blip r:embed="rId3"/>
          <a:stretch>
            <a:fillRect/>
          </a:stretch>
        </p:blipFill>
        <p:spPr>
          <a:xfrm>
            <a:off x="621792" y="911482"/>
            <a:ext cx="9765011" cy="4168517"/>
          </a:xfrm>
          <a:prstGeom prst="rect">
            <a:avLst/>
          </a:prstGeom>
        </p:spPr>
      </p:pic>
      <p:sp>
        <p:nvSpPr>
          <p:cNvPr id="8" name="TextBox 7">
            <a:extLst>
              <a:ext uri="{FF2B5EF4-FFF2-40B4-BE49-F238E27FC236}">
                <a16:creationId xmlns:a16="http://schemas.microsoft.com/office/drawing/2014/main" id="{C153EF2C-B12E-24AF-0B12-CC2FA169BDB7}"/>
              </a:ext>
            </a:extLst>
          </p:cNvPr>
          <p:cNvSpPr txBox="1"/>
          <p:nvPr/>
        </p:nvSpPr>
        <p:spPr bwMode="auto">
          <a:xfrm>
            <a:off x="719665" y="5375640"/>
            <a:ext cx="10954511"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rtlCol="0" anchor="t" anchorCtr="0" compatLnSpc="1">
            <a:prstTxWarp prst="textNoShape">
              <a:avLst/>
            </a:prstTxWarp>
            <a:spAutoFit/>
          </a:bodyPr>
          <a:lstStyle/>
          <a:p>
            <a:pPr>
              <a:spcBef>
                <a:spcPts val="0"/>
              </a:spcBef>
            </a:pPr>
            <a:r>
              <a:rPr lang="en-US" sz="1600" b="1" dirty="0">
                <a:solidFill>
                  <a:schemeClr val="tx2"/>
                </a:solidFill>
                <a:latin typeface="Arial" panose="020B0604020202020204" pitchFamily="34" charset="0"/>
                <a:cs typeface="Arial" panose="020B0604020202020204" pitchFamily="34" charset="0"/>
              </a:rPr>
              <a:t>Conditional point cloud diffusion model: Resolves DVF step by step</a:t>
            </a:r>
          </a:p>
          <a:p>
            <a:pPr>
              <a:spcBef>
                <a:spcPts val="0"/>
              </a:spcBef>
            </a:pPr>
            <a:r>
              <a:rPr lang="en-US" sz="1600" b="1" dirty="0">
                <a:solidFill>
                  <a:schemeClr val="tx2"/>
                </a:solidFill>
                <a:latin typeface="Arial" panose="020B0604020202020204" pitchFamily="34" charset="0"/>
                <a:cs typeface="Arial" panose="020B0604020202020204" pitchFamily="34" charset="0"/>
              </a:rPr>
              <a:t>Rigid alignment model: reposition intermediate DVFs</a:t>
            </a:r>
          </a:p>
          <a:p>
            <a:pPr>
              <a:spcBef>
                <a:spcPts val="0"/>
              </a:spcBef>
            </a:pPr>
            <a:r>
              <a:rPr lang="en-US" sz="1600" b="1" dirty="0">
                <a:solidFill>
                  <a:schemeClr val="tx2"/>
                </a:solidFill>
                <a:latin typeface="Arial" panose="020B0604020202020204" pitchFamily="34" charset="0"/>
                <a:cs typeface="Arial" panose="020B0604020202020204" pitchFamily="34" charset="0"/>
              </a:rPr>
              <a:t>Geometry-informed feature pooling layer: Extracts features with spatial information</a:t>
            </a:r>
            <a:endParaRPr lang="en-CN" sz="1600" b="1"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78218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321DB-A65E-655B-6745-9D09D4FB89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408392-496F-02F7-CBFA-2BC6592EA799}"/>
              </a:ext>
            </a:extLst>
          </p:cNvPr>
          <p:cNvSpPr>
            <a:spLocks noGrp="1"/>
          </p:cNvSpPr>
          <p:nvPr>
            <p:ph type="title"/>
          </p:nvPr>
        </p:nvSpPr>
        <p:spPr/>
        <p:txBody>
          <a:bodyPr/>
          <a:lstStyle/>
          <a:p>
            <a:r>
              <a:rPr lang="en-CN" dirty="0"/>
              <a:t>Method-</a:t>
            </a:r>
            <a:r>
              <a:rPr lang="en-US" dirty="0"/>
              <a:t>Rigid alignment model</a:t>
            </a:r>
            <a:endParaRPr lang="en-CN" dirty="0"/>
          </a:p>
        </p:txBody>
      </p:sp>
      <p:sp>
        <p:nvSpPr>
          <p:cNvPr id="4" name="Footer Placeholder 3">
            <a:extLst>
              <a:ext uri="{FF2B5EF4-FFF2-40B4-BE49-F238E27FC236}">
                <a16:creationId xmlns:a16="http://schemas.microsoft.com/office/drawing/2014/main" id="{81D46D0D-A9A3-57E2-87F6-A7F19B9A6F68}"/>
              </a:ext>
            </a:extLst>
          </p:cNvPr>
          <p:cNvSpPr>
            <a:spLocks noGrp="1"/>
          </p:cNvSpPr>
          <p:nvPr>
            <p:ph type="ftr" sz="quarter" idx="3"/>
          </p:nvPr>
        </p:nvSpPr>
        <p:spPr/>
        <p:txBody>
          <a:bodyPr/>
          <a:lstStyle/>
          <a:p>
            <a:r>
              <a:rPr lang="en-US"/>
              <a:t>© Name, Ph.D., MAIA Lab, 2023</a:t>
            </a:r>
            <a:endParaRPr lang="en-US" dirty="0"/>
          </a:p>
        </p:txBody>
      </p:sp>
      <p:sp>
        <p:nvSpPr>
          <p:cNvPr id="8" name="TextBox 7">
            <a:extLst>
              <a:ext uri="{FF2B5EF4-FFF2-40B4-BE49-F238E27FC236}">
                <a16:creationId xmlns:a16="http://schemas.microsoft.com/office/drawing/2014/main" id="{7CC9E305-9897-E3E6-B2E4-AAE20EAD4CD8}"/>
              </a:ext>
            </a:extLst>
          </p:cNvPr>
          <p:cNvSpPr txBox="1"/>
          <p:nvPr/>
        </p:nvSpPr>
        <p:spPr bwMode="auto">
          <a:xfrm>
            <a:off x="1049865" y="5257963"/>
            <a:ext cx="9872135"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rtlCol="0" anchor="t" anchorCtr="0" compatLnSpc="1">
            <a:prstTxWarp prst="textNoShape">
              <a:avLst/>
            </a:prstTxWarp>
            <a:spAutoFit/>
          </a:bodyPr>
          <a:lstStyle/>
          <a:p>
            <a:pPr>
              <a:spcBef>
                <a:spcPts val="0"/>
              </a:spcBef>
            </a:pPr>
            <a:r>
              <a:rPr lang="en-CN" sz="1600" b="1" dirty="0">
                <a:solidFill>
                  <a:schemeClr val="tx2"/>
                </a:solidFill>
                <a:latin typeface="Arial" panose="020B0604020202020204" pitchFamily="34" charset="0"/>
                <a:cs typeface="Arial" panose="020B0604020202020204" pitchFamily="34" charset="0"/>
              </a:rPr>
              <a:t>Point cloud diffusion model </a:t>
            </a:r>
            <a:r>
              <a:rPr lang="en-US" sz="1600" b="1" dirty="0">
                <a:solidFill>
                  <a:schemeClr val="tx2"/>
                </a:solidFill>
                <a:latin typeface="Arial" panose="020B0604020202020204" pitchFamily="34" charset="0"/>
                <a:cs typeface="Arial" panose="020B0604020202020204" pitchFamily="34" charset="0"/>
              </a:rPr>
              <a:t>produces outputs centered near the origin (zero-mean). However, DVFs representing point cloud transformations, may not be centered close to the origin, due to inherent rigid translations </a:t>
            </a:r>
            <a:endParaRPr lang="en-CN" sz="1600" b="1" dirty="0">
              <a:solidFill>
                <a:schemeClr val="tx2"/>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696E464-2812-2034-B183-FB8FDD6A14C9}"/>
              </a:ext>
            </a:extLst>
          </p:cNvPr>
          <p:cNvPicPr>
            <a:picLocks noChangeAspect="1"/>
          </p:cNvPicPr>
          <p:nvPr/>
        </p:nvPicPr>
        <p:blipFill>
          <a:blip r:embed="rId3"/>
          <a:srcRect r="50662"/>
          <a:stretch/>
        </p:blipFill>
        <p:spPr>
          <a:xfrm>
            <a:off x="296333" y="1091169"/>
            <a:ext cx="4411135" cy="3692202"/>
          </a:xfrm>
          <a:prstGeom prst="rect">
            <a:avLst/>
          </a:prstGeom>
        </p:spPr>
      </p:pic>
      <p:sp>
        <p:nvSpPr>
          <p:cNvPr id="6" name="Right Arrow 5">
            <a:extLst>
              <a:ext uri="{FF2B5EF4-FFF2-40B4-BE49-F238E27FC236}">
                <a16:creationId xmlns:a16="http://schemas.microsoft.com/office/drawing/2014/main" id="{6DE2DE0D-E649-F44B-8F5C-29BD6894AC19}"/>
              </a:ext>
            </a:extLst>
          </p:cNvPr>
          <p:cNvSpPr/>
          <p:nvPr/>
        </p:nvSpPr>
        <p:spPr>
          <a:xfrm>
            <a:off x="4800600" y="2509027"/>
            <a:ext cx="1295400" cy="917079"/>
          </a:xfrm>
          <a:prstGeom prst="rightArrow">
            <a:avLst/>
          </a:prstGeom>
          <a:solidFill>
            <a:schemeClr val="accent2"/>
          </a:solidFill>
        </p:spPr>
        <p:txBody>
          <a:bodyPr wrap="square" rtlCol="0" anchor="ctr">
            <a:spAutoFit/>
          </a:bodyPr>
          <a:lstStyle/>
          <a:p>
            <a:pPr marL="342900" indent="-342900" algn="ctr">
              <a:spcBef>
                <a:spcPts val="0"/>
              </a:spcBef>
              <a:buClr>
                <a:schemeClr val="accent6"/>
              </a:buClr>
              <a:buFont typeface="Wingdings" panose="05000000000000000000" pitchFamily="2" charset="2"/>
              <a:buChar char="§"/>
            </a:pPr>
            <a:endParaRPr lang="en-CN" sz="2400" i="1"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52A8F14-E0A3-53FB-7074-EBF4233A8CE7}"/>
              </a:ext>
            </a:extLst>
          </p:cNvPr>
          <p:cNvSpPr txBox="1"/>
          <p:nvPr/>
        </p:nvSpPr>
        <p:spPr bwMode="auto">
          <a:xfrm>
            <a:off x="4736654" y="3413475"/>
            <a:ext cx="1452480"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rtlCol="0" anchor="t" anchorCtr="0" compatLnSpc="1">
            <a:prstTxWarp prst="textNoShape">
              <a:avLst/>
            </a:prstTxWarp>
            <a:spAutoFit/>
          </a:bodyPr>
          <a:lstStyle/>
          <a:p>
            <a:pPr>
              <a:spcBef>
                <a:spcPts val="0"/>
              </a:spcBef>
            </a:pPr>
            <a:r>
              <a:rPr lang="en-CN" sz="2000" b="1" dirty="0">
                <a:solidFill>
                  <a:schemeClr val="tx2"/>
                </a:solidFill>
                <a:latin typeface="Arial" panose="020B0604020202020204" pitchFamily="34" charset="0"/>
                <a:cs typeface="Arial" panose="020B0604020202020204" pitchFamily="34" charset="0"/>
              </a:rPr>
              <a:t>Pretrained rigid model</a:t>
            </a:r>
          </a:p>
        </p:txBody>
      </p:sp>
      <p:pic>
        <p:nvPicPr>
          <p:cNvPr id="9" name="Picture 8">
            <a:extLst>
              <a:ext uri="{FF2B5EF4-FFF2-40B4-BE49-F238E27FC236}">
                <a16:creationId xmlns:a16="http://schemas.microsoft.com/office/drawing/2014/main" id="{ADA2EC51-9DB3-C1D5-EC55-8333F156E822}"/>
              </a:ext>
            </a:extLst>
          </p:cNvPr>
          <p:cNvPicPr>
            <a:picLocks noChangeAspect="1"/>
          </p:cNvPicPr>
          <p:nvPr/>
        </p:nvPicPr>
        <p:blipFill>
          <a:blip r:embed="rId3"/>
          <a:srcRect l="51139"/>
          <a:stretch/>
        </p:blipFill>
        <p:spPr>
          <a:xfrm>
            <a:off x="6282266" y="861373"/>
            <a:ext cx="4912235" cy="4151794"/>
          </a:xfrm>
          <a:prstGeom prst="rect">
            <a:avLst/>
          </a:prstGeom>
        </p:spPr>
      </p:pic>
    </p:spTree>
    <p:extLst>
      <p:ext uri="{BB962C8B-B14F-4D97-AF65-F5344CB8AC3E}">
        <p14:creationId xmlns:p14="http://schemas.microsoft.com/office/powerpoint/2010/main" val="2668316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4CB16-4961-4561-FEF0-F4CE7290A8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6C002F-A293-E565-62DE-889A7C428CE8}"/>
              </a:ext>
            </a:extLst>
          </p:cNvPr>
          <p:cNvSpPr>
            <a:spLocks noGrp="1"/>
          </p:cNvSpPr>
          <p:nvPr>
            <p:ph type="title"/>
          </p:nvPr>
        </p:nvSpPr>
        <p:spPr/>
        <p:txBody>
          <a:bodyPr/>
          <a:lstStyle/>
          <a:p>
            <a:r>
              <a:rPr lang="en-CN" dirty="0"/>
              <a:t>Method-</a:t>
            </a:r>
            <a:r>
              <a:rPr lang="en-US" dirty="0"/>
              <a:t> Geometry-informed feature pooling layer</a:t>
            </a:r>
            <a:endParaRPr lang="en-CN" dirty="0"/>
          </a:p>
        </p:txBody>
      </p:sp>
      <p:sp>
        <p:nvSpPr>
          <p:cNvPr id="4" name="Footer Placeholder 3">
            <a:extLst>
              <a:ext uri="{FF2B5EF4-FFF2-40B4-BE49-F238E27FC236}">
                <a16:creationId xmlns:a16="http://schemas.microsoft.com/office/drawing/2014/main" id="{B543A8FA-65A7-FF6C-7BD5-33CE61194EFF}"/>
              </a:ext>
            </a:extLst>
          </p:cNvPr>
          <p:cNvSpPr>
            <a:spLocks noGrp="1"/>
          </p:cNvSpPr>
          <p:nvPr>
            <p:ph type="ftr" sz="quarter" idx="3"/>
          </p:nvPr>
        </p:nvSpPr>
        <p:spPr/>
        <p:txBody>
          <a:bodyPr/>
          <a:lstStyle/>
          <a:p>
            <a:r>
              <a:rPr lang="en-US"/>
              <a:t>© Name, Ph.D., MAIA Lab, 2023</a:t>
            </a:r>
            <a:endParaRPr lang="en-US" dirty="0"/>
          </a:p>
        </p:txBody>
      </p:sp>
      <p:sp>
        <p:nvSpPr>
          <p:cNvPr id="8" name="TextBox 7">
            <a:extLst>
              <a:ext uri="{FF2B5EF4-FFF2-40B4-BE49-F238E27FC236}">
                <a16:creationId xmlns:a16="http://schemas.microsoft.com/office/drawing/2014/main" id="{6900722F-52F2-6763-4D1C-77A9204BBD59}"/>
              </a:ext>
            </a:extLst>
          </p:cNvPr>
          <p:cNvSpPr txBox="1"/>
          <p:nvPr/>
        </p:nvSpPr>
        <p:spPr bwMode="auto">
          <a:xfrm>
            <a:off x="1049865" y="5257963"/>
            <a:ext cx="9872135"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rtlCol="0" anchor="t" anchorCtr="0" compatLnSpc="1">
            <a:prstTxWarp prst="textNoShape">
              <a:avLst/>
            </a:prstTxWarp>
            <a:spAutoFit/>
          </a:bodyPr>
          <a:lstStyle/>
          <a:p>
            <a:pPr>
              <a:spcBef>
                <a:spcPts val="0"/>
              </a:spcBef>
            </a:pPr>
            <a:r>
              <a:rPr lang="en-US" sz="1600" b="1" dirty="0">
                <a:solidFill>
                  <a:schemeClr val="tx2"/>
                </a:solidFill>
                <a:latin typeface="Arial" panose="020B0604020202020204" pitchFamily="34" charset="0"/>
                <a:cs typeface="Arial" panose="020B0604020202020204" pitchFamily="34" charset="0"/>
              </a:rPr>
              <a:t>The geometry-informed pooling layer maps liver surface nodes onto ResNet-50 feature maps based on cone-beam geometry, extracting X-ray projection-specific features for angle-agnostic liver boundary motion inference.</a:t>
            </a:r>
            <a:endParaRPr lang="en-CN" sz="1600" b="1" dirty="0">
              <a:solidFill>
                <a:schemeClr val="tx2"/>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2CC5FB7C-555A-C8A3-FFE4-9DEFA68A1732}"/>
              </a:ext>
            </a:extLst>
          </p:cNvPr>
          <p:cNvPicPr>
            <a:picLocks noChangeAspect="1"/>
          </p:cNvPicPr>
          <p:nvPr/>
        </p:nvPicPr>
        <p:blipFill>
          <a:blip r:embed="rId3"/>
          <a:stretch>
            <a:fillRect/>
          </a:stretch>
        </p:blipFill>
        <p:spPr>
          <a:xfrm>
            <a:off x="3327400" y="1112748"/>
            <a:ext cx="4800600" cy="3966245"/>
          </a:xfrm>
          <a:prstGeom prst="rect">
            <a:avLst/>
          </a:prstGeom>
        </p:spPr>
      </p:pic>
    </p:spTree>
    <p:extLst>
      <p:ext uri="{BB962C8B-B14F-4D97-AF65-F5344CB8AC3E}">
        <p14:creationId xmlns:p14="http://schemas.microsoft.com/office/powerpoint/2010/main" val="27361227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C5077-2228-5806-4D3E-6C48EDAF194B}"/>
              </a:ext>
            </a:extLst>
          </p:cNvPr>
          <p:cNvSpPr>
            <a:spLocks noGrp="1"/>
          </p:cNvSpPr>
          <p:nvPr>
            <p:ph type="title"/>
          </p:nvPr>
        </p:nvSpPr>
        <p:spPr/>
        <p:txBody>
          <a:bodyPr/>
          <a:lstStyle/>
          <a:p>
            <a:r>
              <a:rPr lang="en-CN" dirty="0"/>
              <a:t>Training</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C27242F8-17BE-561C-DFF1-D052A75C132E}"/>
                  </a:ext>
                </a:extLst>
              </p:cNvPr>
              <p:cNvSpPr>
                <a:spLocks noGrp="1"/>
              </p:cNvSpPr>
              <p:nvPr>
                <p:ph idx="1"/>
              </p:nvPr>
            </p:nvSpPr>
            <p:spPr/>
            <p:txBody>
              <a:bodyPr>
                <a:normAutofit fontScale="92500" lnSpcReduction="20000"/>
              </a:bodyPr>
              <a:lstStyle/>
              <a:p>
                <a:r>
                  <a:rPr lang="en-CN" sz="2400" dirty="0"/>
                  <a:t>Loss Function</a:t>
                </a:r>
              </a:p>
              <a:p>
                <a:pPr lvl="1"/>
                <a:r>
                  <a:rPr lang="en-CN" sz="2000" dirty="0"/>
                  <a:t>Rigid alignment model: MSE</a:t>
                </a:r>
              </a:p>
              <a:p>
                <a:pPr lvl="1"/>
                <a:r>
                  <a:rPr lang="en-CN" sz="2000" dirty="0"/>
                  <a:t>Point cloud diffuison model: MSE, </a:t>
                </a:r>
                <a:r>
                  <a:rPr lang="en-US" sz="2000" dirty="0"/>
                  <a:t>Laplacian loss, Deformation energy loss</a:t>
                </a:r>
              </a:p>
              <a:p>
                <a:r>
                  <a:rPr lang="en-US" sz="2400" dirty="0"/>
                  <a:t>Data</a:t>
                </a:r>
              </a:p>
              <a:p>
                <a:pPr lvl="1"/>
                <a:r>
                  <a:rPr lang="en-US" sz="2000" dirty="0"/>
                  <a:t>10 liver cancer patients--&gt; 10 X 10-phase 4D-CT scan--PCA-based Augmentation--&gt; 3072 volumes for training, 1536 for validation, and 135 for testing </a:t>
                </a:r>
              </a:p>
              <a:p>
                <a:r>
                  <a:rPr lang="en-US" sz="2400" dirty="0"/>
                  <a:t>Training</a:t>
                </a:r>
              </a:p>
              <a:p>
                <a:pPr lvl="1"/>
                <a:r>
                  <a:rPr lang="en-US" sz="2000" dirty="0"/>
                  <a:t>X-ray projections simulated on-the-fly using the PYRO-NN</a:t>
                </a:r>
              </a:p>
              <a:p>
                <a:pPr lvl="2"/>
                <a:r>
                  <a:rPr lang="en-US" sz="1800" dirty="0"/>
                  <a:t>Random projection angles uniformly between 0° and 360°</a:t>
                </a:r>
              </a:p>
              <a:p>
                <a:pPr lvl="2"/>
                <a14:m>
                  <m:oMath xmlns:m="http://schemas.openxmlformats.org/officeDocument/2006/math">
                    <m:r>
                      <a:rPr lang="en-US" sz="1800">
                        <a:latin typeface="Cambria Math" panose="02040503050406030204" pitchFamily="18" charset="0"/>
                      </a:rPr>
                      <m:t>512 × 384</m:t>
                    </m:r>
                  </m:oMath>
                </a14:m>
                <a:r>
                  <a:rPr lang="en-US" sz="1800" dirty="0"/>
                  <a:t> pixels with a pixel size of </a:t>
                </a:r>
                <a14:m>
                  <m:oMath xmlns:m="http://schemas.openxmlformats.org/officeDocument/2006/math">
                    <m:r>
                      <a:rPr lang="en-US" sz="1800">
                        <a:latin typeface="Cambria Math" panose="02040503050406030204" pitchFamily="18" charset="0"/>
                      </a:rPr>
                      <m:t>0.776×0.776 </m:t>
                    </m:r>
                    <m:r>
                      <a:rPr lang="en-US" sz="1800">
                        <a:latin typeface="Cambria Math" panose="02040503050406030204" pitchFamily="18" charset="0"/>
                      </a:rPr>
                      <m:t>𝑚</m:t>
                    </m:r>
                    <m:sSup>
                      <m:sSupPr>
                        <m:ctrlPr>
                          <a:rPr lang="en-CN" sz="1800" i="1">
                            <a:latin typeface="Cambria Math" panose="02040503050406030204" pitchFamily="18" charset="0"/>
                          </a:rPr>
                        </m:ctrlPr>
                      </m:sSupPr>
                      <m:e>
                        <m:r>
                          <a:rPr lang="en-US" sz="1800">
                            <a:latin typeface="Cambria Math" panose="02040503050406030204" pitchFamily="18" charset="0"/>
                          </a:rPr>
                          <m:t>𝑚</m:t>
                        </m:r>
                      </m:e>
                      <m:sup>
                        <m:r>
                          <a:rPr lang="en-US" sz="1800">
                            <a:latin typeface="Cambria Math" panose="02040503050406030204" pitchFamily="18" charset="0"/>
                          </a:rPr>
                          <m:t>2</m:t>
                        </m:r>
                      </m:sup>
                    </m:sSup>
                  </m:oMath>
                </a14:m>
                <a:endParaRPr lang="en-US" sz="1800" dirty="0"/>
              </a:p>
              <a:p>
                <a:pPr lvl="1"/>
                <a:r>
                  <a:rPr lang="en-US" sz="2200" dirty="0"/>
                  <a:t>Noise</a:t>
                </a:r>
              </a:p>
              <a:p>
                <a:pPr lvl="2"/>
                <a:r>
                  <a:rPr lang="en-US" sz="1800" dirty="0"/>
                  <a:t>Photon noise: Poisson distribution with a mean of 10</a:t>
                </a:r>
                <a:r>
                  <a:rPr lang="en-US" sz="1800" baseline="30000" dirty="0"/>
                  <a:t>5</a:t>
                </a:r>
                <a:r>
                  <a:rPr lang="en-US" sz="1800" dirty="0"/>
                  <a:t> photons per X-ray detector pixel</a:t>
                </a:r>
              </a:p>
              <a:p>
                <a:pPr lvl="2"/>
                <a:r>
                  <a:rPr lang="en-US" sz="1800" dirty="0"/>
                  <a:t>Electronic noise: Gaussian distribution with a standard deviation of 10 photons</a:t>
                </a:r>
              </a:p>
              <a:p>
                <a:pPr lvl="1"/>
                <a:r>
                  <a:rPr lang="en-US" sz="2200" dirty="0"/>
                  <a:t>200K steps, patient specific</a:t>
                </a:r>
              </a:p>
            </p:txBody>
          </p:sp>
        </mc:Choice>
        <mc:Fallback>
          <p:sp>
            <p:nvSpPr>
              <p:cNvPr id="3" name="Content Placeholder 2">
                <a:extLst>
                  <a:ext uri="{FF2B5EF4-FFF2-40B4-BE49-F238E27FC236}">
                    <a16:creationId xmlns:a16="http://schemas.microsoft.com/office/drawing/2014/main" id="{C27242F8-17BE-561C-DFF1-D052A75C132E}"/>
                  </a:ext>
                </a:extLst>
              </p:cNvPr>
              <p:cNvSpPr>
                <a:spLocks noGrp="1" noRot="1" noChangeAspect="1" noMove="1" noResize="1" noEditPoints="1" noAdjustHandles="1" noChangeArrowheads="1" noChangeShapeType="1" noTextEdit="1"/>
              </p:cNvSpPr>
              <p:nvPr>
                <p:ph idx="1"/>
              </p:nvPr>
            </p:nvSpPr>
            <p:spPr>
              <a:blipFill>
                <a:blip r:embed="rId3"/>
                <a:stretch>
                  <a:fillRect l="-1389" t="-2920"/>
                </a:stretch>
              </a:blipFill>
            </p:spPr>
            <p:txBody>
              <a:bodyPr/>
              <a:lstStyle/>
              <a:p>
                <a:r>
                  <a:rPr lang="en-CN">
                    <a:noFill/>
                  </a:rPr>
                  <a:t> </a:t>
                </a:r>
              </a:p>
            </p:txBody>
          </p:sp>
        </mc:Fallback>
      </mc:AlternateContent>
      <p:sp>
        <p:nvSpPr>
          <p:cNvPr id="4" name="Footer Placeholder 3">
            <a:extLst>
              <a:ext uri="{FF2B5EF4-FFF2-40B4-BE49-F238E27FC236}">
                <a16:creationId xmlns:a16="http://schemas.microsoft.com/office/drawing/2014/main" id="{4C95FAF3-F5FC-6711-6F7E-C0448D09BB41}"/>
              </a:ext>
            </a:extLst>
          </p:cNvPr>
          <p:cNvSpPr>
            <a:spLocks noGrp="1"/>
          </p:cNvSpPr>
          <p:nvPr>
            <p:ph type="ftr" sz="quarter" idx="3"/>
          </p:nvPr>
        </p:nvSpPr>
        <p:spPr/>
        <p:txBody>
          <a:bodyPr/>
          <a:lstStyle/>
          <a:p>
            <a:r>
              <a:rPr lang="en-US" dirty="0"/>
              <a:t>© Name, Ph.D., MAIA Lab, 2023</a:t>
            </a:r>
          </a:p>
        </p:txBody>
      </p:sp>
    </p:spTree>
    <p:extLst>
      <p:ext uri="{BB962C8B-B14F-4D97-AF65-F5344CB8AC3E}">
        <p14:creationId xmlns:p14="http://schemas.microsoft.com/office/powerpoint/2010/main" val="32094367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9876E-D41D-21B9-64A8-5D4325537CAB}"/>
              </a:ext>
            </a:extLst>
          </p:cNvPr>
          <p:cNvSpPr>
            <a:spLocks noGrp="1"/>
          </p:cNvSpPr>
          <p:nvPr>
            <p:ph type="title"/>
          </p:nvPr>
        </p:nvSpPr>
        <p:spPr/>
        <p:txBody>
          <a:bodyPr/>
          <a:lstStyle/>
          <a:p>
            <a:r>
              <a:rPr lang="en-CN" dirty="0"/>
              <a:t>Result</a:t>
            </a:r>
          </a:p>
        </p:txBody>
      </p:sp>
      <p:sp>
        <p:nvSpPr>
          <p:cNvPr id="4" name="Footer Placeholder 3">
            <a:extLst>
              <a:ext uri="{FF2B5EF4-FFF2-40B4-BE49-F238E27FC236}">
                <a16:creationId xmlns:a16="http://schemas.microsoft.com/office/drawing/2014/main" id="{3BC9D97E-7DC1-C252-9279-191C4C52F531}"/>
              </a:ext>
            </a:extLst>
          </p:cNvPr>
          <p:cNvSpPr>
            <a:spLocks noGrp="1"/>
          </p:cNvSpPr>
          <p:nvPr>
            <p:ph type="ftr" sz="quarter" idx="3"/>
          </p:nvPr>
        </p:nvSpPr>
        <p:spPr/>
        <p:txBody>
          <a:bodyPr/>
          <a:lstStyle/>
          <a:p>
            <a:r>
              <a:rPr lang="en-US"/>
              <a:t>© Name, Ph.D., MAIA Lab, 2023</a:t>
            </a:r>
            <a:endParaRPr lang="en-US" dirty="0"/>
          </a:p>
        </p:txBody>
      </p:sp>
      <p:pic>
        <p:nvPicPr>
          <p:cNvPr id="8" name="Picture 7">
            <a:extLst>
              <a:ext uri="{FF2B5EF4-FFF2-40B4-BE49-F238E27FC236}">
                <a16:creationId xmlns:a16="http://schemas.microsoft.com/office/drawing/2014/main" id="{63CD2B9B-B4FF-7EE9-39D9-02261C52A1E3}"/>
              </a:ext>
            </a:extLst>
          </p:cNvPr>
          <p:cNvPicPr>
            <a:picLocks noChangeAspect="1"/>
          </p:cNvPicPr>
          <p:nvPr/>
        </p:nvPicPr>
        <p:blipFill>
          <a:blip r:embed="rId3"/>
          <a:stretch>
            <a:fillRect/>
          </a:stretch>
        </p:blipFill>
        <p:spPr>
          <a:xfrm>
            <a:off x="474182" y="1151360"/>
            <a:ext cx="5480304" cy="5145331"/>
          </a:xfrm>
          <a:prstGeom prst="rect">
            <a:avLst/>
          </a:prstGeom>
        </p:spPr>
      </p:pic>
      <p:pic>
        <p:nvPicPr>
          <p:cNvPr id="3" name="Picture 2">
            <a:extLst>
              <a:ext uri="{FF2B5EF4-FFF2-40B4-BE49-F238E27FC236}">
                <a16:creationId xmlns:a16="http://schemas.microsoft.com/office/drawing/2014/main" id="{B0E2FB2B-BEA6-24A9-0D1C-FC7AE9D58D5A}"/>
              </a:ext>
            </a:extLst>
          </p:cNvPr>
          <p:cNvPicPr>
            <a:picLocks noChangeAspect="1"/>
          </p:cNvPicPr>
          <p:nvPr/>
        </p:nvPicPr>
        <p:blipFill>
          <a:blip r:embed="rId4"/>
          <a:stretch>
            <a:fillRect/>
          </a:stretch>
        </p:blipFill>
        <p:spPr>
          <a:xfrm>
            <a:off x="7167530" y="1276032"/>
            <a:ext cx="4408774" cy="3566204"/>
          </a:xfrm>
          <a:prstGeom prst="rect">
            <a:avLst/>
          </a:prstGeom>
        </p:spPr>
      </p:pic>
      <p:sp>
        <p:nvSpPr>
          <p:cNvPr id="5" name="TextBox 4">
            <a:extLst>
              <a:ext uri="{FF2B5EF4-FFF2-40B4-BE49-F238E27FC236}">
                <a16:creationId xmlns:a16="http://schemas.microsoft.com/office/drawing/2014/main" id="{04C871CB-CCCD-AE56-4E93-38818E3D0752}"/>
              </a:ext>
            </a:extLst>
          </p:cNvPr>
          <p:cNvSpPr txBox="1"/>
          <p:nvPr/>
        </p:nvSpPr>
        <p:spPr bwMode="auto">
          <a:xfrm>
            <a:off x="615696" y="935916"/>
            <a:ext cx="6169959"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0" tIns="0" rIns="0" bIns="0" numCol="1" rtlCol="0" anchor="t" anchorCtr="0" compatLnSpc="1">
            <a:prstTxWarp prst="textNoShape">
              <a:avLst/>
            </a:prstTxWarp>
            <a:spAutoFit/>
          </a:bodyPr>
          <a:lstStyle/>
          <a:p>
            <a:pPr>
              <a:spcBef>
                <a:spcPts val="0"/>
              </a:spcBef>
            </a:pPr>
            <a:r>
              <a:rPr lang="en-US" sz="1400" b="1" dirty="0">
                <a:solidFill>
                  <a:schemeClr val="tx2"/>
                </a:solidFill>
                <a:latin typeface="Arial" panose="020B0604020202020204" pitchFamily="34" charset="0"/>
                <a:cs typeface="Arial" panose="020B0604020202020204" pitchFamily="34" charset="0"/>
              </a:rPr>
              <a:t>Projections of liver surface point clouds onto onboard X-ray projections </a:t>
            </a:r>
            <a:endParaRPr lang="en-CN" sz="1400" b="1" dirty="0">
              <a:solidFill>
                <a:schemeClr val="tx2"/>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365B33F-0600-6E55-4323-AA1E1EBCF7D1}"/>
              </a:ext>
            </a:extLst>
          </p:cNvPr>
          <p:cNvSpPr txBox="1"/>
          <p:nvPr/>
        </p:nvSpPr>
        <p:spPr bwMode="auto">
          <a:xfrm>
            <a:off x="8534400" y="947334"/>
            <a:ext cx="1811393"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0" tIns="0" rIns="0" bIns="0" numCol="1" rtlCol="0" anchor="t" anchorCtr="0" compatLnSpc="1">
            <a:prstTxWarp prst="textNoShape">
              <a:avLst/>
            </a:prstTxWarp>
            <a:spAutoFit/>
          </a:bodyPr>
          <a:lstStyle/>
          <a:p>
            <a:pPr>
              <a:spcBef>
                <a:spcPts val="0"/>
              </a:spcBef>
            </a:pPr>
            <a:r>
              <a:rPr lang="en-US" sz="1400" b="1" dirty="0">
                <a:solidFill>
                  <a:schemeClr val="tx2"/>
                </a:solidFill>
                <a:latin typeface="Arial" panose="020B0604020202020204" pitchFamily="34" charset="0"/>
                <a:cs typeface="Arial" panose="020B0604020202020204" pitchFamily="34" charset="0"/>
              </a:rPr>
              <a:t>Liver tumor overlays </a:t>
            </a:r>
            <a:endParaRPr lang="en-CN" sz="1400" b="1" dirty="0">
              <a:solidFill>
                <a:schemeClr val="tx2"/>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3A8170B-0012-B30A-EC9C-E7AD6B8E1589}"/>
              </a:ext>
            </a:extLst>
          </p:cNvPr>
          <p:cNvSpPr txBox="1"/>
          <p:nvPr/>
        </p:nvSpPr>
        <p:spPr bwMode="auto">
          <a:xfrm>
            <a:off x="6472003" y="5349297"/>
            <a:ext cx="579982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rtlCol="0" anchor="t" anchorCtr="0" compatLnSpc="1">
            <a:prstTxWarp prst="textNoShape">
              <a:avLst/>
            </a:prstTxWarp>
            <a:spAutoFit/>
          </a:bodyPr>
          <a:lstStyle/>
          <a:p>
            <a:pPr>
              <a:spcBef>
                <a:spcPts val="0"/>
              </a:spcBef>
            </a:pPr>
            <a:r>
              <a:rPr lang="en-CN" b="1" dirty="0">
                <a:solidFill>
                  <a:schemeClr val="tx2"/>
                </a:solidFill>
                <a:latin typeface="Arial" panose="020B0604020202020204" pitchFamily="34" charset="0"/>
                <a:cs typeface="Arial" panose="020B0604020202020204" pitchFamily="34" charset="0"/>
              </a:rPr>
              <a:t>Resolved liver mesh--&gt;Bio model--&gt;</a:t>
            </a:r>
            <a:r>
              <a:rPr lang="en-US" b="1" dirty="0">
                <a:solidFill>
                  <a:schemeClr val="tx2"/>
                </a:solidFill>
                <a:latin typeface="Arial" panose="020B0604020202020204" pitchFamily="34" charset="0"/>
                <a:cs typeface="Arial" panose="020B0604020202020204" pitchFamily="34" charset="0"/>
              </a:rPr>
              <a:t>intra-liver DVFs </a:t>
            </a:r>
            <a:endParaRPr lang="en-CN" b="1"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84955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3159E-6FFD-0DB0-A45E-85974EA336DA}"/>
              </a:ext>
            </a:extLst>
          </p:cNvPr>
          <p:cNvSpPr>
            <a:spLocks noGrp="1"/>
          </p:cNvSpPr>
          <p:nvPr>
            <p:ph type="title"/>
          </p:nvPr>
        </p:nvSpPr>
        <p:spPr/>
        <p:txBody>
          <a:bodyPr/>
          <a:lstStyle/>
          <a:p>
            <a:r>
              <a:rPr lang="en-CN" dirty="0"/>
              <a:t>Result</a:t>
            </a:r>
          </a:p>
        </p:txBody>
      </p:sp>
      <p:sp>
        <p:nvSpPr>
          <p:cNvPr id="4" name="Footer Placeholder 3">
            <a:extLst>
              <a:ext uri="{FF2B5EF4-FFF2-40B4-BE49-F238E27FC236}">
                <a16:creationId xmlns:a16="http://schemas.microsoft.com/office/drawing/2014/main" id="{9EC3648D-22F2-E2D7-D03A-291BB7C5F602}"/>
              </a:ext>
            </a:extLst>
          </p:cNvPr>
          <p:cNvSpPr>
            <a:spLocks noGrp="1"/>
          </p:cNvSpPr>
          <p:nvPr>
            <p:ph type="ftr" sz="quarter" idx="3"/>
          </p:nvPr>
        </p:nvSpPr>
        <p:spPr/>
        <p:txBody>
          <a:bodyPr/>
          <a:lstStyle/>
          <a:p>
            <a:r>
              <a:rPr lang="en-US"/>
              <a:t>© Name, Ph.D., MAIA Lab, 2023</a:t>
            </a:r>
            <a:endParaRPr lang="en-US" dirty="0"/>
          </a:p>
        </p:txBody>
      </p:sp>
      <p:pic>
        <p:nvPicPr>
          <p:cNvPr id="5" name="Picture 4">
            <a:extLst>
              <a:ext uri="{FF2B5EF4-FFF2-40B4-BE49-F238E27FC236}">
                <a16:creationId xmlns:a16="http://schemas.microsoft.com/office/drawing/2014/main" id="{E5BEC08E-69D5-8AE3-1519-71562EE9AC9C}"/>
              </a:ext>
            </a:extLst>
          </p:cNvPr>
          <p:cNvPicPr>
            <a:picLocks noChangeAspect="1"/>
          </p:cNvPicPr>
          <p:nvPr/>
        </p:nvPicPr>
        <p:blipFill>
          <a:blip r:embed="rId3"/>
          <a:stretch>
            <a:fillRect/>
          </a:stretch>
        </p:blipFill>
        <p:spPr>
          <a:xfrm>
            <a:off x="621792" y="1128604"/>
            <a:ext cx="11279129" cy="4600791"/>
          </a:xfrm>
          <a:prstGeom prst="rect">
            <a:avLst/>
          </a:prstGeom>
        </p:spPr>
      </p:pic>
    </p:spTree>
    <p:extLst>
      <p:ext uri="{BB962C8B-B14F-4D97-AF65-F5344CB8AC3E}">
        <p14:creationId xmlns:p14="http://schemas.microsoft.com/office/powerpoint/2010/main" val="31159201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65810-CF0E-C2D5-C846-A511519ED9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35177C-F438-CE2F-AB37-7A36118DD793}"/>
              </a:ext>
            </a:extLst>
          </p:cNvPr>
          <p:cNvSpPr>
            <a:spLocks noGrp="1"/>
          </p:cNvSpPr>
          <p:nvPr>
            <p:ph type="title"/>
          </p:nvPr>
        </p:nvSpPr>
        <p:spPr/>
        <p:txBody>
          <a:bodyPr/>
          <a:lstStyle/>
          <a:p>
            <a:r>
              <a:rPr lang="en-CN" dirty="0"/>
              <a:t>Result-</a:t>
            </a:r>
            <a:r>
              <a:rPr lang="en-US" dirty="0"/>
              <a:t>Robustness </a:t>
            </a:r>
            <a:endParaRPr lang="en-CN" dirty="0"/>
          </a:p>
        </p:txBody>
      </p:sp>
      <p:sp>
        <p:nvSpPr>
          <p:cNvPr id="4" name="Footer Placeholder 3">
            <a:extLst>
              <a:ext uri="{FF2B5EF4-FFF2-40B4-BE49-F238E27FC236}">
                <a16:creationId xmlns:a16="http://schemas.microsoft.com/office/drawing/2014/main" id="{D388CEED-1556-3BF4-154B-845E8155C697}"/>
              </a:ext>
            </a:extLst>
          </p:cNvPr>
          <p:cNvSpPr>
            <a:spLocks noGrp="1"/>
          </p:cNvSpPr>
          <p:nvPr>
            <p:ph type="ftr" sz="quarter" idx="3"/>
          </p:nvPr>
        </p:nvSpPr>
        <p:spPr/>
        <p:txBody>
          <a:bodyPr/>
          <a:lstStyle/>
          <a:p>
            <a:r>
              <a:rPr lang="en-US"/>
              <a:t>© Name, Ph.D., MAIA Lab, 2023</a:t>
            </a:r>
            <a:endParaRPr lang="en-US" dirty="0"/>
          </a:p>
        </p:txBody>
      </p:sp>
      <p:pic>
        <p:nvPicPr>
          <p:cNvPr id="3" name="Picture 2">
            <a:extLst>
              <a:ext uri="{FF2B5EF4-FFF2-40B4-BE49-F238E27FC236}">
                <a16:creationId xmlns:a16="http://schemas.microsoft.com/office/drawing/2014/main" id="{61F026FA-5E71-56B7-FC46-58AF61D650A4}"/>
              </a:ext>
            </a:extLst>
          </p:cNvPr>
          <p:cNvPicPr>
            <a:picLocks noChangeAspect="1"/>
          </p:cNvPicPr>
          <p:nvPr/>
        </p:nvPicPr>
        <p:blipFill>
          <a:blip r:embed="rId3"/>
          <a:stretch>
            <a:fillRect/>
          </a:stretch>
        </p:blipFill>
        <p:spPr>
          <a:xfrm>
            <a:off x="2861106" y="2068703"/>
            <a:ext cx="5773935" cy="3549178"/>
          </a:xfrm>
          <a:prstGeom prst="rect">
            <a:avLst/>
          </a:prstGeom>
        </p:spPr>
      </p:pic>
      <p:sp>
        <p:nvSpPr>
          <p:cNvPr id="6" name="TextBox 5">
            <a:extLst>
              <a:ext uri="{FF2B5EF4-FFF2-40B4-BE49-F238E27FC236}">
                <a16:creationId xmlns:a16="http://schemas.microsoft.com/office/drawing/2014/main" id="{C3AE2259-4F23-000C-979F-89680269E9CE}"/>
              </a:ext>
            </a:extLst>
          </p:cNvPr>
          <p:cNvSpPr txBox="1"/>
          <p:nvPr/>
        </p:nvSpPr>
        <p:spPr bwMode="auto">
          <a:xfrm>
            <a:off x="1398170" y="972039"/>
            <a:ext cx="10005951"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rtlCol="0" anchor="t" anchorCtr="0" compatLnSpc="1">
            <a:prstTxWarp prst="textNoShape">
              <a:avLst/>
            </a:prstTxWarp>
            <a:spAutoFit/>
          </a:bodyPr>
          <a:lstStyle/>
          <a:p>
            <a:pPr>
              <a:spcBef>
                <a:spcPts val="0"/>
              </a:spcBef>
            </a:pPr>
            <a:r>
              <a:rPr lang="en-US" sz="2000" b="1" dirty="0">
                <a:solidFill>
                  <a:schemeClr val="tx2"/>
                </a:solidFill>
                <a:latin typeface="Arial" panose="020B0604020202020204" pitchFamily="34" charset="0"/>
                <a:cs typeface="Arial" panose="020B0604020202020204" pitchFamily="34" charset="0"/>
              </a:rPr>
              <a:t>Photon noise from with mean values of 10</a:t>
            </a:r>
            <a:r>
              <a:rPr lang="en-US" sz="2000" b="1" baseline="30000" dirty="0">
                <a:solidFill>
                  <a:schemeClr val="tx2"/>
                </a:solidFill>
                <a:latin typeface="Arial" panose="020B0604020202020204" pitchFamily="34" charset="0"/>
                <a:cs typeface="Arial" panose="020B0604020202020204" pitchFamily="34" charset="0"/>
              </a:rPr>
              <a:t>3</a:t>
            </a:r>
            <a:r>
              <a:rPr lang="en-US" sz="2000" b="1" dirty="0">
                <a:solidFill>
                  <a:schemeClr val="tx2"/>
                </a:solidFill>
                <a:latin typeface="Arial" panose="020B0604020202020204" pitchFamily="34" charset="0"/>
                <a:cs typeface="Arial" panose="020B0604020202020204" pitchFamily="34" charset="0"/>
              </a:rPr>
              <a:t>, 10</a:t>
            </a:r>
            <a:r>
              <a:rPr lang="en-US" sz="2000" b="1" baseline="30000" dirty="0">
                <a:solidFill>
                  <a:schemeClr val="tx2"/>
                </a:solidFill>
                <a:latin typeface="Arial" panose="020B0604020202020204" pitchFamily="34" charset="0"/>
                <a:cs typeface="Arial" panose="020B0604020202020204" pitchFamily="34" charset="0"/>
              </a:rPr>
              <a:t>4</a:t>
            </a:r>
            <a:r>
              <a:rPr lang="en-US" sz="2000" b="1" dirty="0">
                <a:solidFill>
                  <a:schemeClr val="tx2"/>
                </a:solidFill>
                <a:latin typeface="Arial" panose="020B0604020202020204" pitchFamily="34" charset="0"/>
                <a:cs typeface="Arial" panose="020B0604020202020204" pitchFamily="34" charset="0"/>
              </a:rPr>
              <a:t>, 10</a:t>
            </a:r>
            <a:r>
              <a:rPr lang="en-US" sz="2000" b="1" baseline="30000" dirty="0">
                <a:solidFill>
                  <a:schemeClr val="tx2"/>
                </a:solidFill>
                <a:latin typeface="Arial" panose="020B0604020202020204" pitchFamily="34" charset="0"/>
                <a:cs typeface="Arial" panose="020B0604020202020204" pitchFamily="34" charset="0"/>
              </a:rPr>
              <a:t>5</a:t>
            </a:r>
            <a:r>
              <a:rPr lang="en-US" sz="2000" b="1" dirty="0">
                <a:solidFill>
                  <a:schemeClr val="tx2"/>
                </a:solidFill>
                <a:latin typeface="Arial" panose="020B0604020202020204" pitchFamily="34" charset="0"/>
                <a:cs typeface="Arial" panose="020B0604020202020204" pitchFamily="34" charset="0"/>
              </a:rPr>
              <a:t>, and 10</a:t>
            </a:r>
            <a:r>
              <a:rPr lang="en-US" sz="2000" b="1" baseline="30000" dirty="0">
                <a:solidFill>
                  <a:schemeClr val="tx2"/>
                </a:solidFill>
                <a:latin typeface="Arial" panose="020B0604020202020204" pitchFamily="34" charset="0"/>
                <a:cs typeface="Arial" panose="020B0604020202020204" pitchFamily="34" charset="0"/>
              </a:rPr>
              <a:t>6</a:t>
            </a:r>
            <a:r>
              <a:rPr lang="en-US" sz="2000" b="1" dirty="0">
                <a:solidFill>
                  <a:schemeClr val="tx2"/>
                </a:solidFill>
                <a:latin typeface="Arial" panose="020B0604020202020204" pitchFamily="34" charset="0"/>
                <a:cs typeface="Arial" panose="020B0604020202020204" pitchFamily="34" charset="0"/>
              </a:rPr>
              <a:t> photons per X-ray detector pixel</a:t>
            </a:r>
            <a:endParaRPr lang="en-CN" sz="2000" b="1"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88762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spAutoFit/>
      </a:bodyPr>
      <a:lstStyle>
        <a:defPPr marL="342900" indent="-342900">
          <a:spcBef>
            <a:spcPts val="0"/>
          </a:spcBef>
          <a:buClr>
            <a:schemeClr val="accent6"/>
          </a:buClr>
          <a:buFont typeface="Wingdings" panose="05000000000000000000" pitchFamily="2" charset="2"/>
          <a:buChar char="§"/>
          <a:defRPr sz="2400" b="1" i="1" dirty="0" err="1" smtClean="0">
            <a:solidFill>
              <a:schemeClr val="tx2"/>
            </a:solidFill>
            <a:latin typeface="Arial" panose="020B0604020202020204" pitchFamily="34" charset="0"/>
            <a:cs typeface="Arial" panose="020B0604020202020204" pitchFamily="34" charset="0"/>
          </a:defRPr>
        </a:defPPr>
      </a:lst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a:noFill/>
        </a:ln>
        <a:extLst>
          <a:ext uri="{909E8E84-426E-40dd-AFC4-6F175D3DCCD1}">
            <a14:hiddenFill xmlns="" xmlns:r="http://schemas.openxmlformats.org/officeDocument/2006/relationships" xmlns:p="http://schemas.openxmlformats.org/presentationml/2006/main" xmlns:a14="http://schemas.microsoft.com/office/drawing/2010/main">
              <a:solidFill>
                <a:srgbClr val="FFFFFF"/>
              </a:solidFill>
            </a14:hiddenFill>
          </a:ext>
          <a:ext uri="{91240B29-F687-4f45-9708-019B960494DF}">
            <a14:hiddenLine xmlns="" xmlns:r="http://schemas.openxmlformats.org/officeDocument/2006/relationships" xmlns:p="http://schemas.openxmlformats.org/presentationml/2006/main" xmlns:a14="http://schemas.microsoft.com/office/drawing/2010/main" w="9525">
              <a:solidFill>
                <a:srgbClr val="000000"/>
              </a:solidFill>
              <a:miter lim="800000"/>
              <a:headEnd/>
              <a:tailEnd/>
            </a14:hiddenLine>
          </a:ext>
          <a:ext uri="{FAA26D3D-D897-4be2-8F04-BA451C77F1D7}">
            <ma14:placeholderFlag xmlns="" xmlns:r="http://schemas.openxmlformats.org/officeDocument/2006/relationships" xmlns:p="http://schemas.openxmlformats.org/presentationml/2006/main" xmlns:ma14="http://schemas.microsoft.com/office/mac/drawingml/2011/main" val="1"/>
          </a:ext>
        </a:extLst>
      </a:spPr>
      <a:bodyPr vert="horz" wrap="none" lIns="0" tIns="0" rIns="0" bIns="0" numCol="1" rtlCol="0" anchor="t" anchorCtr="0" compatLnSpc="1">
        <a:prstTxWarp prst="textNoShape">
          <a:avLst/>
        </a:prstTxWarp>
        <a:spAutoFit/>
      </a:bodyPr>
      <a:lstStyle>
        <a:defPPr>
          <a:spcBef>
            <a:spcPts val="0"/>
          </a:spcBef>
          <a:defRPr sz="2000" b="1" dirty="0" smtClean="0">
            <a:solidFill>
              <a:schemeClr val="tx2"/>
            </a:solidFill>
            <a:latin typeface="Arial" panose="020B0604020202020204" pitchFamily="34" charset="0"/>
            <a:cs typeface="Arial" panose="020B0604020202020204"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EF490599AE99244AC913D47E9BFCC24" ma:contentTypeVersion="2" ma:contentTypeDescription="Create a new document." ma:contentTypeScope="" ma:versionID="eabb59d84776412e7deb5d7e886493e7">
  <xsd:schema xmlns:xsd="http://www.w3.org/2001/XMLSchema" xmlns:xs="http://www.w3.org/2001/XMLSchema" xmlns:p="http://schemas.microsoft.com/office/2006/metadata/properties" xmlns:ns2="d0800d3f-072a-48d1-8c29-6bd7f8822c59" targetNamespace="http://schemas.microsoft.com/office/2006/metadata/properties" ma:root="true" ma:fieldsID="3f84557dcf7cd0bf76eebb5e43c29283" ns2:_="">
    <xsd:import namespace="d0800d3f-072a-48d1-8c29-6bd7f8822c59"/>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800d3f-072a-48d1-8c29-6bd7f8822c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2FE21BC-F24E-44B6-921A-C9DBF5A2F3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0800d3f-072a-48d1-8c29-6bd7f8822c5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73B9448-8F72-4660-8AE7-331166CEFAAD}">
  <ds:schemaRefs>
    <ds:schemaRef ds:uri="http://schemas.microsoft.com/sharepoint/v3/contenttype/forms"/>
  </ds:schemaRefs>
</ds:datastoreItem>
</file>

<file path=customXml/itemProps3.xml><?xml version="1.0" encoding="utf-8"?>
<ds:datastoreItem xmlns:ds="http://schemas.openxmlformats.org/officeDocument/2006/customXml" ds:itemID="{0C412BC6-A1CE-4470-AE33-83A502142782}">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d0800d3f-072a-48d1-8c29-6bd7f8822c59"/>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36056</TotalTime>
  <Words>1374</Words>
  <Application>Microsoft Macintosh PowerPoint</Application>
  <PresentationFormat>Widescreen</PresentationFormat>
  <Paragraphs>89</Paragraphs>
  <Slides>11</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system-ui</vt:lpstr>
      <vt:lpstr>Arial</vt:lpstr>
      <vt:lpstr>Calibri</vt:lpstr>
      <vt:lpstr>Cambria Math</vt:lpstr>
      <vt:lpstr>Helvetica</vt:lpstr>
      <vt:lpstr>Lucida Grande</vt:lpstr>
      <vt:lpstr>Times New Roman</vt:lpstr>
      <vt:lpstr>Wingdings</vt:lpstr>
      <vt:lpstr>Office Theme</vt:lpstr>
      <vt:lpstr>PowerPoint Presentation</vt:lpstr>
      <vt:lpstr>Motivation</vt:lpstr>
      <vt:lpstr>Method</vt:lpstr>
      <vt:lpstr>Method-Rigid alignment model</vt:lpstr>
      <vt:lpstr>Method- Geometry-informed feature pooling layer</vt:lpstr>
      <vt:lpstr>Training</vt:lpstr>
      <vt:lpstr>Result</vt:lpstr>
      <vt:lpstr>Result</vt:lpstr>
      <vt:lpstr>Result-Robustness </vt:lpstr>
      <vt:lpstr>Conclusion</vt:lpstr>
      <vt:lpstr>PowerPoint Presentation</vt:lpstr>
    </vt:vector>
  </TitlesOfParts>
  <Manager/>
  <Company>UT Southwestern Medical Center</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Template 5</dc:title>
  <dc:subject/>
  <dc:creator>Jonathan Maedche</dc:creator>
  <cp:keywords/>
  <dc:description/>
  <cp:lastModifiedBy>Jiacheng Xie</cp:lastModifiedBy>
  <cp:revision>644</cp:revision>
  <dcterms:created xsi:type="dcterms:W3CDTF">2014-10-08T20:21:07Z</dcterms:created>
  <dcterms:modified xsi:type="dcterms:W3CDTF">2025-03-07T06:36:16Z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0x0101009EF490599AE99244AC913D47E9BFCC24</vt:lpwstr>
  </property>
</Properties>
</file>