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515" r:id="rId5"/>
    <p:sldId id="316" r:id="rId6"/>
    <p:sldId id="521" r:id="rId7"/>
    <p:sldId id="326" r:id="rId8"/>
    <p:sldId id="520" r:id="rId9"/>
    <p:sldId id="516" r:id="rId10"/>
    <p:sldId id="517" r:id="rId11"/>
    <p:sldId id="518" r:id="rId12"/>
    <p:sldId id="444" r:id="rId13"/>
    <p:sldId id="522" r:id="rId14"/>
    <p:sldId id="325" r:id="rId1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B375402F-76D0-1D49-BD56-D8A32DD92941}">
          <p14:sldIdLst>
            <p14:sldId id="515"/>
            <p14:sldId id="316"/>
            <p14:sldId id="521"/>
            <p14:sldId id="326"/>
            <p14:sldId id="520"/>
            <p14:sldId id="516"/>
            <p14:sldId id="517"/>
            <p14:sldId id="518"/>
            <p14:sldId id="444"/>
            <p14:sldId id="522"/>
            <p14:sldId id="32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6A83"/>
    <a:srgbClr val="376092"/>
    <a:srgbClr val="404040"/>
    <a:srgbClr val="D62728"/>
    <a:srgbClr val="9366BC"/>
    <a:srgbClr val="004278"/>
    <a:srgbClr val="5F5F5F"/>
    <a:srgbClr val="4D4D4D"/>
    <a:srgbClr val="808080"/>
    <a:srgbClr val="7C9C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45295" autoAdjust="0"/>
  </p:normalViewPr>
  <p:slideViewPr>
    <p:cSldViewPr snapToGrid="0" snapToObjects="1">
      <p:cViewPr varScale="1">
        <p:scale>
          <a:sx n="41" d="100"/>
          <a:sy n="41" d="100"/>
        </p:scale>
        <p:origin x="2300" y="28"/>
      </p:cViewPr>
      <p:guideLst>
        <p:guide orient="horz" pos="2160"/>
        <p:guide pos="2880"/>
      </p:guideLst>
    </p:cSldViewPr>
  </p:slideViewPr>
  <p:outlineViewPr>
    <p:cViewPr>
      <p:scale>
        <a:sx n="33" d="100"/>
        <a:sy n="33" d="100"/>
      </p:scale>
      <p:origin x="0" y="51704"/>
    </p:cViewPr>
  </p:outlineViewPr>
  <p:notesTextViewPr>
    <p:cViewPr>
      <p:scale>
        <a:sx n="3" d="2"/>
        <a:sy n="3" d="2"/>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Geneva" charset="0"/>
              </a:defRPr>
            </a:lvl1pPr>
          </a:lstStyle>
          <a:p>
            <a:pPr>
              <a:defRPr/>
            </a:pPr>
            <a:fld id="{86150DEB-F5EF-F64C-B8F7-1B87BC98BA63}" type="datetimeFigureOut">
              <a:rPr lang="en-US"/>
              <a:pPr>
                <a:defRPr/>
              </a:pPr>
              <a:t>3/14/2025</a:t>
            </a:fld>
            <a:endParaRPr lang="en-US"/>
          </a:p>
        </p:txBody>
      </p:sp>
      <p:sp>
        <p:nvSpPr>
          <p:cNvPr id="56324" name="Footer Placeholder 3"/>
          <p:cNvSpPr>
            <a:spLocks noGrp="1"/>
          </p:cNvSpPr>
          <p:nvPr>
            <p:ph type="ftr" sz="quarter" idx="2"/>
          </p:nvPr>
        </p:nvSpPr>
        <p:spPr bwMode="auto">
          <a:xfrm>
            <a:off x="0"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6325" name="Slide Number Placeholder 4"/>
          <p:cNvSpPr>
            <a:spLocks noGrp="1"/>
          </p:cNvSpPr>
          <p:nvPr>
            <p:ph type="sldNum" sz="quarter" idx="3"/>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cs typeface="Geneva" charset="0"/>
              </a:defRPr>
            </a:lvl1pPr>
          </a:lstStyle>
          <a:p>
            <a:pPr>
              <a:defRPr/>
            </a:pPr>
            <a:fld id="{CF36E6CD-C16D-AD4A-8A28-0634263568D9}" type="slidenum">
              <a:rPr lang="en-US"/>
              <a:pPr>
                <a:defRPr/>
              </a:pPr>
              <a:t>‹#›</a:t>
            </a:fld>
            <a:endParaRPr lang="en-US"/>
          </a:p>
        </p:txBody>
      </p:sp>
    </p:spTree>
    <p:extLst>
      <p:ext uri="{BB962C8B-B14F-4D97-AF65-F5344CB8AC3E}">
        <p14:creationId xmlns:p14="http://schemas.microsoft.com/office/powerpoint/2010/main" val="25376520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Geneva" charset="0"/>
              </a:defRPr>
            </a:lvl1pPr>
          </a:lstStyle>
          <a:p>
            <a:pPr>
              <a:defRPr/>
            </a:pPr>
            <a:fld id="{039054F0-52EE-F241-B0D0-6DBE684CE5E5}" type="datetimeFigureOut">
              <a:rPr lang="en-US"/>
              <a:pPr>
                <a:defRPr/>
              </a:pPr>
              <a:t>3/14/2025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Geneva" charset="0"/>
              </a:defRPr>
            </a:lvl1pPr>
          </a:lstStyle>
          <a:p>
            <a:pPr>
              <a:defRPr/>
            </a:pPr>
            <a:fld id="{8E7FA277-04C2-0445-B89F-6E9D16F098F2}" type="slidenum">
              <a:rPr lang="en-US"/>
              <a:pPr>
                <a:defRPr/>
              </a:pPr>
              <a:t>‹#›</a:t>
            </a:fld>
            <a:endParaRPr lang="en-US"/>
          </a:p>
        </p:txBody>
      </p:sp>
    </p:spTree>
    <p:extLst>
      <p:ext uri="{BB962C8B-B14F-4D97-AF65-F5344CB8AC3E}">
        <p14:creationId xmlns:p14="http://schemas.microsoft.com/office/powerpoint/2010/main" val="336058074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Geneva" charset="0"/>
      </a:defRPr>
    </a:lvl1pPr>
    <a:lvl2pPr marL="457200" algn="l" defTabSz="457200" rtl="0" eaLnBrk="0" fontAlgn="base" hangingPunct="0">
      <a:spcBef>
        <a:spcPct val="30000"/>
      </a:spcBef>
      <a:spcAft>
        <a:spcPct val="0"/>
      </a:spcAft>
      <a:defRPr sz="1200" kern="1200">
        <a:solidFill>
          <a:schemeClr val="tx1"/>
        </a:solidFill>
        <a:latin typeface="+mn-lt"/>
        <a:ea typeface="Geneva" charset="0"/>
        <a:cs typeface="Geneva" charset="0"/>
      </a:defRPr>
    </a:lvl2pPr>
    <a:lvl3pPr marL="914400" algn="l" defTabSz="457200" rtl="0" eaLnBrk="0" fontAlgn="base" hangingPunct="0">
      <a:spcBef>
        <a:spcPct val="30000"/>
      </a:spcBef>
      <a:spcAft>
        <a:spcPct val="0"/>
      </a:spcAft>
      <a:defRPr sz="1200" kern="1200">
        <a:solidFill>
          <a:schemeClr val="tx1"/>
        </a:solidFill>
        <a:latin typeface="+mn-lt"/>
        <a:ea typeface="Geneva" charset="0"/>
        <a:cs typeface="Geneva" charset="0"/>
      </a:defRPr>
    </a:lvl3pPr>
    <a:lvl4pPr marL="1371600" algn="l" defTabSz="457200" rtl="0" eaLnBrk="0" fontAlgn="base" hangingPunct="0">
      <a:spcBef>
        <a:spcPct val="30000"/>
      </a:spcBef>
      <a:spcAft>
        <a:spcPct val="0"/>
      </a:spcAft>
      <a:defRPr sz="1200" kern="1200">
        <a:solidFill>
          <a:schemeClr val="tx1"/>
        </a:solidFill>
        <a:latin typeface="+mn-lt"/>
        <a:ea typeface="Geneva" charset="0"/>
        <a:cs typeface="Geneva" charset="0"/>
      </a:defRPr>
    </a:lvl4pPr>
    <a:lvl5pPr marL="1828800" algn="l" defTabSz="457200" rtl="0" eaLnBrk="0" fontAlgn="base" hangingPunct="0">
      <a:spcBef>
        <a:spcPct val="30000"/>
      </a:spcBef>
      <a:spcAft>
        <a:spcPct val="0"/>
      </a:spcAft>
      <a:defRPr sz="1200" kern="1200">
        <a:solidFill>
          <a:schemeClr val="tx1"/>
        </a:solidFill>
        <a:latin typeface="+mn-lt"/>
        <a:ea typeface="Geneva" charset="0"/>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Currently, most data-driven DVH prediction models are trained on historical data, which often fails to account for the unique medical conditions and anatomy of individual patients. As a result, these models struggle to generate truly personalized treatment plans, limiting their effectiveness in optimizing radiotherapy.</a:t>
            </a:r>
          </a:p>
          <a:p>
            <a:pPr>
              <a:buNone/>
            </a:pPr>
            <a:r>
              <a:rPr lang="en-US" dirty="0"/>
              <a:t>To address this, they introduce </a:t>
            </a:r>
            <a:r>
              <a:rPr lang="en-US" b="1" dirty="0" err="1"/>
              <a:t>DoseGNN</a:t>
            </a:r>
            <a:r>
              <a:rPr lang="en-US" dirty="0"/>
              <a:t>, a novel deep learning model for predicting clinically delivered doses from images for DVH prediction. </a:t>
            </a:r>
            <a:r>
              <a:rPr lang="en-US" b="1" dirty="0" err="1"/>
              <a:t>DoseGNN</a:t>
            </a:r>
            <a:r>
              <a:rPr lang="en-US" dirty="0"/>
              <a:t> leverages the power of </a:t>
            </a:r>
            <a:r>
              <a:rPr lang="en-US" b="1" dirty="0"/>
              <a:t>LLMs</a:t>
            </a:r>
            <a:r>
              <a:rPr lang="en-US" dirty="0"/>
              <a:t> to understand doctors' prescriptions and notes combines it with advanced image models like the </a:t>
            </a:r>
            <a:r>
              <a:rPr lang="en-US" b="1" dirty="0"/>
              <a:t>Swin Transformer</a:t>
            </a:r>
            <a:r>
              <a:rPr lang="en-US" dirty="0"/>
              <a:t> to learn image features. This fusion enhances treatment planning by tailoring predictions to each patient's specific needs more.</a:t>
            </a:r>
          </a:p>
          <a:p>
            <a:r>
              <a:rPr lang="en-US" dirty="0"/>
              <a:t>Additionally, </a:t>
            </a:r>
            <a:r>
              <a:rPr lang="en-US" dirty="0" err="1"/>
              <a:t>thry</a:t>
            </a:r>
            <a:r>
              <a:rPr lang="en-US" dirty="0"/>
              <a:t> present the </a:t>
            </a:r>
            <a:r>
              <a:rPr lang="en-US" b="1" dirty="0"/>
              <a:t>Online Human-AI Collaboration (OHAC)</a:t>
            </a:r>
            <a:r>
              <a:rPr lang="en-US" dirty="0"/>
              <a:t> system, a practical framework for automating </a:t>
            </a:r>
            <a:r>
              <a:rPr lang="en-US" b="1" dirty="0"/>
              <a:t>IMRT planning</a:t>
            </a:r>
            <a:r>
              <a:rPr lang="en-US" dirty="0"/>
              <a:t>. This system allows clinicians to interact with deep learning models through an LLM-powered interface, enabling real-time evaluations and adjustments to continuously improve the model.</a:t>
            </a:r>
          </a:p>
          <a:p>
            <a:endParaRPr lang="en-US" dirty="0"/>
          </a:p>
        </p:txBody>
      </p:sp>
      <p:sp>
        <p:nvSpPr>
          <p:cNvPr id="4" name="Slide Number Placeholder 3"/>
          <p:cNvSpPr>
            <a:spLocks noGrp="1"/>
          </p:cNvSpPr>
          <p:nvPr>
            <p:ph type="sldNum" sz="quarter" idx="5"/>
          </p:nvPr>
        </p:nvSpPr>
        <p:spPr/>
        <p:txBody>
          <a:bodyPr/>
          <a:lstStyle/>
          <a:p>
            <a:pPr>
              <a:defRPr/>
            </a:pPr>
            <a:fld id="{8E7FA277-04C2-0445-B89F-6E9D16F098F2}" type="slidenum">
              <a:rPr lang="en-US" smtClean="0"/>
              <a:pPr>
                <a:defRPr/>
              </a:pPr>
              <a:t>2</a:t>
            </a:fld>
            <a:endParaRPr lang="en-US"/>
          </a:p>
        </p:txBody>
      </p:sp>
    </p:spTree>
    <p:extLst>
      <p:ext uri="{BB962C8B-B14F-4D97-AF65-F5344CB8AC3E}">
        <p14:creationId xmlns:p14="http://schemas.microsoft.com/office/powerpoint/2010/main" val="3766214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E7FA277-04C2-0445-B89F-6E9D16F098F2}" type="slidenum">
              <a:rPr lang="en-US" smtClean="0"/>
              <a:pPr>
                <a:defRPr/>
              </a:pPr>
              <a:t>3</a:t>
            </a:fld>
            <a:endParaRPr lang="en-US"/>
          </a:p>
        </p:txBody>
      </p:sp>
    </p:spTree>
    <p:extLst>
      <p:ext uri="{BB962C8B-B14F-4D97-AF65-F5344CB8AC3E}">
        <p14:creationId xmlns:p14="http://schemas.microsoft.com/office/powerpoint/2010/main" val="2497315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r>
              <a:rPr lang="en-US" dirty="0"/>
              <a:t>They propose a pipeline that converts unstructured 3D images into structured data. CT slices are used along with manual segmentations, where radiologists outline the tumor and critical structures. A binary indicator (0/1) is used to mark whether a pixel is inside the contour of an OAR or PTV. The distance and angle to the center of the PTV are then used to describe the geometric relationship between the PTV and OAR</a:t>
            </a:r>
            <a:endParaRPr lang="en-US" b="0" i="0" dirty="0">
              <a:solidFill>
                <a:srgbClr val="1C1D1E"/>
              </a:solidFill>
              <a:effectLst/>
              <a:latin typeface="Open Sans" panose="020B0606030504020204" pitchFamily="34" charset="0"/>
            </a:endParaRPr>
          </a:p>
          <a:p>
            <a:pPr>
              <a:buFont typeface="+mj-lt"/>
              <a:buNone/>
            </a:pPr>
            <a:endParaRPr lang="en-US" b="0" i="0" dirty="0">
              <a:solidFill>
                <a:srgbClr val="1C1D1E"/>
              </a:solidFill>
              <a:effectLst/>
              <a:latin typeface="Open Sans" panose="020B0606030504020204" pitchFamily="34" charset="0"/>
            </a:endParaRPr>
          </a:p>
          <a:p>
            <a:pPr marL="0" marR="0" lvl="0" indent="0" algn="l" defTabSz="457200" rtl="0" eaLnBrk="0" fontAlgn="base" latinLnBrk="0" hangingPunct="0">
              <a:lnSpc>
                <a:spcPct val="100000"/>
              </a:lnSpc>
              <a:spcBef>
                <a:spcPct val="30000"/>
              </a:spcBef>
              <a:spcAft>
                <a:spcPct val="0"/>
              </a:spcAft>
              <a:buClrTx/>
              <a:buSzTx/>
              <a:buFont typeface="+mj-lt"/>
              <a:buNone/>
              <a:tabLst/>
              <a:defRPr/>
            </a:pPr>
            <a:r>
              <a:rPr lang="en-US" b="1" dirty="0" err="1"/>
              <a:t>DoseGNN</a:t>
            </a:r>
            <a:r>
              <a:rPr lang="en-US" dirty="0"/>
              <a:t> takes three types of inputs. First, </a:t>
            </a:r>
            <a:r>
              <a:rPr lang="en-US" dirty="0" err="1"/>
              <a:t>thry</a:t>
            </a:r>
            <a:r>
              <a:rPr lang="en-US" dirty="0"/>
              <a:t> use a </a:t>
            </a:r>
            <a:r>
              <a:rPr lang="en-US" b="1" dirty="0"/>
              <a:t>Swin Transformer</a:t>
            </a:r>
            <a:r>
              <a:rPr lang="en-US" dirty="0"/>
              <a:t>, a hierarchical vision model, to process image data and extract meaningful features. Next, dose nodes are initialized with binary encoding to represent organs-at-risk and planning target volumes. Finally, the </a:t>
            </a:r>
            <a:r>
              <a:rPr lang="en-US" b="1" dirty="0"/>
              <a:t>prompt node</a:t>
            </a:r>
            <a:r>
              <a:rPr lang="en-US" dirty="0"/>
              <a:t> receives prescriptions and doctor instructions as text. We use LLMs like </a:t>
            </a:r>
            <a:r>
              <a:rPr lang="en-US" b="1" dirty="0"/>
              <a:t>Sentence-BERT</a:t>
            </a:r>
            <a:r>
              <a:rPr lang="en-US" dirty="0"/>
              <a:t> to convert this text into fixed-length embeddings, which are used as initial features for the prompt node. This text structured data is then connected to the dose-image graph, linking it to the dose nodes for further processing.</a:t>
            </a:r>
          </a:p>
          <a:p>
            <a:pPr marL="0" marR="0" lvl="0" indent="0" algn="l" defTabSz="457200" rtl="0" eaLnBrk="0" fontAlgn="base" latinLnBrk="0" hangingPunct="0">
              <a:lnSpc>
                <a:spcPct val="100000"/>
              </a:lnSpc>
              <a:spcBef>
                <a:spcPct val="30000"/>
              </a:spcBef>
              <a:spcAft>
                <a:spcPct val="0"/>
              </a:spcAft>
              <a:buClrTx/>
              <a:buSzTx/>
              <a:buFont typeface="+mj-lt"/>
              <a:buNone/>
              <a:tabLst/>
              <a:defRPr/>
            </a:pPr>
            <a:endParaRPr lang="en-US" b="0" i="0" dirty="0">
              <a:solidFill>
                <a:srgbClr val="1C1D1E"/>
              </a:solidFill>
              <a:effectLst/>
              <a:latin typeface="Open Sans" panose="020B0606030504020204" pitchFamily="34" charset="0"/>
            </a:endParaRPr>
          </a:p>
          <a:p>
            <a:pPr marL="0" marR="0" lvl="0" indent="0" algn="l" defTabSz="457200" rtl="0" eaLnBrk="0" fontAlgn="base" latinLnBrk="0" hangingPunct="0">
              <a:lnSpc>
                <a:spcPct val="100000"/>
              </a:lnSpc>
              <a:spcBef>
                <a:spcPct val="30000"/>
              </a:spcBef>
              <a:spcAft>
                <a:spcPct val="0"/>
              </a:spcAft>
              <a:buClrTx/>
              <a:buSzTx/>
              <a:buFont typeface="+mj-lt"/>
              <a:buNone/>
              <a:tabLst/>
              <a:defRPr/>
            </a:pPr>
            <a:r>
              <a:rPr lang="en-US" dirty="0"/>
              <a:t>This is what They propose modeling the relationship between dose and image data using a dose-image graph. For each grid or pixel in the dose-image pair, they associate it with a corresponding dose/image pair</a:t>
            </a:r>
          </a:p>
          <a:p>
            <a:pPr marL="0" marR="0" lvl="0" indent="0" algn="l" defTabSz="457200" rtl="0" eaLnBrk="0" fontAlgn="base" latinLnBrk="0" hangingPunct="0">
              <a:lnSpc>
                <a:spcPct val="100000"/>
              </a:lnSpc>
              <a:spcBef>
                <a:spcPct val="30000"/>
              </a:spcBef>
              <a:spcAft>
                <a:spcPct val="0"/>
              </a:spcAft>
              <a:buClrTx/>
              <a:buSzTx/>
              <a:buFont typeface="+mj-lt"/>
              <a:buNone/>
              <a:tabLst/>
              <a:defRPr/>
            </a:pPr>
            <a:r>
              <a:rPr lang="en-US" dirty="0"/>
              <a:t>The resolution is used as the edge length, and the position is based on the grid/pixel’s geometry. In this graph, each node represents either a dose or image voxel. An edge connects a dose node and an image node if the overlap between the corresponding dose and image voxel is above a certain threshold, such as 0.3.</a:t>
            </a:r>
            <a:endParaRPr lang="en-US" b="0" i="0" dirty="0">
              <a:solidFill>
                <a:srgbClr val="000000"/>
              </a:solidFill>
              <a:effectLst/>
              <a:latin typeface="Open Sans" panose="020B0606030504020204" pitchFamily="34" charset="0"/>
            </a:endParaRPr>
          </a:p>
          <a:p>
            <a:pPr marL="0" marR="0" lvl="0" indent="0" algn="l" defTabSz="457200" rtl="0" eaLnBrk="0" fontAlgn="base" latinLnBrk="0" hangingPunct="0">
              <a:lnSpc>
                <a:spcPct val="100000"/>
              </a:lnSpc>
              <a:spcBef>
                <a:spcPct val="30000"/>
              </a:spcBef>
              <a:spcAft>
                <a:spcPct val="0"/>
              </a:spcAft>
              <a:buClrTx/>
              <a:buSzTx/>
              <a:buFont typeface="+mj-lt"/>
              <a:buNone/>
              <a:tabLst/>
              <a:defRPr/>
            </a:pPr>
            <a:endParaRPr lang="en-US" b="0" i="0" dirty="0">
              <a:solidFill>
                <a:srgbClr val="000000"/>
              </a:solidFill>
              <a:effectLst/>
              <a:latin typeface="Open Sans" panose="020B0606030504020204" pitchFamily="34" charset="0"/>
            </a:endParaRPr>
          </a:p>
          <a:p>
            <a:pPr marL="0" marR="0" lvl="0" indent="0" algn="l" defTabSz="457200" rtl="0" eaLnBrk="0" fontAlgn="base" latinLnBrk="0" hangingPunct="0">
              <a:lnSpc>
                <a:spcPct val="100000"/>
              </a:lnSpc>
              <a:spcBef>
                <a:spcPct val="30000"/>
              </a:spcBef>
              <a:spcAft>
                <a:spcPct val="0"/>
              </a:spcAft>
              <a:buClrTx/>
              <a:buSzTx/>
              <a:buFont typeface="+mj-lt"/>
              <a:buNone/>
              <a:tabLst/>
              <a:defRPr/>
            </a:pPr>
            <a:r>
              <a:rPr lang="en-US" i="1" dirty="0"/>
              <a:t>Finally, GNN will propagate information within this dose-image graph to achieve accurate dose prediction.</a:t>
            </a:r>
            <a:endParaRPr lang="en-US" dirty="0"/>
          </a:p>
          <a:p>
            <a:pPr>
              <a:buFont typeface="+mj-lt"/>
              <a:buNone/>
            </a:pPr>
            <a:endParaRPr lang="en-US" b="0" i="0" dirty="0">
              <a:solidFill>
                <a:srgbClr val="000000"/>
              </a:solidFill>
              <a:effectLst/>
              <a:latin typeface="Open Sans" panose="020B0606030504020204" pitchFamily="34" charset="0"/>
            </a:endParaRPr>
          </a:p>
          <a:p>
            <a:pPr>
              <a:buFont typeface="+mj-lt"/>
              <a:buNone/>
            </a:pPr>
            <a:endParaRPr lang="en-US" b="0" i="0" dirty="0">
              <a:solidFill>
                <a:srgbClr val="000000"/>
              </a:solidFill>
              <a:effectLst/>
              <a:latin typeface="Open Sans" panose="020B0606030504020204" pitchFamily="34" charset="0"/>
            </a:endParaRPr>
          </a:p>
          <a:p>
            <a:pPr>
              <a:buFont typeface="+mj-lt"/>
              <a:buNone/>
            </a:pPr>
            <a:endParaRPr lang="en-US" b="1" dirty="0"/>
          </a:p>
          <a:p>
            <a:pPr>
              <a:buFont typeface="+mj-lt"/>
              <a:buAutoNum type="arabicPeriod"/>
            </a:pPr>
            <a:endParaRPr lang="en-US" b="1" dirty="0"/>
          </a:p>
          <a:p>
            <a:pPr>
              <a:buFont typeface="+mj-lt"/>
              <a:buAutoNum type="arabicPeriod"/>
            </a:pPr>
            <a:endParaRPr lang="en-US" b="1" dirty="0"/>
          </a:p>
          <a:p>
            <a:endParaRPr lang="en-US" dirty="0"/>
          </a:p>
        </p:txBody>
      </p:sp>
      <p:sp>
        <p:nvSpPr>
          <p:cNvPr id="4" name="Slide Number Placeholder 3"/>
          <p:cNvSpPr>
            <a:spLocks noGrp="1"/>
          </p:cNvSpPr>
          <p:nvPr>
            <p:ph type="sldNum" sz="quarter" idx="5"/>
          </p:nvPr>
        </p:nvSpPr>
        <p:spPr/>
        <p:txBody>
          <a:bodyPr/>
          <a:lstStyle/>
          <a:p>
            <a:pPr>
              <a:defRPr/>
            </a:pPr>
            <a:fld id="{8E7FA277-04C2-0445-B89F-6E9D16F098F2}" type="slidenum">
              <a:rPr lang="en-US" smtClean="0"/>
              <a:pPr>
                <a:defRPr/>
              </a:pPr>
              <a:t>4</a:t>
            </a:fld>
            <a:endParaRPr lang="en-US"/>
          </a:p>
        </p:txBody>
      </p:sp>
    </p:spTree>
    <p:extLst>
      <p:ext uri="{BB962C8B-B14F-4D97-AF65-F5344CB8AC3E}">
        <p14:creationId xmlns:p14="http://schemas.microsoft.com/office/powerpoint/2010/main" val="3132018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They</a:t>
            </a:r>
            <a:r>
              <a:rPr lang="en-US" dirty="0"/>
              <a:t> use </a:t>
            </a:r>
            <a:r>
              <a:rPr lang="en-US" i="1" dirty="0" err="1"/>
              <a:t>LoRA</a:t>
            </a:r>
            <a:r>
              <a:rPr lang="en-US" dirty="0"/>
              <a:t> (Low-Rank Adaptation) and freeze a specific LLM model (</a:t>
            </a:r>
            <a:r>
              <a:rPr lang="en-US" i="1" dirty="0"/>
              <a:t>Llama 2</a:t>
            </a:r>
            <a:r>
              <a:rPr lang="en-US" dirty="0"/>
              <a:t>). They then combine multiple </a:t>
            </a:r>
            <a:r>
              <a:rPr lang="en-US" i="1" dirty="0"/>
              <a:t>MLP</a:t>
            </a:r>
            <a:r>
              <a:rPr lang="en-US" dirty="0"/>
              <a:t> (Multilayer Perceptron) models for further fine-tuning.</a:t>
            </a:r>
          </a:p>
          <a:p>
            <a:pPr>
              <a:buFont typeface="Arial" panose="020B0604020202020204" pitchFamily="34" charset="0"/>
              <a:buChar char="•"/>
            </a:pPr>
            <a:r>
              <a:rPr lang="en-US" dirty="0"/>
              <a:t>The fine-tuning process involves predicting various aspects, such as improving or decreasing dose coverage, identifying regions of interest (e.g., OARs or PTV), and processing dose information from prescriptions.</a:t>
            </a:r>
          </a:p>
          <a:p>
            <a:pPr>
              <a:buFont typeface="Arial" panose="020B0604020202020204" pitchFamily="34" charset="0"/>
              <a:buChar char="•"/>
            </a:pPr>
            <a:r>
              <a:rPr lang="en-US" dirty="0"/>
              <a:t>The output from the fine-tuned LLMs (text embeddings) is used as the initial features for the prompt nodes.</a:t>
            </a:r>
          </a:p>
          <a:p>
            <a:endParaRPr lang="en-US" dirty="0"/>
          </a:p>
        </p:txBody>
      </p:sp>
      <p:sp>
        <p:nvSpPr>
          <p:cNvPr id="4" name="Slide Number Placeholder 3"/>
          <p:cNvSpPr>
            <a:spLocks noGrp="1"/>
          </p:cNvSpPr>
          <p:nvPr>
            <p:ph type="sldNum" sz="quarter" idx="5"/>
          </p:nvPr>
        </p:nvSpPr>
        <p:spPr/>
        <p:txBody>
          <a:bodyPr/>
          <a:lstStyle/>
          <a:p>
            <a:pPr>
              <a:defRPr/>
            </a:pPr>
            <a:fld id="{8E7FA277-04C2-0445-B89F-6E9D16F098F2}" type="slidenum">
              <a:rPr lang="en-US" smtClean="0"/>
              <a:pPr>
                <a:defRPr/>
              </a:pPr>
              <a:t>5</a:t>
            </a:fld>
            <a:endParaRPr lang="en-US"/>
          </a:p>
        </p:txBody>
      </p:sp>
    </p:spTree>
    <p:extLst>
      <p:ext uri="{BB962C8B-B14F-4D97-AF65-F5344CB8AC3E}">
        <p14:creationId xmlns:p14="http://schemas.microsoft.com/office/powerpoint/2010/main" val="1245112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Clinicians can </a:t>
            </a:r>
            <a:r>
              <a:rPr lang="en-US" b="1" dirty="0"/>
              <a:t>actively guide the </a:t>
            </a:r>
            <a:r>
              <a:rPr lang="en-US" b="1" dirty="0" err="1"/>
              <a:t>DoseGNN</a:t>
            </a:r>
            <a:r>
              <a:rPr lang="en-US" b="1" dirty="0"/>
              <a:t> model</a:t>
            </a:r>
            <a:r>
              <a:rPr lang="en-US" dirty="0"/>
              <a:t> using </a:t>
            </a:r>
            <a:r>
              <a:rPr lang="en-US" b="1" dirty="0"/>
              <a:t>prompts</a:t>
            </a:r>
            <a:r>
              <a:rPr lang="en-US" dirty="0"/>
              <a:t> to improve predictions. users can </a:t>
            </a:r>
            <a:r>
              <a:rPr lang="en-US" b="1" dirty="0"/>
              <a:t>spot poor predictions</a:t>
            </a:r>
            <a:r>
              <a:rPr lang="en-US" dirty="0"/>
              <a:t> and refine them using </a:t>
            </a:r>
            <a:r>
              <a:rPr lang="en-US" b="1" dirty="0"/>
              <a:t>LLM-assisted intervention</a:t>
            </a:r>
            <a:r>
              <a:rPr lang="en-US" dirty="0"/>
              <a:t>.</a:t>
            </a:r>
          </a:p>
          <a:p>
            <a:endParaRPr lang="en-US" dirty="0"/>
          </a:p>
        </p:txBody>
      </p:sp>
      <p:sp>
        <p:nvSpPr>
          <p:cNvPr id="4" name="Slide Number Placeholder 3"/>
          <p:cNvSpPr>
            <a:spLocks noGrp="1"/>
          </p:cNvSpPr>
          <p:nvPr>
            <p:ph type="sldNum" sz="quarter" idx="5"/>
          </p:nvPr>
        </p:nvSpPr>
        <p:spPr/>
        <p:txBody>
          <a:bodyPr/>
          <a:lstStyle/>
          <a:p>
            <a:pPr>
              <a:defRPr/>
            </a:pPr>
            <a:fld id="{8E7FA277-04C2-0445-B89F-6E9D16F098F2}" type="slidenum">
              <a:rPr lang="en-US" smtClean="0"/>
              <a:pPr>
                <a:defRPr/>
              </a:pPr>
              <a:t>8</a:t>
            </a:fld>
            <a:endParaRPr lang="en-US"/>
          </a:p>
        </p:txBody>
      </p:sp>
    </p:spTree>
    <p:extLst>
      <p:ext uri="{BB962C8B-B14F-4D97-AF65-F5344CB8AC3E}">
        <p14:creationId xmlns:p14="http://schemas.microsoft.com/office/powerpoint/2010/main" val="1000289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a:t>Innere</a:t>
            </a:r>
            <a:r>
              <a:rPr lang="en-US" dirty="0"/>
              <a:t> circle LLMs enhance automation algorithms by interpreting clinician inputs, enabling iterative plan improvements. This </a:t>
            </a:r>
            <a:r>
              <a:rPr lang="en-US" b="1" dirty="0"/>
              <a:t>platform-user collaborative system</a:t>
            </a:r>
            <a:r>
              <a:rPr lang="en-US" dirty="0"/>
              <a:t> ensures personalized, high-quality radiotherapy while continuously advancing AI-driven automation.</a:t>
            </a:r>
          </a:p>
          <a:p>
            <a:pPr>
              <a:buNone/>
            </a:pPr>
            <a:endParaRPr lang="en-US" dirty="0"/>
          </a:p>
          <a:p>
            <a:pPr>
              <a:buNone/>
            </a:pPr>
            <a:r>
              <a:rPr lang="en-US" dirty="0"/>
              <a:t>Move to the outer loop One of the biggest challenges in AI-driven radiotherapy is the limited </a:t>
            </a:r>
            <a:r>
              <a:rPr lang="en-US" b="1" dirty="0"/>
              <a:t>number of high-quality treatment plans for training</a:t>
            </a:r>
            <a:r>
              <a:rPr lang="en-US" dirty="0"/>
              <a:t>. Without diverse, well-optimized plans, AI models struggle to generalize effectively across different patients. The OHAC System tackles this problem by </a:t>
            </a:r>
            <a:r>
              <a:rPr lang="en-US" b="1" dirty="0"/>
              <a:t>seamlessly integrating clinician expertise into AI training and optimization.</a:t>
            </a:r>
            <a:endParaRPr lang="en-US" dirty="0"/>
          </a:p>
          <a:p>
            <a:pPr>
              <a:buNone/>
            </a:pPr>
            <a:endParaRPr lang="en-US" b="1" dirty="0"/>
          </a:p>
          <a:p>
            <a:pPr>
              <a:buNone/>
            </a:pPr>
            <a:r>
              <a:rPr lang="en-US" b="0" i="0" dirty="0">
                <a:solidFill>
                  <a:srgbClr val="000000"/>
                </a:solidFill>
                <a:effectLst/>
                <a:latin typeface="Open Sans" panose="020B0606030504020204" pitchFamily="34" charset="0"/>
              </a:rPr>
              <a:t>This system will  allows clinicians from cancer centers to interact with the same deep learning models through an interface powered by LLM to facilitate the collection of evaluation and alternations(s) suggested by clinicians. The modified plans provided by clinicians will serve as high-quality input for continuous training and improvement of the deep learning model.</a:t>
            </a:r>
            <a:endParaRPr lang="en-US" b="1" dirty="0"/>
          </a:p>
          <a:p>
            <a:pPr>
              <a:buNone/>
            </a:pPr>
            <a:br>
              <a:rPr lang="en-US" dirty="0"/>
            </a:br>
            <a:r>
              <a:rPr lang="en-US" dirty="0"/>
              <a:t>.</a:t>
            </a:r>
          </a:p>
          <a:p>
            <a:pPr>
              <a:buNone/>
            </a:pPr>
            <a:r>
              <a:rPr lang="en-US" dirty="0"/>
              <a:t>______________________________________________________________________________________________________________________</a:t>
            </a:r>
          </a:p>
          <a:p>
            <a:pPr>
              <a:buNone/>
            </a:pPr>
            <a:endParaRPr lang="en-US" dirty="0"/>
          </a:p>
        </p:txBody>
      </p:sp>
      <p:sp>
        <p:nvSpPr>
          <p:cNvPr id="4" name="Slide Number Placeholder 3"/>
          <p:cNvSpPr>
            <a:spLocks noGrp="1"/>
          </p:cNvSpPr>
          <p:nvPr>
            <p:ph type="sldNum" sz="quarter" idx="5"/>
          </p:nvPr>
        </p:nvSpPr>
        <p:spPr/>
        <p:txBody>
          <a:bodyPr/>
          <a:lstStyle/>
          <a:p>
            <a:pPr>
              <a:defRPr/>
            </a:pPr>
            <a:fld id="{8E7FA277-04C2-0445-B89F-6E9D16F098F2}" type="slidenum">
              <a:rPr lang="en-US" smtClean="0"/>
              <a:pPr>
                <a:defRPr/>
              </a:pPr>
              <a:t>9</a:t>
            </a:fld>
            <a:endParaRPr lang="en-US"/>
          </a:p>
        </p:txBody>
      </p:sp>
    </p:spTree>
    <p:extLst>
      <p:ext uri="{BB962C8B-B14F-4D97-AF65-F5344CB8AC3E}">
        <p14:creationId xmlns:p14="http://schemas.microsoft.com/office/powerpoint/2010/main" val="1876992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7" name="Text Placeholder 8"/>
          <p:cNvSpPr>
            <a:spLocks noGrp="1"/>
          </p:cNvSpPr>
          <p:nvPr>
            <p:ph type="body" sz="quarter" idx="10"/>
          </p:nvPr>
        </p:nvSpPr>
        <p:spPr>
          <a:xfrm>
            <a:off x="566928" y="685800"/>
            <a:ext cx="8001000" cy="2971800"/>
          </a:xfrm>
        </p:spPr>
        <p:txBody>
          <a:bodyPr anchor="b" anchorCtr="0"/>
          <a:lstStyle>
            <a:lvl1pPr marL="45720" indent="0">
              <a:lnSpc>
                <a:spcPct val="100000"/>
              </a:lnSpc>
              <a:buNone/>
              <a:defRPr sz="4000" b="1">
                <a:solidFill>
                  <a:srgbClr val="004278"/>
                </a:solidFill>
                <a:latin typeface="Arial" panose="020B0604020202020204" pitchFamily="34" charset="0"/>
                <a:cs typeface="Arial" panose="020B0604020202020204" pitchFamily="34" charset="0"/>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p:txBody>
      </p:sp>
      <p:sp>
        <p:nvSpPr>
          <p:cNvPr id="10" name="Text Placeholder 8"/>
          <p:cNvSpPr>
            <a:spLocks noGrp="1"/>
          </p:cNvSpPr>
          <p:nvPr>
            <p:ph type="body" sz="quarter" idx="13"/>
          </p:nvPr>
        </p:nvSpPr>
        <p:spPr>
          <a:xfrm>
            <a:off x="640080" y="3886199"/>
            <a:ext cx="7863840" cy="2286000"/>
          </a:xfrm>
        </p:spPr>
        <p:txBody>
          <a:bodyPr>
            <a:normAutofit/>
          </a:bodyPr>
          <a:lstStyle>
            <a:lvl1pPr marL="0" indent="0">
              <a:lnSpc>
                <a:spcPct val="100000"/>
              </a:lnSpc>
              <a:spcBef>
                <a:spcPts val="0"/>
              </a:spcBef>
              <a:buNone/>
              <a:defRPr sz="3200">
                <a:solidFill>
                  <a:schemeClr val="tx1">
                    <a:lumMod val="65000"/>
                    <a:lumOff val="35000"/>
                  </a:schemeClr>
                </a:solidFill>
                <a:latin typeface="Arial" panose="020B0604020202020204" pitchFamily="34" charset="0"/>
                <a:cs typeface="Arial" panose="020B0604020202020204" pitchFamily="34" charset="0"/>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p:txBody>
      </p:sp>
      <p:cxnSp>
        <p:nvCxnSpPr>
          <p:cNvPr id="12" name="Straight Connector 11"/>
          <p:cNvCxnSpPr/>
          <p:nvPr userDrawn="1"/>
        </p:nvCxnSpPr>
        <p:spPr>
          <a:xfrm>
            <a:off x="566928" y="3795405"/>
            <a:ext cx="8001000" cy="0"/>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6" name="Footer Placeholder 4"/>
          <p:cNvSpPr>
            <a:spLocks noGrp="1"/>
          </p:cNvSpPr>
          <p:nvPr>
            <p:ph type="ftr" sz="quarter" idx="3"/>
          </p:nvPr>
        </p:nvSpPr>
        <p:spPr>
          <a:xfrm>
            <a:off x="2743200" y="6409944"/>
            <a:ext cx="3657600" cy="365125"/>
          </a:xfrm>
          <a:prstGeom prst="rect">
            <a:avLst/>
          </a:prstGeom>
        </p:spPr>
        <p:txBody>
          <a:bodyPr vert="horz" lIns="91440" tIns="45720" rIns="91440" bIns="45720" rtlCol="0" anchor="ctr"/>
          <a:lstStyle>
            <a:lvl1pPr algn="ctr">
              <a:defRPr sz="1000" b="1">
                <a:solidFill>
                  <a:schemeClr val="bg1"/>
                </a:solidFill>
                <a:latin typeface="Arial" panose="020B0604020202020204" pitchFamily="34" charset="0"/>
                <a:cs typeface="Arial" panose="020B0604020202020204" pitchFamily="34" charset="0"/>
              </a:defRPr>
            </a:lvl1pPr>
          </a:lstStyle>
          <a:p>
            <a:r>
              <a:rPr lang="en-US"/>
              <a:t>© Name, Ph.D., MAIA Lab, 2023</a:t>
            </a:r>
            <a:endParaRPr lang="en-US" dirty="0"/>
          </a:p>
        </p:txBody>
      </p:sp>
    </p:spTree>
    <p:extLst>
      <p:ext uri="{BB962C8B-B14F-4D97-AF65-F5344CB8AC3E}">
        <p14:creationId xmlns:p14="http://schemas.microsoft.com/office/powerpoint/2010/main" val="19825236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cxnSp>
        <p:nvCxnSpPr>
          <p:cNvPr id="4" name="Straight Connector 3"/>
          <p:cNvCxnSpPr/>
          <p:nvPr/>
        </p:nvCxnSpPr>
        <p:spPr>
          <a:xfrm>
            <a:off x="566928" y="890334"/>
            <a:ext cx="8001000" cy="0"/>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284163" indent="-284163">
              <a:tabLst>
                <a:tab pos="341313" algn="l"/>
              </a:tabLst>
              <a:defRPr>
                <a:solidFill>
                  <a:srgbClr val="004278"/>
                </a:solidFill>
              </a:defRPr>
            </a:lvl1pPr>
            <a:lvl2pPr marL="512763" indent="-285750">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3"/>
          </p:nvPr>
        </p:nvSpPr>
        <p:spPr>
          <a:xfrm>
            <a:off x="2743200" y="6409944"/>
            <a:ext cx="3657600" cy="365125"/>
          </a:xfrm>
          <a:prstGeom prst="rect">
            <a:avLst/>
          </a:prstGeom>
        </p:spPr>
        <p:txBody>
          <a:bodyPr vert="horz" lIns="91440" tIns="45720" rIns="91440" bIns="45720" rtlCol="0" anchor="ctr"/>
          <a:lstStyle>
            <a:lvl1pPr algn="ctr">
              <a:defRPr sz="1000" b="1">
                <a:solidFill>
                  <a:schemeClr val="bg1"/>
                </a:solidFill>
                <a:latin typeface="Arial" panose="020B0604020202020204" pitchFamily="34" charset="0"/>
                <a:cs typeface="Arial" panose="020B0604020202020204" pitchFamily="34" charset="0"/>
              </a:defRPr>
            </a:lvl1pPr>
          </a:lstStyle>
          <a:p>
            <a:r>
              <a:rPr lang="en-US"/>
              <a:t>© Name, Ph.D., MAIA Lab, 2023</a:t>
            </a:r>
            <a:endParaRPr lang="en-US" dirty="0"/>
          </a:p>
        </p:txBody>
      </p:sp>
      <p:sp>
        <p:nvSpPr>
          <p:cNvPr id="9" name="Slide Number Placeholder 1"/>
          <p:cNvSpPr>
            <a:spLocks noGrp="1"/>
          </p:cNvSpPr>
          <p:nvPr>
            <p:ph type="sldNum" sz="quarter" idx="4"/>
          </p:nvPr>
        </p:nvSpPr>
        <p:spPr>
          <a:xfrm>
            <a:off x="0" y="6459453"/>
            <a:ext cx="1143000" cy="274320"/>
          </a:xfrm>
          <a:prstGeom prst="rect">
            <a:avLst/>
          </a:prstGeom>
        </p:spPr>
        <p:txBody>
          <a:bodyPr vert="horz" wrap="square" lIns="0" tIns="0" rIns="0" bIns="0" numCol="1" anchor="ctr" anchorCtr="0" compatLnSpc="1">
            <a:prstTxWarp prst="textNoShape">
              <a:avLst/>
            </a:prstTxWarp>
          </a:bodyPr>
          <a:lstStyle>
            <a:lvl1pPr>
              <a:defRPr sz="1000">
                <a:solidFill>
                  <a:srgbClr val="FFFFFF"/>
                </a:solidFill>
                <a:latin typeface="Helvetica" charset="0"/>
                <a:cs typeface="Helvetica" charset="0"/>
              </a:defRPr>
            </a:lvl1pPr>
          </a:lstStyle>
          <a:p>
            <a:pPr algn="ctr">
              <a:defRPr/>
            </a:pPr>
            <a:fld id="{8D5A5518-D2D0-194A-A198-1F18B247223D}" type="slidenum">
              <a:rPr lang="en-US" smtClean="0"/>
              <a:pPr algn="ctr">
                <a:defRPr/>
              </a:pPr>
              <a:t>‹#›</a:t>
            </a:fld>
            <a:endParaRPr lang="en-US" dirty="0"/>
          </a:p>
        </p:txBody>
      </p:sp>
    </p:spTree>
    <p:extLst>
      <p:ext uri="{BB962C8B-B14F-4D97-AF65-F5344CB8AC3E}">
        <p14:creationId xmlns:p14="http://schemas.microsoft.com/office/powerpoint/2010/main" val="200341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cxnSp>
        <p:nvCxnSpPr>
          <p:cNvPr id="6" name="Straight Connector 5"/>
          <p:cNvCxnSpPr/>
          <p:nvPr userDrawn="1"/>
        </p:nvCxnSpPr>
        <p:spPr>
          <a:xfrm>
            <a:off x="566928" y="914400"/>
            <a:ext cx="8001000" cy="0"/>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7" name="Footer Placeholder 4"/>
          <p:cNvSpPr>
            <a:spLocks noGrp="1"/>
          </p:cNvSpPr>
          <p:nvPr>
            <p:ph type="ftr" sz="quarter" idx="3"/>
          </p:nvPr>
        </p:nvSpPr>
        <p:spPr>
          <a:xfrm>
            <a:off x="2743200" y="6409944"/>
            <a:ext cx="3657600" cy="365125"/>
          </a:xfrm>
          <a:prstGeom prst="rect">
            <a:avLst/>
          </a:prstGeom>
        </p:spPr>
        <p:txBody>
          <a:bodyPr vert="horz" lIns="91440" tIns="45720" rIns="91440" bIns="45720" rtlCol="0" anchor="ctr"/>
          <a:lstStyle>
            <a:lvl1pPr algn="ctr">
              <a:defRPr sz="1000" b="1">
                <a:solidFill>
                  <a:schemeClr val="bg1"/>
                </a:solidFill>
                <a:latin typeface="Arial" panose="020B0604020202020204" pitchFamily="34" charset="0"/>
                <a:cs typeface="Arial" panose="020B0604020202020204" pitchFamily="34" charset="0"/>
              </a:defRPr>
            </a:lvl1pPr>
          </a:lstStyle>
          <a:p>
            <a:r>
              <a:rPr lang="en-US"/>
              <a:t>© Name, Ph.D., MAIA Lab, 2023</a:t>
            </a:r>
            <a:endParaRPr lang="en-US" dirty="0"/>
          </a:p>
        </p:txBody>
      </p:sp>
      <p:sp>
        <p:nvSpPr>
          <p:cNvPr id="8" name="Slide Number Placeholder 1"/>
          <p:cNvSpPr>
            <a:spLocks noGrp="1"/>
          </p:cNvSpPr>
          <p:nvPr>
            <p:ph type="sldNum" sz="quarter" idx="4"/>
          </p:nvPr>
        </p:nvSpPr>
        <p:spPr>
          <a:xfrm>
            <a:off x="0" y="6459453"/>
            <a:ext cx="1143000" cy="274320"/>
          </a:xfrm>
          <a:prstGeom prst="rect">
            <a:avLst/>
          </a:prstGeom>
        </p:spPr>
        <p:txBody>
          <a:bodyPr vert="horz" wrap="square" lIns="0" tIns="0" rIns="0" bIns="0" numCol="1" anchor="ctr" anchorCtr="0" compatLnSpc="1">
            <a:prstTxWarp prst="textNoShape">
              <a:avLst/>
            </a:prstTxWarp>
          </a:bodyPr>
          <a:lstStyle>
            <a:lvl1pPr>
              <a:defRPr sz="1000">
                <a:solidFill>
                  <a:srgbClr val="FFFFFF"/>
                </a:solidFill>
                <a:latin typeface="Helvetica" charset="0"/>
                <a:cs typeface="Helvetica" charset="0"/>
              </a:defRPr>
            </a:lvl1pPr>
          </a:lstStyle>
          <a:p>
            <a:pPr algn="ctr">
              <a:defRPr/>
            </a:pPr>
            <a:fld id="{8D5A5518-D2D0-194A-A198-1F18B247223D}" type="slidenum">
              <a:rPr lang="en-US" smtClean="0"/>
              <a:pPr algn="ctr">
                <a:defRPr/>
              </a:pPr>
              <a:t>‹#›</a:t>
            </a:fld>
            <a:endParaRPr lang="en-US" dirty="0"/>
          </a:p>
        </p:txBody>
      </p:sp>
    </p:spTree>
    <p:extLst>
      <p:ext uri="{BB962C8B-B14F-4D97-AF65-F5344CB8AC3E}">
        <p14:creationId xmlns:p14="http://schemas.microsoft.com/office/powerpoint/2010/main" val="690487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2743200" y="6409944"/>
            <a:ext cx="3657600" cy="365125"/>
          </a:xfrm>
          <a:prstGeom prst="rect">
            <a:avLst/>
          </a:prstGeom>
        </p:spPr>
        <p:txBody>
          <a:bodyPr vert="horz" lIns="91440" tIns="45720" rIns="91440" bIns="45720" rtlCol="0" anchor="ctr"/>
          <a:lstStyle>
            <a:lvl1pPr algn="ctr">
              <a:defRPr sz="1000" b="1">
                <a:solidFill>
                  <a:schemeClr val="bg1"/>
                </a:solidFill>
                <a:latin typeface="Arial" panose="020B0604020202020204" pitchFamily="34" charset="0"/>
                <a:cs typeface="Arial" panose="020B0604020202020204" pitchFamily="34" charset="0"/>
              </a:defRPr>
            </a:lvl1pPr>
          </a:lstStyle>
          <a:p>
            <a:r>
              <a:rPr lang="en-US"/>
              <a:t>© Name, Ph.D., MAIA Lab, 2023</a:t>
            </a:r>
            <a:endParaRPr lang="en-US" dirty="0"/>
          </a:p>
        </p:txBody>
      </p:sp>
      <p:sp>
        <p:nvSpPr>
          <p:cNvPr id="4" name="Slide Number Placeholder 1"/>
          <p:cNvSpPr>
            <a:spLocks noGrp="1"/>
          </p:cNvSpPr>
          <p:nvPr>
            <p:ph type="sldNum" sz="quarter" idx="4"/>
          </p:nvPr>
        </p:nvSpPr>
        <p:spPr>
          <a:xfrm>
            <a:off x="0" y="6459453"/>
            <a:ext cx="1143000" cy="274320"/>
          </a:xfrm>
          <a:prstGeom prst="rect">
            <a:avLst/>
          </a:prstGeom>
        </p:spPr>
        <p:txBody>
          <a:bodyPr vert="horz" wrap="square" lIns="0" tIns="0" rIns="0" bIns="0" numCol="1" anchor="ctr" anchorCtr="0" compatLnSpc="1">
            <a:prstTxWarp prst="textNoShape">
              <a:avLst/>
            </a:prstTxWarp>
          </a:bodyPr>
          <a:lstStyle>
            <a:lvl1pPr>
              <a:defRPr sz="1000">
                <a:solidFill>
                  <a:srgbClr val="FFFFFF"/>
                </a:solidFill>
                <a:latin typeface="Helvetica" charset="0"/>
                <a:cs typeface="Helvetica" charset="0"/>
              </a:defRPr>
            </a:lvl1pPr>
          </a:lstStyle>
          <a:p>
            <a:pPr algn="ctr">
              <a:defRPr/>
            </a:pPr>
            <a:fld id="{8D5A5518-D2D0-194A-A198-1F18B247223D}" type="slidenum">
              <a:rPr lang="en-US" smtClean="0"/>
              <a:pPr algn="ctr">
                <a:defRPr/>
              </a:pPr>
              <a:t>‹#›</a:t>
            </a:fld>
            <a:endParaRPr lang="en-US" dirty="0"/>
          </a:p>
        </p:txBody>
      </p:sp>
    </p:spTree>
    <p:extLst>
      <p:ext uri="{BB962C8B-B14F-4D97-AF65-F5344CB8AC3E}">
        <p14:creationId xmlns:p14="http://schemas.microsoft.com/office/powerpoint/2010/main" val="23056827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329363"/>
            <a:ext cx="9144000" cy="533400"/>
          </a:xfrm>
          <a:prstGeom prst="rect">
            <a:avLst/>
          </a:prstGeom>
          <a:solidFill>
            <a:srgbClr val="0042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userDrawn="1"/>
        </p:nvSpPr>
        <p:spPr>
          <a:xfrm>
            <a:off x="0" y="6329363"/>
            <a:ext cx="1143000" cy="528637"/>
          </a:xfrm>
          <a:prstGeom prst="rect">
            <a:avLst/>
          </a:prstGeom>
          <a:solidFill>
            <a:srgbClr val="7C9C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Title Placeholder 1"/>
          <p:cNvSpPr>
            <a:spLocks noGrp="1"/>
          </p:cNvSpPr>
          <p:nvPr>
            <p:ph type="title"/>
          </p:nvPr>
        </p:nvSpPr>
        <p:spPr bwMode="auto">
          <a:xfrm>
            <a:off x="566928" y="228600"/>
            <a:ext cx="8001000" cy="566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1027" name="Text Placeholder 2"/>
          <p:cNvSpPr>
            <a:spLocks noGrp="1"/>
          </p:cNvSpPr>
          <p:nvPr>
            <p:ph type="body" idx="1"/>
          </p:nvPr>
        </p:nvSpPr>
        <p:spPr bwMode="auto">
          <a:xfrm>
            <a:off x="566928" y="969264"/>
            <a:ext cx="7997825" cy="5212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pic>
        <p:nvPicPr>
          <p:cNvPr id="1029" name="Picture 7" descr="NewLogo_wht.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07263" y="6367463"/>
            <a:ext cx="1555750" cy="44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userDrawn="1"/>
        </p:nvSpPr>
        <p:spPr>
          <a:xfrm>
            <a:off x="1143000" y="6453158"/>
            <a:ext cx="1645920"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Radiation Oncology</a:t>
            </a:r>
          </a:p>
        </p:txBody>
      </p:sp>
      <p:sp>
        <p:nvSpPr>
          <p:cNvPr id="9" name="Slide Number Placeholder 1"/>
          <p:cNvSpPr>
            <a:spLocks noGrp="1"/>
          </p:cNvSpPr>
          <p:nvPr>
            <p:ph type="sldNum" sz="quarter" idx="4"/>
          </p:nvPr>
        </p:nvSpPr>
        <p:spPr>
          <a:xfrm>
            <a:off x="0" y="6459453"/>
            <a:ext cx="1143000" cy="274320"/>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Arial" panose="020B0604020202020204" pitchFamily="34" charset="0"/>
                <a:cs typeface="Arial" panose="020B0604020202020204" pitchFamily="34" charset="0"/>
              </a:defRPr>
            </a:lvl1pPr>
          </a:lstStyle>
          <a:p>
            <a:pPr algn="ctr">
              <a:defRPr/>
            </a:pPr>
            <a:fld id="{8D5A5518-D2D0-194A-A198-1F18B247223D}" type="slidenum">
              <a:rPr lang="en-US" smtClean="0"/>
              <a:pPr algn="ctr">
                <a:defRPr/>
              </a:pPr>
              <a:t>‹#›</a:t>
            </a:fld>
            <a:endParaRPr lang="en-US" dirty="0"/>
          </a:p>
        </p:txBody>
      </p:sp>
      <p:sp>
        <p:nvSpPr>
          <p:cNvPr id="10" name="Footer Placeholder 4"/>
          <p:cNvSpPr>
            <a:spLocks noGrp="1"/>
          </p:cNvSpPr>
          <p:nvPr>
            <p:ph type="ftr" sz="quarter" idx="3"/>
          </p:nvPr>
        </p:nvSpPr>
        <p:spPr>
          <a:xfrm>
            <a:off x="2743200" y="6409944"/>
            <a:ext cx="3657600" cy="365125"/>
          </a:xfrm>
          <a:prstGeom prst="rect">
            <a:avLst/>
          </a:prstGeom>
        </p:spPr>
        <p:txBody>
          <a:bodyPr vert="horz" lIns="91440" tIns="45720" rIns="91440" bIns="45720" rtlCol="0" anchor="ctr"/>
          <a:lstStyle>
            <a:lvl1pPr algn="ctr">
              <a:defRPr sz="1000" b="1">
                <a:solidFill>
                  <a:schemeClr val="bg1"/>
                </a:solidFill>
                <a:latin typeface="Arial" panose="020B0604020202020204" pitchFamily="34" charset="0"/>
                <a:cs typeface="Arial" panose="020B0604020202020204" pitchFamily="34" charset="0"/>
              </a:defRPr>
            </a:lvl1pPr>
          </a:lstStyle>
          <a:p>
            <a:r>
              <a:rPr lang="en-US"/>
              <a:t>© Name, Ph.D., MAIA Lab, 2023</a:t>
            </a:r>
            <a:endParaRPr lang="en-US" dirty="0"/>
          </a:p>
        </p:txBody>
      </p:sp>
    </p:spTree>
  </p:cSld>
  <p:clrMap bg1="lt1" tx1="dk1" bg2="lt2" tx2="dk2" accent1="accent1" accent2="accent2" accent3="accent3" accent4="accent4" accent5="accent5" accent6="accent6" hlink="hlink" folHlink="folHlink"/>
  <p:sldLayoutIdLst>
    <p:sldLayoutId id="2147485194" r:id="rId1"/>
    <p:sldLayoutId id="2147485195" r:id="rId2"/>
    <p:sldLayoutId id="2147485196" r:id="rId3"/>
    <p:sldLayoutId id="2147485197" r:id="rId4"/>
  </p:sldLayoutIdLst>
  <p:hf sldNum="0" hdr="0" dt="0"/>
  <p:txStyles>
    <p:titleStyle>
      <a:lvl1pPr algn="l" defTabSz="457200" rtl="0" eaLnBrk="0" fontAlgn="base" hangingPunct="0">
        <a:spcBef>
          <a:spcPct val="0"/>
        </a:spcBef>
        <a:spcAft>
          <a:spcPct val="0"/>
        </a:spcAft>
        <a:defRPr sz="3200" b="1" kern="1200">
          <a:solidFill>
            <a:srgbClr val="004278"/>
          </a:solidFill>
          <a:latin typeface="Arial" panose="020B0604020202020204" pitchFamily="34" charset="0"/>
          <a:ea typeface="Arial" panose="020B0604020202020204" pitchFamily="34" charset="0"/>
          <a:cs typeface="Arial" panose="020B0604020202020204" pitchFamily="34" charset="0"/>
        </a:defRPr>
      </a:lvl1pPr>
      <a:lvl2pPr algn="l" defTabSz="457200" rtl="0" eaLnBrk="0" fontAlgn="base" hangingPunct="0">
        <a:spcBef>
          <a:spcPct val="0"/>
        </a:spcBef>
        <a:spcAft>
          <a:spcPct val="0"/>
        </a:spcAft>
        <a:defRPr sz="3200" b="1">
          <a:solidFill>
            <a:srgbClr val="004278"/>
          </a:solidFill>
          <a:latin typeface="Arial" charset="0"/>
          <a:ea typeface="Geneva" charset="0"/>
        </a:defRPr>
      </a:lvl2pPr>
      <a:lvl3pPr algn="l" defTabSz="457200" rtl="0" eaLnBrk="0" fontAlgn="base" hangingPunct="0">
        <a:spcBef>
          <a:spcPct val="0"/>
        </a:spcBef>
        <a:spcAft>
          <a:spcPct val="0"/>
        </a:spcAft>
        <a:defRPr sz="3200" b="1">
          <a:solidFill>
            <a:srgbClr val="004278"/>
          </a:solidFill>
          <a:latin typeface="Arial" charset="0"/>
          <a:ea typeface="Geneva" charset="0"/>
        </a:defRPr>
      </a:lvl3pPr>
      <a:lvl4pPr algn="l" defTabSz="457200" rtl="0" eaLnBrk="0" fontAlgn="base" hangingPunct="0">
        <a:spcBef>
          <a:spcPct val="0"/>
        </a:spcBef>
        <a:spcAft>
          <a:spcPct val="0"/>
        </a:spcAft>
        <a:defRPr sz="3200" b="1">
          <a:solidFill>
            <a:srgbClr val="004278"/>
          </a:solidFill>
          <a:latin typeface="Arial" charset="0"/>
          <a:ea typeface="Geneva" charset="0"/>
        </a:defRPr>
      </a:lvl4pPr>
      <a:lvl5pPr algn="l" defTabSz="457200" rtl="0" eaLnBrk="0" fontAlgn="base" hangingPunct="0">
        <a:spcBef>
          <a:spcPct val="0"/>
        </a:spcBef>
        <a:spcAft>
          <a:spcPct val="0"/>
        </a:spcAft>
        <a:defRPr sz="3200" b="1">
          <a:solidFill>
            <a:srgbClr val="004278"/>
          </a:solidFill>
          <a:latin typeface="Arial" charset="0"/>
          <a:ea typeface="Geneva" charset="0"/>
        </a:defRPr>
      </a:lvl5pPr>
      <a:lvl6pPr marL="457200" algn="l" defTabSz="457200" rtl="0" fontAlgn="base">
        <a:spcBef>
          <a:spcPct val="0"/>
        </a:spcBef>
        <a:spcAft>
          <a:spcPct val="0"/>
        </a:spcAft>
        <a:defRPr sz="1600" b="1">
          <a:solidFill>
            <a:srgbClr val="004278"/>
          </a:solidFill>
          <a:latin typeface="Helvetica" charset="0"/>
          <a:ea typeface="Geneva" charset="0"/>
        </a:defRPr>
      </a:lvl6pPr>
      <a:lvl7pPr marL="914400" algn="l" defTabSz="457200" rtl="0" fontAlgn="base">
        <a:spcBef>
          <a:spcPct val="0"/>
        </a:spcBef>
        <a:spcAft>
          <a:spcPct val="0"/>
        </a:spcAft>
        <a:defRPr sz="1600" b="1">
          <a:solidFill>
            <a:srgbClr val="004278"/>
          </a:solidFill>
          <a:latin typeface="Helvetica" charset="0"/>
          <a:ea typeface="Geneva" charset="0"/>
        </a:defRPr>
      </a:lvl7pPr>
      <a:lvl8pPr marL="1371600" algn="l" defTabSz="457200" rtl="0" fontAlgn="base">
        <a:spcBef>
          <a:spcPct val="0"/>
        </a:spcBef>
        <a:spcAft>
          <a:spcPct val="0"/>
        </a:spcAft>
        <a:defRPr sz="1600" b="1">
          <a:solidFill>
            <a:srgbClr val="004278"/>
          </a:solidFill>
          <a:latin typeface="Helvetica" charset="0"/>
          <a:ea typeface="Geneva" charset="0"/>
        </a:defRPr>
      </a:lvl8pPr>
      <a:lvl9pPr marL="1828800" algn="l" defTabSz="457200" rtl="0" fontAlgn="base">
        <a:spcBef>
          <a:spcPct val="0"/>
        </a:spcBef>
        <a:spcAft>
          <a:spcPct val="0"/>
        </a:spcAft>
        <a:defRPr sz="1600" b="1">
          <a:solidFill>
            <a:srgbClr val="004278"/>
          </a:solidFill>
          <a:latin typeface="Helvetica" charset="0"/>
          <a:ea typeface="Geneva" charset="0"/>
        </a:defRPr>
      </a:lvl9pPr>
    </p:titleStyle>
    <p:bodyStyle>
      <a:lvl1pPr marL="227013" indent="-227013" algn="l" defTabSz="457200" rtl="0" eaLnBrk="0" fontAlgn="base" hangingPunct="0">
        <a:spcBef>
          <a:spcPts val="1000"/>
        </a:spcBef>
        <a:spcAft>
          <a:spcPct val="0"/>
        </a:spcAft>
        <a:buClr>
          <a:srgbClr val="F79646"/>
        </a:buClr>
        <a:buSzPct val="100000"/>
        <a:buFont typeface="Wingdings" charset="0"/>
        <a:buChar char="§"/>
        <a:tabLst>
          <a:tab pos="227013" algn="l"/>
        </a:tabLst>
        <a:defRPr sz="2800" b="1" kern="1200">
          <a:solidFill>
            <a:srgbClr val="004278"/>
          </a:solidFill>
          <a:latin typeface="Arial" panose="020B0604020202020204" pitchFamily="34" charset="0"/>
          <a:ea typeface="Arial" panose="020B0604020202020204" pitchFamily="34" charset="0"/>
          <a:cs typeface="Arial" panose="020B0604020202020204" pitchFamily="34" charset="0"/>
        </a:defRPr>
      </a:lvl1pPr>
      <a:lvl2pPr marL="457200" indent="-173038" algn="l" defTabSz="457200" rtl="0" eaLnBrk="0" fontAlgn="base" hangingPunct="0">
        <a:spcBef>
          <a:spcPts val="1000"/>
        </a:spcBef>
        <a:spcAft>
          <a:spcPct val="0"/>
        </a:spcAft>
        <a:buClr>
          <a:srgbClr val="F79646"/>
        </a:buClr>
        <a:buFont typeface="Lucida Grande" charset="0"/>
        <a:buChar char="–"/>
        <a:defRPr sz="2400" b="1" kern="120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defRPr>
      </a:lvl2pPr>
      <a:lvl3pPr marL="457200" indent="136525" algn="l" defTabSz="457200" rtl="0" eaLnBrk="0" fontAlgn="base" hangingPunct="0">
        <a:spcBef>
          <a:spcPts val="1000"/>
        </a:spcBef>
        <a:spcAft>
          <a:spcPct val="0"/>
        </a:spcAft>
        <a:buClr>
          <a:srgbClr val="F79646"/>
        </a:buClr>
        <a:buFont typeface="Lucida Grande" charset="0"/>
        <a:buChar char="–"/>
        <a:defRPr sz="2000" b="1" kern="120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defRPr>
      </a:lvl3pPr>
      <a:lvl4pPr marL="685800" indent="136525" algn="l" defTabSz="457200" rtl="0" eaLnBrk="0" fontAlgn="base" hangingPunct="0">
        <a:spcBef>
          <a:spcPts val="1000"/>
        </a:spcBef>
        <a:spcAft>
          <a:spcPct val="0"/>
        </a:spcAft>
        <a:buClr>
          <a:srgbClr val="F79646"/>
        </a:buClr>
        <a:buFont typeface="Lucida Grande" charset="0"/>
        <a:buChar char="–"/>
        <a:defRPr b="1" kern="120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defRPr>
      </a:lvl4pPr>
      <a:lvl5pPr marL="914400" indent="136525" algn="l" defTabSz="457200" rtl="0" eaLnBrk="0" fontAlgn="base" hangingPunct="0">
        <a:spcBef>
          <a:spcPts val="1000"/>
        </a:spcBef>
        <a:spcAft>
          <a:spcPct val="0"/>
        </a:spcAft>
        <a:buClr>
          <a:srgbClr val="F79646"/>
        </a:buClr>
        <a:buFont typeface="Lucida Grande" charset="0"/>
        <a:buChar char="–"/>
        <a:defRPr sz="1600" b="1" kern="120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5901-A6EF-96AF-9621-4A1013F98685}"/>
              </a:ext>
            </a:extLst>
          </p:cNvPr>
          <p:cNvSpPr>
            <a:spLocks noGrp="1"/>
          </p:cNvSpPr>
          <p:nvPr>
            <p:ph type="title"/>
          </p:nvPr>
        </p:nvSpPr>
        <p:spPr/>
        <p:txBody>
          <a:bodyPr/>
          <a:lstStyle/>
          <a:p>
            <a:r>
              <a:rPr lang="en-US" dirty="0"/>
              <a:t>3/15 Journal Club</a:t>
            </a:r>
          </a:p>
        </p:txBody>
      </p:sp>
      <p:pic>
        <p:nvPicPr>
          <p:cNvPr id="8" name="Picture 7">
            <a:extLst>
              <a:ext uri="{FF2B5EF4-FFF2-40B4-BE49-F238E27FC236}">
                <a16:creationId xmlns:a16="http://schemas.microsoft.com/office/drawing/2014/main" id="{1F4D5DE4-E5A0-AFB1-C783-D7E6E72B3600}"/>
              </a:ext>
            </a:extLst>
          </p:cNvPr>
          <p:cNvPicPr>
            <a:picLocks noChangeAspect="1"/>
          </p:cNvPicPr>
          <p:nvPr/>
        </p:nvPicPr>
        <p:blipFill>
          <a:blip r:embed="rId2"/>
          <a:stretch>
            <a:fillRect/>
          </a:stretch>
        </p:blipFill>
        <p:spPr>
          <a:xfrm>
            <a:off x="181592" y="795528"/>
            <a:ext cx="8780816" cy="5522191"/>
          </a:xfrm>
          <a:prstGeom prst="rect">
            <a:avLst/>
          </a:prstGeom>
        </p:spPr>
      </p:pic>
    </p:spTree>
    <p:extLst>
      <p:ext uri="{BB962C8B-B14F-4D97-AF65-F5344CB8AC3E}">
        <p14:creationId xmlns:p14="http://schemas.microsoft.com/office/powerpoint/2010/main" val="3660613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BF763-E0B0-9DC5-E039-BF076D5C82C4}"/>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DE81A3F3-8910-9B0C-FA9C-C1099B20076C}"/>
              </a:ext>
            </a:extLst>
          </p:cNvPr>
          <p:cNvSpPr>
            <a:spLocks noGrp="1"/>
          </p:cNvSpPr>
          <p:nvPr>
            <p:ph idx="1"/>
          </p:nvPr>
        </p:nvSpPr>
        <p:spPr/>
        <p:txBody>
          <a:bodyPr/>
          <a:lstStyle/>
          <a:p>
            <a:pPr algn="l">
              <a:buFont typeface="Wingdings" panose="05000000000000000000" pitchFamily="2" charset="2"/>
              <a:buChar char="§"/>
            </a:pPr>
            <a:r>
              <a:rPr lang="en-US" sz="2000" b="0" i="0" dirty="0">
                <a:solidFill>
                  <a:schemeClr val="tx1"/>
                </a:solidFill>
                <a:effectLst/>
                <a:latin typeface="+mn-lt"/>
              </a:rPr>
              <a:t> </a:t>
            </a:r>
            <a:r>
              <a:rPr lang="en-US" sz="2000" b="0" i="0" dirty="0" err="1">
                <a:solidFill>
                  <a:schemeClr val="tx1"/>
                </a:solidFill>
                <a:effectLst/>
                <a:latin typeface="+mn-lt"/>
              </a:rPr>
              <a:t>DoseGNN</a:t>
            </a:r>
            <a:r>
              <a:rPr lang="en-US" sz="2000" b="0" i="0" dirty="0">
                <a:solidFill>
                  <a:schemeClr val="tx1"/>
                </a:solidFill>
                <a:effectLst/>
                <a:latin typeface="+mn-lt"/>
              </a:rPr>
              <a:t> can achieve the most accurate prediction of the clinically delivered dose and significantly outperforms existing state-of-the-art deep learning models.</a:t>
            </a:r>
          </a:p>
          <a:p>
            <a:pPr>
              <a:buFont typeface="Wingdings" panose="05000000000000000000" pitchFamily="2" charset="2"/>
              <a:buChar char="§"/>
            </a:pPr>
            <a:r>
              <a:rPr lang="en-US" sz="2000" b="0" i="0" dirty="0">
                <a:solidFill>
                  <a:schemeClr val="tx1"/>
                </a:solidFill>
                <a:effectLst/>
                <a:latin typeface="+mn-lt"/>
              </a:rPr>
              <a:t>LLMs-based interaction can effectively enhance the performance of treatment planning algorithms and provide </a:t>
            </a:r>
            <a:r>
              <a:rPr lang="en-US" sz="2000" b="0" dirty="0">
                <a:solidFill>
                  <a:schemeClr val="tx1"/>
                </a:solidFill>
                <a:latin typeface="+mn-lt"/>
              </a:rPr>
              <a:t>highly personalized treatment planning </a:t>
            </a:r>
            <a:r>
              <a:rPr lang="en-US" sz="2000" b="0" i="0" dirty="0">
                <a:solidFill>
                  <a:schemeClr val="tx1"/>
                </a:solidFill>
                <a:effectLst/>
                <a:latin typeface="+mn-lt"/>
              </a:rPr>
              <a:t>by incorporating clinician's instructions/prescriptions</a:t>
            </a:r>
            <a:r>
              <a:rPr lang="en-US" sz="2000" b="0" i="0" dirty="0">
                <a:solidFill>
                  <a:srgbClr val="000000"/>
                </a:solidFill>
                <a:effectLst/>
                <a:latin typeface="+mn-lt"/>
              </a:rPr>
              <a:t>.</a:t>
            </a:r>
            <a:r>
              <a:rPr lang="en-US" sz="1400" dirty="0"/>
              <a:t> </a:t>
            </a:r>
            <a:endParaRPr lang="en-US" b="0" dirty="0">
              <a:solidFill>
                <a:srgbClr val="000000"/>
              </a:solidFill>
              <a:latin typeface="Open Sans" panose="020B0606030504020204" pitchFamily="34" charset="0"/>
            </a:endParaRPr>
          </a:p>
          <a:p>
            <a:pPr algn="l">
              <a:buFont typeface="Arial" panose="020B0604020202020204" pitchFamily="34" charset="0"/>
              <a:buChar char="•"/>
            </a:pPr>
            <a:endParaRPr lang="en-US" b="0" i="0" dirty="0">
              <a:solidFill>
                <a:srgbClr val="000000"/>
              </a:solidFill>
              <a:effectLst/>
              <a:latin typeface="Open Sans" panose="020B0606030504020204" pitchFamily="34" charset="0"/>
            </a:endParaRPr>
          </a:p>
          <a:p>
            <a:endParaRPr lang="en-US" dirty="0"/>
          </a:p>
        </p:txBody>
      </p:sp>
      <p:sp>
        <p:nvSpPr>
          <p:cNvPr id="4" name="Footer Placeholder 3">
            <a:extLst>
              <a:ext uri="{FF2B5EF4-FFF2-40B4-BE49-F238E27FC236}">
                <a16:creationId xmlns:a16="http://schemas.microsoft.com/office/drawing/2014/main" id="{975FFF76-8F3C-4CB6-4689-DBD4ECAB149B}"/>
              </a:ext>
            </a:extLst>
          </p:cNvPr>
          <p:cNvSpPr>
            <a:spLocks noGrp="1"/>
          </p:cNvSpPr>
          <p:nvPr>
            <p:ph type="ftr" sz="quarter" idx="3"/>
          </p:nvPr>
        </p:nvSpPr>
        <p:spPr/>
        <p:txBody>
          <a:bodyPr/>
          <a:lstStyle/>
          <a:p>
            <a:r>
              <a:rPr lang="en-US"/>
              <a:t>© Name, Ph.D., MAIA Lab, 2023</a:t>
            </a:r>
            <a:endParaRPr lang="en-US" dirty="0"/>
          </a:p>
        </p:txBody>
      </p:sp>
    </p:spTree>
    <p:extLst>
      <p:ext uri="{BB962C8B-B14F-4D97-AF65-F5344CB8AC3E}">
        <p14:creationId xmlns:p14="http://schemas.microsoft.com/office/powerpoint/2010/main" val="3618276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654994E-E470-0841-B437-72C576128C61}"/>
              </a:ext>
            </a:extLst>
          </p:cNvPr>
          <p:cNvSpPr>
            <a:spLocks noGrp="1"/>
          </p:cNvSpPr>
          <p:nvPr>
            <p:ph type="ftr" sz="quarter" idx="3"/>
          </p:nvPr>
        </p:nvSpPr>
        <p:spPr/>
        <p:txBody>
          <a:bodyPr/>
          <a:lstStyle/>
          <a:p>
            <a:r>
              <a:rPr lang="en-US"/>
              <a:t>© Name, Ph.D., MAIA Lab, 2023</a:t>
            </a:r>
            <a:endParaRPr lang="en-US" dirty="0"/>
          </a:p>
        </p:txBody>
      </p:sp>
      <p:pic>
        <p:nvPicPr>
          <p:cNvPr id="5122" name="Picture 2" descr="Calligraphy Thank You Images – Browse 33,441 Stock Photos, Vectors, and  Video | Adobe Stock">
            <a:extLst>
              <a:ext uri="{FF2B5EF4-FFF2-40B4-BE49-F238E27FC236}">
                <a16:creationId xmlns:a16="http://schemas.microsoft.com/office/drawing/2014/main" id="{9DA0F405-612B-68F6-A462-34EE5D93D2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34" y="520400"/>
            <a:ext cx="8735209" cy="5375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180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dirty="0">
                <a:solidFill>
                  <a:schemeClr val="tx2">
                    <a:lumMod val="75000"/>
                  </a:schemeClr>
                </a:solidFill>
                <a:effectLst/>
                <a:latin typeface="Söhne"/>
              </a:rPr>
              <a:t>Introduction</a:t>
            </a:r>
            <a:endParaRPr lang="en-US" dirty="0">
              <a:solidFill>
                <a:schemeClr val="tx2">
                  <a:lumMod val="75000"/>
                </a:schemeClr>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000" b="1" dirty="0">
                <a:solidFill>
                  <a:schemeClr val="tx1"/>
                </a:solidFill>
                <a:latin typeface="+mn-lt"/>
              </a:rPr>
              <a:t>Problem:</a:t>
            </a:r>
            <a:endParaRPr lang="en-US" sz="2000" dirty="0">
              <a:solidFill>
                <a:schemeClr val="tx1"/>
              </a:solidFill>
              <a:latin typeface="+mn-lt"/>
            </a:endParaRPr>
          </a:p>
          <a:p>
            <a:pPr marL="0" indent="0">
              <a:buNone/>
            </a:pPr>
            <a:r>
              <a:rPr lang="en-US" sz="2000" b="0" dirty="0">
                <a:solidFill>
                  <a:schemeClr val="tx1"/>
                </a:solidFill>
                <a:latin typeface="+mn-lt"/>
              </a:rPr>
              <a:t>Traditional deep learning-based DVH prediction models are often trained based on historical data that may not fully account for a patient’s unique medical conditions and anatomy. This limits their effectiveness in creating personalized radiotherapy planning.</a:t>
            </a:r>
          </a:p>
          <a:p>
            <a:pPr>
              <a:buFont typeface="Wingdings" panose="05000000000000000000" pitchFamily="2" charset="2"/>
              <a:buChar char="§"/>
            </a:pPr>
            <a:r>
              <a:rPr lang="en-US" sz="2000" b="1" dirty="0">
                <a:solidFill>
                  <a:schemeClr val="tx1"/>
                </a:solidFill>
                <a:latin typeface="+mn-lt"/>
              </a:rPr>
              <a:t>Purpose:</a:t>
            </a:r>
          </a:p>
          <a:p>
            <a:pPr marL="0" indent="0">
              <a:buNone/>
            </a:pPr>
            <a:r>
              <a:rPr lang="en-US" sz="2000" b="0" dirty="0">
                <a:solidFill>
                  <a:schemeClr val="tx1"/>
                </a:solidFill>
                <a:latin typeface="+mn-lt"/>
              </a:rPr>
              <a:t>This study presents </a:t>
            </a:r>
            <a:r>
              <a:rPr lang="en-US" sz="2000" b="0" dirty="0" err="1">
                <a:solidFill>
                  <a:schemeClr val="tx1"/>
                </a:solidFill>
                <a:latin typeface="+mn-lt"/>
              </a:rPr>
              <a:t>DoseGNN</a:t>
            </a:r>
            <a:r>
              <a:rPr lang="en-US" sz="2000" b="0" dirty="0">
                <a:solidFill>
                  <a:schemeClr val="tx1"/>
                </a:solidFill>
                <a:latin typeface="+mn-lt"/>
              </a:rPr>
              <a:t>, a deep learning model for DVH prediction that integrates imaging data with the large-language model (LLM)</a:t>
            </a:r>
            <a:r>
              <a:rPr lang="en-US" sz="1400" b="0" i="0" dirty="0">
                <a:solidFill>
                  <a:srgbClr val="000000"/>
                </a:solidFill>
                <a:effectLst/>
                <a:latin typeface="Open Sans" panose="020B0606030504020204" pitchFamily="34" charset="0"/>
              </a:rPr>
              <a:t> </a:t>
            </a:r>
            <a:r>
              <a:rPr lang="en-US" sz="2000" b="0" dirty="0">
                <a:solidFill>
                  <a:schemeClr val="tx1"/>
                </a:solidFill>
                <a:latin typeface="+mn-lt"/>
              </a:rPr>
              <a:t>to enhance treatment planning quality. Here, LLM is used </a:t>
            </a:r>
            <a:r>
              <a:rPr lang="en-US" sz="2000" b="0" i="0" dirty="0">
                <a:solidFill>
                  <a:srgbClr val="000000"/>
                </a:solidFill>
                <a:effectLst/>
                <a:latin typeface="Open Sans" panose="020B0606030504020204" pitchFamily="34" charset="0"/>
              </a:rPr>
              <a:t>to encode massive knowledge from prescriptions and interactive instructions from clinicians. </a:t>
            </a:r>
            <a:endParaRPr lang="en-US" sz="2000" b="0" dirty="0">
              <a:solidFill>
                <a:schemeClr val="tx1"/>
              </a:solidFill>
              <a:latin typeface="+mn-lt"/>
            </a:endParaRPr>
          </a:p>
          <a:p>
            <a:pPr marL="0" indent="0">
              <a:buNone/>
            </a:pPr>
            <a:r>
              <a:rPr lang="en-US" sz="2000" b="0" dirty="0">
                <a:solidFill>
                  <a:schemeClr val="tx1"/>
                </a:solidFill>
                <a:latin typeface="+mn-lt"/>
              </a:rPr>
              <a:t>Additionally</a:t>
            </a:r>
            <a:r>
              <a:rPr lang="en-US" sz="2000" b="0" dirty="0">
                <a:solidFill>
                  <a:srgbClr val="000000"/>
                </a:solidFill>
                <a:latin typeface="+mn-lt"/>
              </a:rPr>
              <a:t>,</a:t>
            </a:r>
            <a:r>
              <a:rPr lang="en-US" sz="2000" b="0" dirty="0">
                <a:solidFill>
                  <a:schemeClr val="tx1"/>
                </a:solidFill>
                <a:latin typeface="+mn-lt"/>
              </a:rPr>
              <a:t> an Online Human-AI Collaboration (OHAC) system is introduced as a practical framework for automating IMRT planning.</a:t>
            </a:r>
          </a:p>
        </p:txBody>
      </p:sp>
    </p:spTree>
    <p:extLst>
      <p:ext uri="{BB962C8B-B14F-4D97-AF65-F5344CB8AC3E}">
        <p14:creationId xmlns:p14="http://schemas.microsoft.com/office/powerpoint/2010/main" val="1257905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D07E3-4F5D-DCC7-6BCE-CD5992600438}"/>
              </a:ext>
            </a:extLst>
          </p:cNvPr>
          <p:cNvSpPr>
            <a:spLocks noGrp="1"/>
          </p:cNvSpPr>
          <p:nvPr>
            <p:ph type="title"/>
          </p:nvPr>
        </p:nvSpPr>
        <p:spPr/>
        <p:txBody>
          <a:bodyPr/>
          <a:lstStyle/>
          <a:p>
            <a:r>
              <a:rPr lang="en-US" dirty="0"/>
              <a:t>Dataset</a:t>
            </a:r>
          </a:p>
        </p:txBody>
      </p:sp>
      <p:sp>
        <p:nvSpPr>
          <p:cNvPr id="3" name="Content Placeholder 2">
            <a:extLst>
              <a:ext uri="{FF2B5EF4-FFF2-40B4-BE49-F238E27FC236}">
                <a16:creationId xmlns:a16="http://schemas.microsoft.com/office/drawing/2014/main" id="{6F0C29F6-A499-2309-C284-2E580D4BF2D7}"/>
              </a:ext>
            </a:extLst>
          </p:cNvPr>
          <p:cNvSpPr>
            <a:spLocks noGrp="1"/>
          </p:cNvSpPr>
          <p:nvPr>
            <p:ph idx="1"/>
          </p:nvPr>
        </p:nvSpPr>
        <p:spPr>
          <a:xfrm>
            <a:off x="160638" y="969264"/>
            <a:ext cx="8404115" cy="5212080"/>
          </a:xfrm>
        </p:spPr>
        <p:txBody>
          <a:bodyPr>
            <a:normAutofit/>
          </a:bodyPr>
          <a:lstStyle/>
          <a:p>
            <a:r>
              <a:rPr lang="en-US" sz="2000" b="0" dirty="0">
                <a:solidFill>
                  <a:schemeClr val="tx1"/>
                </a:solidFill>
                <a:latin typeface="+mn-lt"/>
              </a:rPr>
              <a:t>40 IMRT lung treatment plans with CT </a:t>
            </a:r>
          </a:p>
          <a:p>
            <a:r>
              <a:rPr lang="en-US" sz="2000" b="0" i="0" dirty="0">
                <a:solidFill>
                  <a:schemeClr val="tx1"/>
                </a:solidFill>
                <a:effectLst/>
                <a:latin typeface="+mn-lt"/>
              </a:rPr>
              <a:t>Medical text data: prompt-oriented text documents of clinician's instructions and prescriptions to describe the goals of the treatment as well as the medical factors of a patient.</a:t>
            </a:r>
          </a:p>
          <a:p>
            <a:endParaRPr lang="en-US" sz="2000" b="0" dirty="0">
              <a:solidFill>
                <a:schemeClr val="tx1"/>
              </a:solidFill>
              <a:latin typeface="+mn-lt"/>
            </a:endParaRPr>
          </a:p>
          <a:p>
            <a:pPr marL="0" indent="0">
              <a:buNone/>
            </a:pPr>
            <a:endParaRPr lang="en-US" sz="2000" b="0" dirty="0">
              <a:solidFill>
                <a:schemeClr val="tx1"/>
              </a:solidFill>
              <a:latin typeface="+mn-lt"/>
            </a:endParaRPr>
          </a:p>
        </p:txBody>
      </p:sp>
    </p:spTree>
    <p:extLst>
      <p:ext uri="{BB962C8B-B14F-4D97-AF65-F5344CB8AC3E}">
        <p14:creationId xmlns:p14="http://schemas.microsoft.com/office/powerpoint/2010/main" val="580623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995B1-2730-97C8-1B5E-22D7B74D5C2B}"/>
              </a:ext>
            </a:extLst>
          </p:cNvPr>
          <p:cNvSpPr>
            <a:spLocks noGrp="1"/>
          </p:cNvSpPr>
          <p:nvPr>
            <p:ph type="title"/>
          </p:nvPr>
        </p:nvSpPr>
        <p:spPr/>
        <p:txBody>
          <a:bodyPr/>
          <a:lstStyle/>
          <a:p>
            <a:r>
              <a:rPr lang="en-US" dirty="0"/>
              <a:t>Method</a:t>
            </a:r>
          </a:p>
        </p:txBody>
      </p:sp>
      <p:sp>
        <p:nvSpPr>
          <p:cNvPr id="3" name="Content Placeholder 2">
            <a:extLst>
              <a:ext uri="{FF2B5EF4-FFF2-40B4-BE49-F238E27FC236}">
                <a16:creationId xmlns:a16="http://schemas.microsoft.com/office/drawing/2014/main" id="{20D0BDD1-501A-C982-D94E-C01A67E2251E}"/>
              </a:ext>
            </a:extLst>
          </p:cNvPr>
          <p:cNvSpPr>
            <a:spLocks noGrp="1"/>
          </p:cNvSpPr>
          <p:nvPr>
            <p:ph idx="1"/>
          </p:nvPr>
        </p:nvSpPr>
        <p:spPr>
          <a:xfrm>
            <a:off x="1069306" y="2158773"/>
            <a:ext cx="6486471" cy="3512208"/>
          </a:xfrm>
        </p:spPr>
        <p:txBody>
          <a:bodyPr>
            <a:normAutofit/>
          </a:bodyPr>
          <a:lstStyle/>
          <a:p>
            <a:pPr>
              <a:buFont typeface="Courier New" panose="02070309020205020404" pitchFamily="49" charset="0"/>
              <a:buChar char="o"/>
            </a:pPr>
            <a:endParaRPr lang="en-US" sz="1800" b="0" i="0" dirty="0">
              <a:solidFill>
                <a:schemeClr val="tx1"/>
              </a:solidFill>
              <a:effectLst/>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endParaRPr lang="en-US" sz="1800" b="0" i="0" dirty="0">
              <a:solidFill>
                <a:schemeClr val="tx1"/>
              </a:solidFill>
              <a:effectLst/>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endParaRPr lang="en-US" sz="1800" b="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1800" b="0" i="0" dirty="0">
              <a:solidFill>
                <a:schemeClr val="tx1"/>
              </a:solidFill>
              <a:effectLst/>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endParaRPr lang="en-US" sz="1800" b="0" i="0" dirty="0">
              <a:solidFill>
                <a:schemeClr val="tx1"/>
              </a:solidFill>
              <a:effectLst/>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endParaRPr lang="en-US" sz="1800" b="0" i="0" dirty="0">
              <a:solidFill>
                <a:schemeClr val="tx1"/>
              </a:solidFill>
              <a:effectLst/>
              <a:latin typeface="Times New Roman" panose="02020603050405020304" pitchFamily="18" charset="0"/>
              <a:cs typeface="Times New Roman" panose="02020603050405020304" pitchFamily="18" charset="0"/>
            </a:endParaRPr>
          </a:p>
          <a:p>
            <a:pPr algn="l"/>
            <a:endParaRPr lang="en-US" sz="1800" b="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Details are in the caption following the image">
            <a:extLst>
              <a:ext uri="{FF2B5EF4-FFF2-40B4-BE49-F238E27FC236}">
                <a16:creationId xmlns:a16="http://schemas.microsoft.com/office/drawing/2014/main" id="{284165FB-7201-00AA-F311-9FA378177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53" y="944257"/>
            <a:ext cx="7416053" cy="4857772"/>
          </a:xfrm>
          <a:prstGeom prst="rect">
            <a:avLst/>
          </a:prstGeom>
          <a:noFill/>
          <a:extLst>
            <a:ext uri="{909E8E84-426E-40DD-AFC4-6F175D3DCCD1}">
              <a14:hiddenFill xmlns:a14="http://schemas.microsoft.com/office/drawing/2010/main">
                <a:solidFill>
                  <a:srgbClr val="FFFFFF"/>
                </a:solidFill>
              </a14:hiddenFill>
            </a:ext>
          </a:extLst>
        </p:spPr>
      </p:pic>
      <p:sp>
        <p:nvSpPr>
          <p:cNvPr id="5" name="Callout: Left Arrow 4">
            <a:extLst>
              <a:ext uri="{FF2B5EF4-FFF2-40B4-BE49-F238E27FC236}">
                <a16:creationId xmlns:a16="http://schemas.microsoft.com/office/drawing/2014/main" id="{D20595B0-7CAA-4B66-1618-22BC4F222307}"/>
              </a:ext>
            </a:extLst>
          </p:cNvPr>
          <p:cNvSpPr/>
          <p:nvPr/>
        </p:nvSpPr>
        <p:spPr>
          <a:xfrm>
            <a:off x="5189273" y="2455176"/>
            <a:ext cx="3840041" cy="830997"/>
          </a:xfrm>
          <a:prstGeom prst="leftArrowCallout">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spcBef>
                <a:spcPts val="0"/>
              </a:spcBef>
              <a:buClr>
                <a:schemeClr val="accent6"/>
              </a:buClr>
            </a:pPr>
            <a:r>
              <a:rPr lang="en-US" sz="1200" dirty="0"/>
              <a:t>ICP converts unstructured 3D images into structured 4D tensors, representing geometric information of OARs and PTV.</a:t>
            </a:r>
            <a:endParaRPr lang="en-US" sz="1200" b="1" i="1" dirty="0">
              <a:solidFill>
                <a:schemeClr val="tx2"/>
              </a:solidFill>
              <a:latin typeface="Arial" panose="020B0604020202020204" pitchFamily="34" charset="0"/>
              <a:cs typeface="Arial" panose="020B0604020202020204" pitchFamily="34" charset="0"/>
            </a:endParaRPr>
          </a:p>
        </p:txBody>
      </p:sp>
      <p:sp>
        <p:nvSpPr>
          <p:cNvPr id="6" name="Callout: Left Arrow 5">
            <a:extLst>
              <a:ext uri="{FF2B5EF4-FFF2-40B4-BE49-F238E27FC236}">
                <a16:creationId xmlns:a16="http://schemas.microsoft.com/office/drawing/2014/main" id="{3DDE556F-8F96-19C2-6C1D-A811A7A73DA8}"/>
              </a:ext>
            </a:extLst>
          </p:cNvPr>
          <p:cNvSpPr/>
          <p:nvPr/>
        </p:nvSpPr>
        <p:spPr>
          <a:xfrm>
            <a:off x="4708044" y="4882552"/>
            <a:ext cx="4316403" cy="1384995"/>
          </a:xfrm>
          <a:prstGeom prst="leftArrowCallout">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spcBef>
                <a:spcPts val="0"/>
              </a:spcBef>
              <a:buClr>
                <a:schemeClr val="accent6"/>
              </a:buClr>
            </a:pPr>
            <a:r>
              <a:rPr lang="en-US" sz="1200" dirty="0"/>
              <a:t>In </a:t>
            </a:r>
            <a:r>
              <a:rPr lang="en-US" sz="1200" dirty="0" err="1"/>
              <a:t>DoseGNN</a:t>
            </a:r>
            <a:r>
              <a:rPr lang="en-US" sz="1200" dirty="0"/>
              <a:t>, image processing models (like Swin Transformer) and LLMs convert the 4D tensor and medical text into node features in an image-dose graph.</a:t>
            </a:r>
          </a:p>
          <a:p>
            <a:pPr>
              <a:spcBef>
                <a:spcPts val="0"/>
              </a:spcBef>
              <a:buClr>
                <a:schemeClr val="accent6"/>
              </a:buClr>
            </a:pPr>
            <a:endParaRPr lang="en-US" sz="1200" dirty="0"/>
          </a:p>
          <a:p>
            <a:pPr>
              <a:spcBef>
                <a:spcPts val="0"/>
              </a:spcBef>
              <a:buClr>
                <a:schemeClr val="accent6"/>
              </a:buClr>
            </a:pPr>
            <a:r>
              <a:rPr lang="en-US" sz="1200" dirty="0"/>
              <a:t> A GNN is then used to predict dose values for the dose nodes.</a:t>
            </a:r>
            <a:endParaRPr lang="en-US" sz="1200" b="1" i="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9185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9CB43-34EA-61A9-918A-4B6988F2F4FD}"/>
              </a:ext>
            </a:extLst>
          </p:cNvPr>
          <p:cNvSpPr>
            <a:spLocks noGrp="1"/>
          </p:cNvSpPr>
          <p:nvPr>
            <p:ph type="title"/>
          </p:nvPr>
        </p:nvSpPr>
        <p:spPr/>
        <p:txBody>
          <a:bodyPr/>
          <a:lstStyle/>
          <a:p>
            <a:r>
              <a:rPr lang="en-US" dirty="0" err="1"/>
              <a:t>Method_LLM</a:t>
            </a:r>
            <a:endParaRPr lang="en-US" dirty="0"/>
          </a:p>
        </p:txBody>
      </p:sp>
      <p:sp>
        <p:nvSpPr>
          <p:cNvPr id="5" name="Rectangle 1">
            <a:extLst>
              <a:ext uri="{FF2B5EF4-FFF2-40B4-BE49-F238E27FC236}">
                <a16:creationId xmlns:a16="http://schemas.microsoft.com/office/drawing/2014/main" id="{5564E121-435C-6C4C-0698-2D8111BA59C9}"/>
              </a:ext>
            </a:extLst>
          </p:cNvPr>
          <p:cNvSpPr>
            <a:spLocks noGrp="1" noChangeArrowheads="1"/>
          </p:cNvSpPr>
          <p:nvPr>
            <p:ph idx="1"/>
          </p:nvPr>
        </p:nvSpPr>
        <p:spPr bwMode="auto">
          <a:xfrm>
            <a:off x="56099" y="795528"/>
            <a:ext cx="9022657"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a:spcBef>
                <a:spcPct val="0"/>
              </a:spcBef>
              <a:buClr>
                <a:schemeClr val="accent6">
                  <a:lumMod val="75000"/>
                </a:schemeClr>
              </a:buClr>
              <a:buSzTx/>
              <a:buFont typeface="Wingdings" panose="05000000000000000000" pitchFamily="2" charset="2"/>
              <a:buChar char="§"/>
              <a:tabLst/>
            </a:pPr>
            <a:r>
              <a:rPr kumimoji="0" lang="en-US" altLang="en-US" sz="2000" i="0" u="none" strike="noStrike" cap="none" normalizeH="0" baseline="0" dirty="0">
                <a:ln>
                  <a:noFill/>
                </a:ln>
                <a:solidFill>
                  <a:schemeClr val="tx1"/>
                </a:solidFill>
                <a:effectLst/>
                <a:latin typeface="+mn-lt"/>
              </a:rPr>
              <a:t>How Are LLMs Fine-Tuned?</a:t>
            </a:r>
          </a:p>
          <a:p>
            <a:pPr marL="0" marR="0" lvl="0" indent="0" algn="l" defTabSz="914400" rtl="0" eaLnBrk="0" fontAlgn="base" latinLnBrk="0" hangingPunct="0">
              <a:lnSpc>
                <a:spcPct val="100000"/>
              </a:lnSpc>
              <a:spcBef>
                <a:spcPct val="0"/>
              </a:spcBef>
              <a:spcAft>
                <a:spcPct val="0"/>
              </a:spcAft>
              <a:buClr>
                <a:schemeClr val="accent6">
                  <a:lumMod val="75000"/>
                </a:schemeClr>
              </a:buClr>
              <a:buSzTx/>
              <a:buNone/>
              <a:tabLst/>
            </a:pPr>
            <a:r>
              <a:rPr lang="en-US" altLang="en-US" sz="2000" b="0" dirty="0">
                <a:solidFill>
                  <a:schemeClr val="tx1"/>
                </a:solidFill>
                <a:latin typeface="+mn-lt"/>
              </a:rPr>
              <a:t>They </a:t>
            </a:r>
            <a:r>
              <a:rPr kumimoji="0" lang="en-US" altLang="en-US" sz="2000" b="0" i="0" u="none" strike="noStrike" cap="none" normalizeH="0" baseline="0" dirty="0">
                <a:ln>
                  <a:noFill/>
                </a:ln>
                <a:solidFill>
                  <a:schemeClr val="tx1"/>
                </a:solidFill>
                <a:effectLst/>
                <a:latin typeface="+mn-lt"/>
              </a:rPr>
              <a:t>use </a:t>
            </a:r>
            <a:r>
              <a:rPr kumimoji="0" lang="en-US" altLang="en-US" sz="2000" b="0" i="0" u="none" strike="noStrike" cap="none" normalizeH="0" baseline="0" dirty="0" err="1">
                <a:ln>
                  <a:noFill/>
                </a:ln>
                <a:solidFill>
                  <a:schemeClr val="tx1"/>
                </a:solidFill>
                <a:effectLst/>
                <a:latin typeface="+mn-lt"/>
              </a:rPr>
              <a:t>LoRA</a:t>
            </a:r>
            <a:r>
              <a:rPr kumimoji="0" lang="en-US" altLang="en-US" sz="2000" b="0" i="0" u="none" strike="noStrike" cap="none" normalizeH="0" baseline="0" dirty="0">
                <a:ln>
                  <a:noFill/>
                </a:ln>
                <a:solidFill>
                  <a:schemeClr val="tx1"/>
                </a:solidFill>
                <a:effectLst/>
                <a:latin typeface="+mn-lt"/>
              </a:rPr>
              <a:t> (Low-Rank Adaptation) to fine-tune Llama 2. The main Llama 2 model is frozen, and three small neural networks (MLPs) are fine-tuned separately.</a:t>
            </a:r>
          </a:p>
          <a:p>
            <a:pPr marR="0" lvl="0" algn="l" defTabSz="914400" rtl="0" eaLnBrk="0" fontAlgn="base" latinLnBrk="0" hangingPunct="0">
              <a:lnSpc>
                <a:spcPct val="100000"/>
              </a:lnSpc>
              <a:spcBef>
                <a:spcPct val="0"/>
              </a:spcBef>
              <a:spcAft>
                <a:spcPct val="0"/>
              </a:spcAft>
              <a:buClr>
                <a:schemeClr val="accent6">
                  <a:lumMod val="75000"/>
                </a:schemeClr>
              </a:buClr>
              <a:buSzTx/>
              <a:buFont typeface="Wingdings" panose="05000000000000000000" pitchFamily="2" charset="2"/>
              <a:buChar char="§"/>
              <a:tabLst/>
            </a:pPr>
            <a:endParaRPr kumimoji="0" lang="en-US" altLang="en-US" sz="2000" b="0" i="0" u="none" strike="noStrike" cap="none" normalizeH="0" baseline="0" dirty="0">
              <a:ln>
                <a:noFill/>
              </a:ln>
              <a:solidFill>
                <a:schemeClr val="tx1"/>
              </a:solidFill>
              <a:effectLst/>
              <a:latin typeface="+mn-lt"/>
            </a:endParaRPr>
          </a:p>
          <a:p>
            <a:pPr defTabSz="914400">
              <a:spcBef>
                <a:spcPct val="0"/>
              </a:spcBef>
              <a:buClr>
                <a:schemeClr val="accent6">
                  <a:lumMod val="75000"/>
                </a:schemeClr>
              </a:buClr>
              <a:buSzTx/>
              <a:buFont typeface="Wingdings" panose="05000000000000000000" pitchFamily="2" charset="2"/>
              <a:buChar char="§"/>
              <a:tabLst/>
            </a:pPr>
            <a:r>
              <a:rPr kumimoji="0" lang="en-US" altLang="en-US" sz="2000" i="0" u="none" strike="noStrike" cap="none" normalizeH="0" baseline="0" dirty="0">
                <a:ln>
                  <a:noFill/>
                </a:ln>
                <a:solidFill>
                  <a:schemeClr val="tx1"/>
                </a:solidFill>
                <a:effectLst/>
                <a:latin typeface="+mn-lt"/>
              </a:rPr>
              <a:t>What Does the Fine-Tuned Model Learn?</a:t>
            </a:r>
          </a:p>
          <a:p>
            <a:pPr marL="0" marR="0" lvl="0" indent="0" algn="l" defTabSz="914400" rtl="0" eaLnBrk="0" fontAlgn="base" latinLnBrk="0" hangingPunct="0">
              <a:lnSpc>
                <a:spcPct val="100000"/>
              </a:lnSpc>
              <a:spcBef>
                <a:spcPct val="0"/>
              </a:spcBef>
              <a:spcAft>
                <a:spcPct val="0"/>
              </a:spcAft>
              <a:buClr>
                <a:schemeClr val="accent6">
                  <a:lumMod val="75000"/>
                </a:schemeClr>
              </a:buClr>
              <a:buSzTx/>
              <a:buNone/>
              <a:tabLst/>
            </a:pPr>
            <a:r>
              <a:rPr kumimoji="0" lang="en-US" altLang="en-US" sz="2000" b="0" i="0" u="none" strike="noStrike" cap="none" normalizeH="0" baseline="0" dirty="0">
                <a:ln>
                  <a:noFill/>
                </a:ln>
                <a:solidFill>
                  <a:schemeClr val="tx1"/>
                </a:solidFill>
                <a:effectLst/>
                <a:latin typeface="+mn-lt"/>
              </a:rPr>
              <a:t>Whether to increase or decrease the dose for better coverage</a:t>
            </a:r>
          </a:p>
          <a:p>
            <a:pPr marL="0" marR="0" lvl="0" indent="0" algn="l" defTabSz="914400" rtl="0" eaLnBrk="0" fontAlgn="base" latinLnBrk="0" hangingPunct="0">
              <a:lnSpc>
                <a:spcPct val="100000"/>
              </a:lnSpc>
              <a:spcBef>
                <a:spcPct val="0"/>
              </a:spcBef>
              <a:spcAft>
                <a:spcPct val="0"/>
              </a:spcAft>
              <a:buClr>
                <a:schemeClr val="accent6">
                  <a:lumMod val="75000"/>
                </a:schemeClr>
              </a:buClr>
              <a:buSzTx/>
              <a:buNone/>
              <a:tabLst/>
            </a:pPr>
            <a:r>
              <a:rPr kumimoji="0" lang="en-US" altLang="en-US" sz="2000" b="0" i="0" u="none" strike="noStrike" cap="none" normalizeH="0" baseline="0" dirty="0">
                <a:ln>
                  <a:noFill/>
                </a:ln>
                <a:solidFill>
                  <a:schemeClr val="tx1"/>
                </a:solidFill>
                <a:effectLst/>
                <a:latin typeface="+mn-lt"/>
              </a:rPr>
              <a:t>Specific dose instructions from clinicians.</a:t>
            </a:r>
          </a:p>
          <a:p>
            <a:pPr marL="0" marR="0" lvl="0" indent="0" algn="l" defTabSz="914400" rtl="0" eaLnBrk="0" fontAlgn="base" latinLnBrk="0" hangingPunct="0">
              <a:lnSpc>
                <a:spcPct val="100000"/>
              </a:lnSpc>
              <a:spcBef>
                <a:spcPct val="0"/>
              </a:spcBef>
              <a:spcAft>
                <a:spcPct val="0"/>
              </a:spcAft>
              <a:buClr>
                <a:schemeClr val="accent6">
                  <a:lumMod val="75000"/>
                </a:schemeClr>
              </a:buClr>
              <a:buSzTx/>
              <a:buNone/>
              <a:tabLst/>
            </a:pPr>
            <a:endParaRPr lang="en-US" altLang="en-US" sz="2000" dirty="0">
              <a:solidFill>
                <a:schemeClr val="tx1"/>
              </a:solidFill>
              <a:latin typeface="+mn-lt"/>
            </a:endParaRPr>
          </a:p>
          <a:p>
            <a:pPr defTabSz="914400">
              <a:spcBef>
                <a:spcPct val="0"/>
              </a:spcBef>
              <a:buClr>
                <a:schemeClr val="accent6">
                  <a:lumMod val="75000"/>
                </a:schemeClr>
              </a:buClr>
              <a:buSzTx/>
              <a:buFont typeface="Wingdings" panose="05000000000000000000" pitchFamily="2" charset="2"/>
              <a:buChar char="§"/>
              <a:tabLst/>
            </a:pPr>
            <a:r>
              <a:rPr kumimoji="0" lang="en-US" altLang="en-US" sz="2000" i="0" u="none" strike="noStrike" cap="none" normalizeH="0" baseline="0" dirty="0">
                <a:ln>
                  <a:noFill/>
                </a:ln>
                <a:solidFill>
                  <a:schemeClr val="tx1"/>
                </a:solidFill>
                <a:effectLst/>
                <a:latin typeface="+mn-lt"/>
              </a:rPr>
              <a:t>How Is This Used in </a:t>
            </a:r>
            <a:r>
              <a:rPr kumimoji="0" lang="en-US" altLang="en-US" sz="2000" i="0" u="none" strike="noStrike" cap="none" normalizeH="0" baseline="0" dirty="0" err="1">
                <a:ln>
                  <a:noFill/>
                </a:ln>
                <a:solidFill>
                  <a:schemeClr val="tx1"/>
                </a:solidFill>
                <a:effectLst/>
                <a:latin typeface="+mn-lt"/>
              </a:rPr>
              <a:t>DoseGNN</a:t>
            </a:r>
            <a:r>
              <a:rPr kumimoji="0" lang="en-US" altLang="en-US" sz="2000" i="0" u="none" strike="noStrike" cap="none" normalizeH="0" baseline="0" dirty="0">
                <a:ln>
                  <a:noFill/>
                </a:ln>
                <a:solidFill>
                  <a:schemeClr val="tx1"/>
                </a:solidFill>
                <a:effectLst/>
                <a:latin typeface="+mn-lt"/>
              </a:rPr>
              <a:t>?</a:t>
            </a:r>
          </a:p>
          <a:p>
            <a:pPr marL="0" indent="0" defTabSz="914400">
              <a:spcBef>
                <a:spcPct val="0"/>
              </a:spcBef>
              <a:buClr>
                <a:schemeClr val="accent6">
                  <a:lumMod val="75000"/>
                </a:schemeClr>
              </a:buClr>
              <a:buSzTx/>
              <a:buNone/>
              <a:tabLst/>
            </a:pPr>
            <a:r>
              <a:rPr lang="en-US" sz="2000" b="0" dirty="0">
                <a:solidFill>
                  <a:schemeClr val="tx1"/>
                </a:solidFill>
                <a:latin typeface="+mn-lt"/>
              </a:rPr>
              <a:t>The fine-tuned model’s output is converted into numerical embeddings and added as a prompt node in the graph, enabling </a:t>
            </a:r>
            <a:r>
              <a:rPr lang="en-US" sz="2000" b="0" dirty="0" err="1">
                <a:solidFill>
                  <a:schemeClr val="tx1"/>
                </a:solidFill>
                <a:latin typeface="+mn-lt"/>
              </a:rPr>
              <a:t>DoseGNN</a:t>
            </a:r>
            <a:r>
              <a:rPr lang="en-US" sz="2000" b="0" dirty="0">
                <a:solidFill>
                  <a:schemeClr val="tx1"/>
                </a:solidFill>
                <a:latin typeface="+mn-lt"/>
              </a:rPr>
              <a:t> to combine medical text and image data for better predictions</a:t>
            </a:r>
          </a:p>
          <a:p>
            <a:pPr marL="0" indent="0" defTabSz="914400">
              <a:spcBef>
                <a:spcPct val="0"/>
              </a:spcBef>
              <a:buClr>
                <a:schemeClr val="accent6">
                  <a:lumMod val="75000"/>
                </a:schemeClr>
              </a:buClr>
              <a:buSzTx/>
              <a:buNone/>
              <a:tabLst/>
            </a:pPr>
            <a:endParaRPr lang="en-US" sz="2000" b="0" dirty="0">
              <a:solidFill>
                <a:schemeClr val="tx1"/>
              </a:solidFill>
              <a:latin typeface="+mn-lt"/>
            </a:endParaRPr>
          </a:p>
          <a:p>
            <a:pPr defTabSz="914400">
              <a:spcBef>
                <a:spcPct val="0"/>
              </a:spcBef>
              <a:buClr>
                <a:schemeClr val="accent6">
                  <a:lumMod val="75000"/>
                </a:schemeClr>
              </a:buClr>
              <a:buSzTx/>
              <a:tabLst/>
            </a:pPr>
            <a:r>
              <a:rPr lang="en-US" sz="2000" dirty="0"/>
              <a:t>In the end, </a:t>
            </a:r>
            <a:r>
              <a:rPr lang="en-US" sz="2000" dirty="0" err="1"/>
              <a:t>DoseGNN</a:t>
            </a:r>
            <a:r>
              <a:rPr lang="en-US" sz="2000" dirty="0"/>
              <a:t> uses a homogeneous GNN to predict dose values, with node heterogeneity captured in the initial features. The DVH prediction task is framed as a node regression problem, solved using the GNN.</a:t>
            </a:r>
          </a:p>
          <a:p>
            <a:pPr marL="0" indent="0" defTabSz="914400">
              <a:spcBef>
                <a:spcPct val="0"/>
              </a:spcBef>
              <a:buClr>
                <a:schemeClr val="accent6">
                  <a:lumMod val="75000"/>
                </a:schemeClr>
              </a:buClr>
              <a:buSzTx/>
              <a:buNone/>
              <a:tabLst/>
            </a:pPr>
            <a:endParaRPr kumimoji="0" lang="en-US" altLang="en-US" sz="20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1415266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E6B64-8010-23C5-060E-BC4DA70AEFD4}"/>
              </a:ext>
            </a:extLst>
          </p:cNvPr>
          <p:cNvSpPr>
            <a:spLocks noGrp="1"/>
          </p:cNvSpPr>
          <p:nvPr>
            <p:ph type="title"/>
          </p:nvPr>
        </p:nvSpPr>
        <p:spPr/>
        <p:txBody>
          <a:bodyPr/>
          <a:lstStyle/>
          <a:p>
            <a:r>
              <a:rPr lang="en-US" dirty="0" err="1"/>
              <a:t>Result_PTV</a:t>
            </a:r>
            <a:r>
              <a:rPr lang="en-US" dirty="0"/>
              <a:t> and OAR</a:t>
            </a:r>
          </a:p>
        </p:txBody>
      </p:sp>
      <p:sp>
        <p:nvSpPr>
          <p:cNvPr id="4" name="Footer Placeholder 3">
            <a:extLst>
              <a:ext uri="{FF2B5EF4-FFF2-40B4-BE49-F238E27FC236}">
                <a16:creationId xmlns:a16="http://schemas.microsoft.com/office/drawing/2014/main" id="{5F87187E-510A-1F2A-5D4A-619921F6B90A}"/>
              </a:ext>
            </a:extLst>
          </p:cNvPr>
          <p:cNvSpPr>
            <a:spLocks noGrp="1"/>
          </p:cNvSpPr>
          <p:nvPr>
            <p:ph type="ftr" sz="quarter" idx="3"/>
          </p:nvPr>
        </p:nvSpPr>
        <p:spPr/>
        <p:txBody>
          <a:bodyPr/>
          <a:lstStyle/>
          <a:p>
            <a:r>
              <a:rPr lang="en-US"/>
              <a:t>© Name, Ph.D., MAIA Lab, 2023</a:t>
            </a:r>
            <a:endParaRPr lang="en-US" dirty="0"/>
          </a:p>
        </p:txBody>
      </p:sp>
      <p:pic>
        <p:nvPicPr>
          <p:cNvPr id="8" name="Picture 7">
            <a:extLst>
              <a:ext uri="{FF2B5EF4-FFF2-40B4-BE49-F238E27FC236}">
                <a16:creationId xmlns:a16="http://schemas.microsoft.com/office/drawing/2014/main" id="{16290334-8D6D-2CB2-D2A8-9997EE17E79B}"/>
              </a:ext>
            </a:extLst>
          </p:cNvPr>
          <p:cNvPicPr>
            <a:picLocks noChangeAspect="1"/>
          </p:cNvPicPr>
          <p:nvPr/>
        </p:nvPicPr>
        <p:blipFill>
          <a:blip r:embed="rId2"/>
          <a:stretch>
            <a:fillRect/>
          </a:stretch>
        </p:blipFill>
        <p:spPr>
          <a:xfrm>
            <a:off x="152782" y="945340"/>
            <a:ext cx="8613766" cy="3021542"/>
          </a:xfrm>
          <a:prstGeom prst="rect">
            <a:avLst/>
          </a:prstGeom>
        </p:spPr>
      </p:pic>
      <p:pic>
        <p:nvPicPr>
          <p:cNvPr id="10" name="Picture 9">
            <a:extLst>
              <a:ext uri="{FF2B5EF4-FFF2-40B4-BE49-F238E27FC236}">
                <a16:creationId xmlns:a16="http://schemas.microsoft.com/office/drawing/2014/main" id="{43462844-7780-7801-A594-65E79BF61AD3}"/>
              </a:ext>
            </a:extLst>
          </p:cNvPr>
          <p:cNvPicPr>
            <a:picLocks noChangeAspect="1"/>
          </p:cNvPicPr>
          <p:nvPr/>
        </p:nvPicPr>
        <p:blipFill>
          <a:blip r:embed="rId3"/>
          <a:stretch>
            <a:fillRect/>
          </a:stretch>
        </p:blipFill>
        <p:spPr>
          <a:xfrm>
            <a:off x="104492" y="4016401"/>
            <a:ext cx="8662056" cy="2758668"/>
          </a:xfrm>
          <a:prstGeom prst="rect">
            <a:avLst/>
          </a:prstGeom>
        </p:spPr>
      </p:pic>
    </p:spTree>
    <p:extLst>
      <p:ext uri="{BB962C8B-B14F-4D97-AF65-F5344CB8AC3E}">
        <p14:creationId xmlns:p14="http://schemas.microsoft.com/office/powerpoint/2010/main" val="3079931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05C2-AA14-6932-31AE-1718AA2E5477}"/>
              </a:ext>
            </a:extLst>
          </p:cNvPr>
          <p:cNvSpPr>
            <a:spLocks noGrp="1"/>
          </p:cNvSpPr>
          <p:nvPr>
            <p:ph type="title"/>
          </p:nvPr>
        </p:nvSpPr>
        <p:spPr/>
        <p:txBody>
          <a:bodyPr/>
          <a:lstStyle/>
          <a:p>
            <a:r>
              <a:rPr lang="en-US" dirty="0"/>
              <a:t>Result_ Dose coverage</a:t>
            </a:r>
          </a:p>
        </p:txBody>
      </p:sp>
      <p:sp>
        <p:nvSpPr>
          <p:cNvPr id="4" name="Footer Placeholder 3">
            <a:extLst>
              <a:ext uri="{FF2B5EF4-FFF2-40B4-BE49-F238E27FC236}">
                <a16:creationId xmlns:a16="http://schemas.microsoft.com/office/drawing/2014/main" id="{881AEDD2-0124-F497-3A9F-377BBD5F0A1A}"/>
              </a:ext>
            </a:extLst>
          </p:cNvPr>
          <p:cNvSpPr>
            <a:spLocks noGrp="1"/>
          </p:cNvSpPr>
          <p:nvPr>
            <p:ph type="ftr" sz="quarter" idx="3"/>
          </p:nvPr>
        </p:nvSpPr>
        <p:spPr/>
        <p:txBody>
          <a:bodyPr/>
          <a:lstStyle/>
          <a:p>
            <a:r>
              <a:rPr lang="en-US"/>
              <a:t>© Name, Ph.D., MAIA Lab, 2023</a:t>
            </a:r>
            <a:endParaRPr lang="en-US" dirty="0"/>
          </a:p>
        </p:txBody>
      </p:sp>
      <p:pic>
        <p:nvPicPr>
          <p:cNvPr id="6" name="Picture 5">
            <a:extLst>
              <a:ext uri="{FF2B5EF4-FFF2-40B4-BE49-F238E27FC236}">
                <a16:creationId xmlns:a16="http://schemas.microsoft.com/office/drawing/2014/main" id="{580B046A-4241-CDFC-4153-76CE10801A2B}"/>
              </a:ext>
            </a:extLst>
          </p:cNvPr>
          <p:cNvPicPr>
            <a:picLocks noChangeAspect="1"/>
          </p:cNvPicPr>
          <p:nvPr/>
        </p:nvPicPr>
        <p:blipFill>
          <a:blip r:embed="rId2"/>
          <a:stretch>
            <a:fillRect/>
          </a:stretch>
        </p:blipFill>
        <p:spPr>
          <a:xfrm>
            <a:off x="0" y="876019"/>
            <a:ext cx="9022953" cy="5453433"/>
          </a:xfrm>
          <a:prstGeom prst="rect">
            <a:avLst/>
          </a:prstGeom>
        </p:spPr>
      </p:pic>
    </p:spTree>
    <p:extLst>
      <p:ext uri="{BB962C8B-B14F-4D97-AF65-F5344CB8AC3E}">
        <p14:creationId xmlns:p14="http://schemas.microsoft.com/office/powerpoint/2010/main" val="235605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107A-819C-271D-569A-C39984050B95}"/>
              </a:ext>
            </a:extLst>
          </p:cNvPr>
          <p:cNvSpPr>
            <a:spLocks noGrp="1"/>
          </p:cNvSpPr>
          <p:nvPr>
            <p:ph type="title"/>
          </p:nvPr>
        </p:nvSpPr>
        <p:spPr/>
        <p:txBody>
          <a:bodyPr/>
          <a:lstStyle/>
          <a:p>
            <a:r>
              <a:rPr lang="en-US" dirty="0"/>
              <a:t>Effectiveness of LLMs</a:t>
            </a:r>
          </a:p>
        </p:txBody>
      </p:sp>
      <p:pic>
        <p:nvPicPr>
          <p:cNvPr id="3074" name="Picture 2" descr="Details are in the caption following the image">
            <a:extLst>
              <a:ext uri="{FF2B5EF4-FFF2-40B4-BE49-F238E27FC236}">
                <a16:creationId xmlns:a16="http://schemas.microsoft.com/office/drawing/2014/main" id="{8B253241-F44A-ACD0-5A90-F865A3ADD1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851" y="1936402"/>
            <a:ext cx="7184910" cy="42760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07BDB31-A0A8-DA3F-654E-7CE6229585F3}"/>
              </a:ext>
            </a:extLst>
          </p:cNvPr>
          <p:cNvSpPr txBox="1"/>
          <p:nvPr/>
        </p:nvSpPr>
        <p:spPr bwMode="auto">
          <a:xfrm>
            <a:off x="301257" y="920739"/>
            <a:ext cx="853234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spAutoFit/>
          </a:bodyPr>
          <a:lstStyle/>
          <a:p>
            <a:pPr marL="342900" indent="-342900">
              <a:buClr>
                <a:schemeClr val="accent6">
                  <a:lumMod val="75000"/>
                </a:schemeClr>
              </a:buClr>
              <a:buFont typeface="Wingdings" panose="05000000000000000000" pitchFamily="2" charset="2"/>
              <a:buChar char="§"/>
            </a:pPr>
            <a:r>
              <a:rPr lang="en-US" sz="2000" dirty="0">
                <a:latin typeface="+mn-lt"/>
              </a:rPr>
              <a:t>Clinicians can optimize </a:t>
            </a:r>
            <a:r>
              <a:rPr lang="en-US" sz="2000" dirty="0" err="1">
                <a:latin typeface="+mn-lt"/>
              </a:rPr>
              <a:t>DoseGNN</a:t>
            </a:r>
            <a:r>
              <a:rPr lang="en-US" sz="2000" dirty="0">
                <a:latin typeface="+mn-lt"/>
              </a:rPr>
              <a:t> outcomes with prompts/instructions. The dashed blue lines in the figure represent CDVHs from unknown delivered doses in clinical plans. </a:t>
            </a:r>
          </a:p>
        </p:txBody>
      </p:sp>
    </p:spTree>
    <p:extLst>
      <p:ext uri="{BB962C8B-B14F-4D97-AF65-F5344CB8AC3E}">
        <p14:creationId xmlns:p14="http://schemas.microsoft.com/office/powerpoint/2010/main" val="3020927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tails are in the caption following the image">
            <a:extLst>
              <a:ext uri="{FF2B5EF4-FFF2-40B4-BE49-F238E27FC236}">
                <a16:creationId xmlns:a16="http://schemas.microsoft.com/office/drawing/2014/main" id="{AE5B1AFC-B5EC-7E89-E4C7-E439FE3D4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864" y="1943983"/>
            <a:ext cx="8443591" cy="492836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BF90BD50-1FEE-5184-4BA1-29145453732A}"/>
              </a:ext>
            </a:extLst>
          </p:cNvPr>
          <p:cNvSpPr>
            <a:spLocks noGrp="1"/>
          </p:cNvSpPr>
          <p:nvPr>
            <p:ph type="title"/>
          </p:nvPr>
        </p:nvSpPr>
        <p:spPr>
          <a:xfrm>
            <a:off x="138528" y="1221846"/>
            <a:ext cx="8644036" cy="596583"/>
          </a:xfrm>
        </p:spPr>
        <p:txBody>
          <a:bodyPr>
            <a:noAutofit/>
          </a:bodyPr>
          <a:lstStyle/>
          <a:p>
            <a:pPr marL="171450" indent="-171450">
              <a:buClr>
                <a:schemeClr val="accent6">
                  <a:lumMod val="75000"/>
                </a:schemeClr>
              </a:buClr>
              <a:buFont typeface="Wingdings" panose="05000000000000000000" pitchFamily="2" charset="2"/>
              <a:buChar char="§"/>
            </a:pPr>
            <a:r>
              <a:rPr lang="en-US" sz="2000" b="0" dirty="0">
                <a:solidFill>
                  <a:schemeClr val="tx1"/>
                </a:solidFill>
                <a:latin typeface="+mn-lt"/>
              </a:rPr>
              <a:t>The Online Human-AI Collaboration  System addresses the shortage of high-quality IMRT treatment plans by integrating clinician expertise into AI-driven automatic treatment planning, improving model training and optimization.</a:t>
            </a:r>
          </a:p>
        </p:txBody>
      </p:sp>
      <p:sp>
        <p:nvSpPr>
          <p:cNvPr id="8" name="Title 1">
            <a:extLst>
              <a:ext uri="{FF2B5EF4-FFF2-40B4-BE49-F238E27FC236}">
                <a16:creationId xmlns:a16="http://schemas.microsoft.com/office/drawing/2014/main" id="{36731698-23EB-A068-57C1-B0EAF694DC9F}"/>
              </a:ext>
            </a:extLst>
          </p:cNvPr>
          <p:cNvSpPr txBox="1">
            <a:spLocks/>
          </p:cNvSpPr>
          <p:nvPr/>
        </p:nvSpPr>
        <p:spPr bwMode="auto">
          <a:xfrm>
            <a:off x="566928" y="228600"/>
            <a:ext cx="8001000" cy="566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normAutofit/>
          </a:bodyPr>
          <a:lstStyle>
            <a:lvl1pPr algn="l" defTabSz="457200" rtl="0" eaLnBrk="0" fontAlgn="base" hangingPunct="0">
              <a:spcBef>
                <a:spcPct val="0"/>
              </a:spcBef>
              <a:spcAft>
                <a:spcPct val="0"/>
              </a:spcAft>
              <a:defRPr sz="3200" b="1" kern="1200">
                <a:solidFill>
                  <a:srgbClr val="004278"/>
                </a:solidFill>
                <a:latin typeface="Arial" panose="020B0604020202020204" pitchFamily="34" charset="0"/>
                <a:ea typeface="Arial" panose="020B0604020202020204" pitchFamily="34" charset="0"/>
                <a:cs typeface="Arial" panose="020B0604020202020204" pitchFamily="34" charset="0"/>
              </a:defRPr>
            </a:lvl1pPr>
            <a:lvl2pPr algn="l" defTabSz="457200" rtl="0" eaLnBrk="0" fontAlgn="base" hangingPunct="0">
              <a:spcBef>
                <a:spcPct val="0"/>
              </a:spcBef>
              <a:spcAft>
                <a:spcPct val="0"/>
              </a:spcAft>
              <a:defRPr sz="3200" b="1">
                <a:solidFill>
                  <a:srgbClr val="004278"/>
                </a:solidFill>
                <a:latin typeface="Arial" charset="0"/>
                <a:ea typeface="Geneva" charset="0"/>
              </a:defRPr>
            </a:lvl2pPr>
            <a:lvl3pPr algn="l" defTabSz="457200" rtl="0" eaLnBrk="0" fontAlgn="base" hangingPunct="0">
              <a:spcBef>
                <a:spcPct val="0"/>
              </a:spcBef>
              <a:spcAft>
                <a:spcPct val="0"/>
              </a:spcAft>
              <a:defRPr sz="3200" b="1">
                <a:solidFill>
                  <a:srgbClr val="004278"/>
                </a:solidFill>
                <a:latin typeface="Arial" charset="0"/>
                <a:ea typeface="Geneva" charset="0"/>
              </a:defRPr>
            </a:lvl3pPr>
            <a:lvl4pPr algn="l" defTabSz="457200" rtl="0" eaLnBrk="0" fontAlgn="base" hangingPunct="0">
              <a:spcBef>
                <a:spcPct val="0"/>
              </a:spcBef>
              <a:spcAft>
                <a:spcPct val="0"/>
              </a:spcAft>
              <a:defRPr sz="3200" b="1">
                <a:solidFill>
                  <a:srgbClr val="004278"/>
                </a:solidFill>
                <a:latin typeface="Arial" charset="0"/>
                <a:ea typeface="Geneva" charset="0"/>
              </a:defRPr>
            </a:lvl4pPr>
            <a:lvl5pPr algn="l" defTabSz="457200" rtl="0" eaLnBrk="0" fontAlgn="base" hangingPunct="0">
              <a:spcBef>
                <a:spcPct val="0"/>
              </a:spcBef>
              <a:spcAft>
                <a:spcPct val="0"/>
              </a:spcAft>
              <a:defRPr sz="3200" b="1">
                <a:solidFill>
                  <a:srgbClr val="004278"/>
                </a:solidFill>
                <a:latin typeface="Arial" charset="0"/>
                <a:ea typeface="Geneva" charset="0"/>
              </a:defRPr>
            </a:lvl5pPr>
            <a:lvl6pPr marL="457200" algn="l" defTabSz="457200" rtl="0" fontAlgn="base">
              <a:spcBef>
                <a:spcPct val="0"/>
              </a:spcBef>
              <a:spcAft>
                <a:spcPct val="0"/>
              </a:spcAft>
              <a:defRPr sz="1600" b="1">
                <a:solidFill>
                  <a:srgbClr val="004278"/>
                </a:solidFill>
                <a:latin typeface="Helvetica" charset="0"/>
                <a:ea typeface="Geneva" charset="0"/>
              </a:defRPr>
            </a:lvl6pPr>
            <a:lvl7pPr marL="914400" algn="l" defTabSz="457200" rtl="0" fontAlgn="base">
              <a:spcBef>
                <a:spcPct val="0"/>
              </a:spcBef>
              <a:spcAft>
                <a:spcPct val="0"/>
              </a:spcAft>
              <a:defRPr sz="1600" b="1">
                <a:solidFill>
                  <a:srgbClr val="004278"/>
                </a:solidFill>
                <a:latin typeface="Helvetica" charset="0"/>
                <a:ea typeface="Geneva" charset="0"/>
              </a:defRPr>
            </a:lvl7pPr>
            <a:lvl8pPr marL="1371600" algn="l" defTabSz="457200" rtl="0" fontAlgn="base">
              <a:spcBef>
                <a:spcPct val="0"/>
              </a:spcBef>
              <a:spcAft>
                <a:spcPct val="0"/>
              </a:spcAft>
              <a:defRPr sz="1600" b="1">
                <a:solidFill>
                  <a:srgbClr val="004278"/>
                </a:solidFill>
                <a:latin typeface="Helvetica" charset="0"/>
                <a:ea typeface="Geneva" charset="0"/>
              </a:defRPr>
            </a:lvl8pPr>
            <a:lvl9pPr marL="1828800" algn="l" defTabSz="457200" rtl="0" fontAlgn="base">
              <a:spcBef>
                <a:spcPct val="0"/>
              </a:spcBef>
              <a:spcAft>
                <a:spcPct val="0"/>
              </a:spcAft>
              <a:defRPr sz="1600" b="1">
                <a:solidFill>
                  <a:srgbClr val="004278"/>
                </a:solidFill>
                <a:latin typeface="Helvetica" charset="0"/>
                <a:ea typeface="Geneva" charset="0"/>
              </a:defRPr>
            </a:lvl9pPr>
          </a:lstStyle>
          <a:p>
            <a:endParaRPr lang="en-US" dirty="0"/>
          </a:p>
        </p:txBody>
      </p:sp>
      <p:sp>
        <p:nvSpPr>
          <p:cNvPr id="11" name="Title 1">
            <a:extLst>
              <a:ext uri="{FF2B5EF4-FFF2-40B4-BE49-F238E27FC236}">
                <a16:creationId xmlns:a16="http://schemas.microsoft.com/office/drawing/2014/main" id="{9072CCF0-1C39-3D54-A296-664C3A52AD5E}"/>
              </a:ext>
            </a:extLst>
          </p:cNvPr>
          <p:cNvSpPr txBox="1">
            <a:spLocks/>
          </p:cNvSpPr>
          <p:nvPr/>
        </p:nvSpPr>
        <p:spPr bwMode="auto">
          <a:xfrm>
            <a:off x="719328" y="381000"/>
            <a:ext cx="8001000" cy="566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normAutofit/>
          </a:bodyPr>
          <a:lstStyle>
            <a:lvl1pPr algn="l" defTabSz="457200" rtl="0" eaLnBrk="0" fontAlgn="base" hangingPunct="0">
              <a:spcBef>
                <a:spcPct val="0"/>
              </a:spcBef>
              <a:spcAft>
                <a:spcPct val="0"/>
              </a:spcAft>
              <a:defRPr sz="3200" b="1" kern="1200">
                <a:solidFill>
                  <a:srgbClr val="004278"/>
                </a:solidFill>
                <a:latin typeface="Arial" panose="020B0604020202020204" pitchFamily="34" charset="0"/>
                <a:ea typeface="Arial" panose="020B0604020202020204" pitchFamily="34" charset="0"/>
                <a:cs typeface="Arial" panose="020B0604020202020204" pitchFamily="34" charset="0"/>
              </a:defRPr>
            </a:lvl1pPr>
            <a:lvl2pPr algn="l" defTabSz="457200" rtl="0" eaLnBrk="0" fontAlgn="base" hangingPunct="0">
              <a:spcBef>
                <a:spcPct val="0"/>
              </a:spcBef>
              <a:spcAft>
                <a:spcPct val="0"/>
              </a:spcAft>
              <a:defRPr sz="3200" b="1">
                <a:solidFill>
                  <a:srgbClr val="004278"/>
                </a:solidFill>
                <a:latin typeface="Arial" charset="0"/>
                <a:ea typeface="Geneva" charset="0"/>
              </a:defRPr>
            </a:lvl2pPr>
            <a:lvl3pPr algn="l" defTabSz="457200" rtl="0" eaLnBrk="0" fontAlgn="base" hangingPunct="0">
              <a:spcBef>
                <a:spcPct val="0"/>
              </a:spcBef>
              <a:spcAft>
                <a:spcPct val="0"/>
              </a:spcAft>
              <a:defRPr sz="3200" b="1">
                <a:solidFill>
                  <a:srgbClr val="004278"/>
                </a:solidFill>
                <a:latin typeface="Arial" charset="0"/>
                <a:ea typeface="Geneva" charset="0"/>
              </a:defRPr>
            </a:lvl3pPr>
            <a:lvl4pPr algn="l" defTabSz="457200" rtl="0" eaLnBrk="0" fontAlgn="base" hangingPunct="0">
              <a:spcBef>
                <a:spcPct val="0"/>
              </a:spcBef>
              <a:spcAft>
                <a:spcPct val="0"/>
              </a:spcAft>
              <a:defRPr sz="3200" b="1">
                <a:solidFill>
                  <a:srgbClr val="004278"/>
                </a:solidFill>
                <a:latin typeface="Arial" charset="0"/>
                <a:ea typeface="Geneva" charset="0"/>
              </a:defRPr>
            </a:lvl4pPr>
            <a:lvl5pPr algn="l" defTabSz="457200" rtl="0" eaLnBrk="0" fontAlgn="base" hangingPunct="0">
              <a:spcBef>
                <a:spcPct val="0"/>
              </a:spcBef>
              <a:spcAft>
                <a:spcPct val="0"/>
              </a:spcAft>
              <a:defRPr sz="3200" b="1">
                <a:solidFill>
                  <a:srgbClr val="004278"/>
                </a:solidFill>
                <a:latin typeface="Arial" charset="0"/>
                <a:ea typeface="Geneva" charset="0"/>
              </a:defRPr>
            </a:lvl5pPr>
            <a:lvl6pPr marL="457200" algn="l" defTabSz="457200" rtl="0" fontAlgn="base">
              <a:spcBef>
                <a:spcPct val="0"/>
              </a:spcBef>
              <a:spcAft>
                <a:spcPct val="0"/>
              </a:spcAft>
              <a:defRPr sz="1600" b="1">
                <a:solidFill>
                  <a:srgbClr val="004278"/>
                </a:solidFill>
                <a:latin typeface="Helvetica" charset="0"/>
                <a:ea typeface="Geneva" charset="0"/>
              </a:defRPr>
            </a:lvl6pPr>
            <a:lvl7pPr marL="914400" algn="l" defTabSz="457200" rtl="0" fontAlgn="base">
              <a:spcBef>
                <a:spcPct val="0"/>
              </a:spcBef>
              <a:spcAft>
                <a:spcPct val="0"/>
              </a:spcAft>
              <a:defRPr sz="1600" b="1">
                <a:solidFill>
                  <a:srgbClr val="004278"/>
                </a:solidFill>
                <a:latin typeface="Helvetica" charset="0"/>
                <a:ea typeface="Geneva" charset="0"/>
              </a:defRPr>
            </a:lvl7pPr>
            <a:lvl8pPr marL="1371600" algn="l" defTabSz="457200" rtl="0" fontAlgn="base">
              <a:spcBef>
                <a:spcPct val="0"/>
              </a:spcBef>
              <a:spcAft>
                <a:spcPct val="0"/>
              </a:spcAft>
              <a:defRPr sz="1600" b="1">
                <a:solidFill>
                  <a:srgbClr val="004278"/>
                </a:solidFill>
                <a:latin typeface="Helvetica" charset="0"/>
                <a:ea typeface="Geneva" charset="0"/>
              </a:defRPr>
            </a:lvl8pPr>
            <a:lvl9pPr marL="1828800" algn="l" defTabSz="457200" rtl="0" fontAlgn="base">
              <a:spcBef>
                <a:spcPct val="0"/>
              </a:spcBef>
              <a:spcAft>
                <a:spcPct val="0"/>
              </a:spcAft>
              <a:defRPr sz="1600" b="1">
                <a:solidFill>
                  <a:srgbClr val="004278"/>
                </a:solidFill>
                <a:latin typeface="Helvetica" charset="0"/>
                <a:ea typeface="Geneva" charset="0"/>
              </a:defRPr>
            </a:lvl9pPr>
          </a:lstStyle>
          <a:p>
            <a:r>
              <a:rPr lang="en-US" dirty="0"/>
              <a:t>OHAC proposal</a:t>
            </a:r>
          </a:p>
        </p:txBody>
      </p:sp>
    </p:spTree>
    <p:extLst>
      <p:ext uri="{BB962C8B-B14F-4D97-AF65-F5344CB8AC3E}">
        <p14:creationId xmlns:p14="http://schemas.microsoft.com/office/powerpoint/2010/main" val="28197041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marL="342900" indent="-342900">
          <a:spcBef>
            <a:spcPts val="0"/>
          </a:spcBef>
          <a:buClr>
            <a:schemeClr val="accent6"/>
          </a:buClr>
          <a:buFont typeface="Wingdings" panose="05000000000000000000" pitchFamily="2" charset="2"/>
          <a:buChar char="§"/>
          <a:defRPr sz="2400" b="1" i="1" dirty="0" err="1" smtClean="0">
            <a:solidFill>
              <a:schemeClr val="tx2"/>
            </a:solidFill>
            <a:latin typeface="Arial" panose="020B0604020202020204" pitchFamily="34" charset="0"/>
            <a:cs typeface="Arial" panose="020B0604020202020204" pitchFamily="34" charset="0"/>
          </a:defRPr>
        </a:defPPr>
      </a:lst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a14="http://schemas.microsoft.com/office/drawing/2010/main" xmlns:p="http://schemas.openxmlformats.org/presentationml/2006/main" xmlns:r="http://schemas.openxmlformats.org/officeDocument/2006/relationships"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 val="1"/>
          </a:ext>
        </a:extLst>
      </a:spPr>
      <a:bodyPr vert="horz" wrap="none" lIns="0" tIns="0" rIns="0" bIns="0" numCol="1" rtlCol="0" anchor="t" anchorCtr="0" compatLnSpc="1">
        <a:prstTxWarp prst="textNoShape">
          <a:avLst/>
        </a:prstTxWarp>
        <a:spAutoFit/>
      </a:bodyPr>
      <a:lstStyle>
        <a:defPPr>
          <a:spcBef>
            <a:spcPts val="0"/>
          </a:spcBef>
          <a:defRPr sz="2000" b="1" dirty="0" smtClean="0">
            <a:solidFill>
              <a:schemeClr val="tx2"/>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F490599AE99244AC913D47E9BFCC24" ma:contentTypeVersion="2" ma:contentTypeDescription="Create a new document." ma:contentTypeScope="" ma:versionID="eabb59d84776412e7deb5d7e886493e7">
  <xsd:schema xmlns:xsd="http://www.w3.org/2001/XMLSchema" xmlns:xs="http://www.w3.org/2001/XMLSchema" xmlns:p="http://schemas.microsoft.com/office/2006/metadata/properties" xmlns:ns2="d0800d3f-072a-48d1-8c29-6bd7f8822c59" targetNamespace="http://schemas.microsoft.com/office/2006/metadata/properties" ma:root="true" ma:fieldsID="3f84557dcf7cd0bf76eebb5e43c29283" ns2:_="">
    <xsd:import namespace="d0800d3f-072a-48d1-8c29-6bd7f8822c5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800d3f-072a-48d1-8c29-6bd7f8822c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3B9448-8F72-4660-8AE7-331166CEFAAD}">
  <ds:schemaRefs>
    <ds:schemaRef ds:uri="http://schemas.microsoft.com/sharepoint/v3/contenttype/forms"/>
  </ds:schemaRefs>
</ds:datastoreItem>
</file>

<file path=customXml/itemProps2.xml><?xml version="1.0" encoding="utf-8"?>
<ds:datastoreItem xmlns:ds="http://schemas.openxmlformats.org/officeDocument/2006/customXml" ds:itemID="{92FE21BC-F24E-44B6-921A-C9DBF5A2F3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800d3f-072a-48d1-8c29-6bd7f8822c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412BC6-A1CE-4470-AE33-83A502142782}">
  <ds:schemaRefs>
    <ds:schemaRef ds:uri="d0800d3f-072a-48d1-8c29-6bd7f8822c59"/>
    <ds:schemaRef ds:uri="http://purl.org/dc/terms/"/>
    <ds:schemaRef ds:uri="http://schemas.microsoft.com/office/2006/documentManagement/types"/>
    <ds:schemaRef ds:uri="http://purl.org/dc/dcmitype/"/>
    <ds:schemaRef ds:uri="http://www.w3.org/XML/1998/namespace"/>
    <ds:schemaRef ds:uri="http://schemas.microsoft.com/office/2006/metadata/properties"/>
    <ds:schemaRef ds:uri="http://purl.org/dc/elements/1.1/"/>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42576</TotalTime>
  <Words>1247</Words>
  <Application>Microsoft Office PowerPoint</Application>
  <PresentationFormat>On-screen Show (4:3)</PresentationFormat>
  <Paragraphs>77</Paragraphs>
  <Slides>11</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Lucida Grande</vt:lpstr>
      <vt:lpstr>Söhne</vt:lpstr>
      <vt:lpstr>Arial</vt:lpstr>
      <vt:lpstr>Calibri</vt:lpstr>
      <vt:lpstr>Courier New</vt:lpstr>
      <vt:lpstr>Helvetica</vt:lpstr>
      <vt:lpstr>Open Sans</vt:lpstr>
      <vt:lpstr>Times New Roman</vt:lpstr>
      <vt:lpstr>Wingdings</vt:lpstr>
      <vt:lpstr>Office Theme</vt:lpstr>
      <vt:lpstr>3/15 Journal Club</vt:lpstr>
      <vt:lpstr>Introduction</vt:lpstr>
      <vt:lpstr>Dataset</vt:lpstr>
      <vt:lpstr>Method</vt:lpstr>
      <vt:lpstr>Method_LLM</vt:lpstr>
      <vt:lpstr>Result_PTV and OAR</vt:lpstr>
      <vt:lpstr>Result_ Dose coverage</vt:lpstr>
      <vt:lpstr>Effectiveness of LLMs</vt:lpstr>
      <vt:lpstr>The Online Human-AI Collaboration  System addresses the shortage of high-quality IMRT treatment plans by integrating clinician expertise into AI-driven automatic treatment planning, improving model training and optimization.</vt:lpstr>
      <vt:lpstr>Conclusion</vt:lpstr>
      <vt:lpstr>PowerPoint Presentation</vt:lpstr>
    </vt:vector>
  </TitlesOfParts>
  <Manager/>
  <Company>UT Southwestern Medical Center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 5</dc:title>
  <dc:subject/>
  <dc:creator>Jonathan Maedche</dc:creator>
  <cp:keywords/>
  <dc:description/>
  <cp:lastModifiedBy>Wang, Hui Ju</cp:lastModifiedBy>
  <cp:revision>701</cp:revision>
  <dcterms:created xsi:type="dcterms:W3CDTF">2014-10-08T20:21:07Z</dcterms:created>
  <dcterms:modified xsi:type="dcterms:W3CDTF">2025-03-14T12:56:30Z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0x0101009EF490599AE99244AC913D47E9BFCC24</vt:lpwstr>
  </property>
</Properties>
</file>