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316" r:id="rId5"/>
    <p:sldId id="308" r:id="rId6"/>
    <p:sldId id="309" r:id="rId7"/>
    <p:sldId id="310" r:id="rId8"/>
    <p:sldId id="311" r:id="rId9"/>
    <p:sldId id="312" r:id="rId10"/>
    <p:sldId id="313" r:id="rId11"/>
    <p:sldId id="314" r:id="rId12"/>
    <p:sldId id="315" r:id="rId13"/>
    <p:sldId id="307" r:id="rId14"/>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B375402F-76D0-1D49-BD56-D8A32DD92941}">
          <p14:sldIdLst>
            <p14:sldId id="316"/>
            <p14:sldId id="308"/>
            <p14:sldId id="309"/>
            <p14:sldId id="310"/>
            <p14:sldId id="311"/>
            <p14:sldId id="312"/>
            <p14:sldId id="313"/>
            <p14:sldId id="314"/>
            <p14:sldId id="315"/>
            <p14:sldId id="30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9CBD"/>
    <a:srgbClr val="004278"/>
    <a:srgbClr val="0037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0424" autoAdjust="0"/>
  </p:normalViewPr>
  <p:slideViewPr>
    <p:cSldViewPr snapToGrid="0" snapToObjects="1">
      <p:cViewPr varScale="1">
        <p:scale>
          <a:sx n="82" d="100"/>
          <a:sy n="82" d="100"/>
        </p:scale>
        <p:origin x="691" y="72"/>
      </p:cViewPr>
      <p:guideLst>
        <p:guide orient="horz" pos="2160"/>
        <p:guide pos="3840"/>
      </p:guideLst>
    </p:cSldViewPr>
  </p:slideViewPr>
  <p:outlineViewPr>
    <p:cViewPr>
      <p:scale>
        <a:sx n="33" d="100"/>
        <a:sy n="33" d="100"/>
      </p:scale>
      <p:origin x="0" y="51704"/>
    </p:cViewPr>
  </p:outlineViewPr>
  <p:notesTextViewPr>
    <p:cViewPr>
      <p:scale>
        <a:sx n="3" d="2"/>
        <a:sy n="3" d="2"/>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Geneva" charset="0"/>
              </a:defRPr>
            </a:lvl1pPr>
          </a:lstStyle>
          <a:p>
            <a:pPr>
              <a:defRPr/>
            </a:pPr>
            <a:fld id="{86150DEB-F5EF-F64C-B8F7-1B87BC98BA63}" type="datetimeFigureOut">
              <a:rPr lang="en-US"/>
              <a:pPr>
                <a:defRPr/>
              </a:pPr>
              <a:t>3/28/2025</a:t>
            </a:fld>
            <a:endParaRPr lang="en-US"/>
          </a:p>
        </p:txBody>
      </p:sp>
      <p:sp>
        <p:nvSpPr>
          <p:cNvPr id="56324" name="Footer Placeholder 3"/>
          <p:cNvSpPr>
            <a:spLocks noGrp="1"/>
          </p:cNvSpPr>
          <p:nvPr>
            <p:ph type="ftr" sz="quarter" idx="2"/>
          </p:nvPr>
        </p:nvSpPr>
        <p:spPr bwMode="auto">
          <a:xfrm>
            <a:off x="0"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6325" name="Slide Number Placeholder 4"/>
          <p:cNvSpPr>
            <a:spLocks noGrp="1"/>
          </p:cNvSpPr>
          <p:nvPr>
            <p:ph type="sldNum" sz="quarter" idx="3"/>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cs typeface="Geneva" charset="0"/>
              </a:defRPr>
            </a:lvl1pPr>
          </a:lstStyle>
          <a:p>
            <a:pPr>
              <a:defRPr/>
            </a:pPr>
            <a:fld id="{CF36E6CD-C16D-AD4A-8A28-0634263568D9}" type="slidenum">
              <a:rPr lang="en-US"/>
              <a:pPr>
                <a:defRPr/>
              </a:pPr>
              <a:t>‹#›</a:t>
            </a:fld>
            <a:endParaRPr lang="en-US"/>
          </a:p>
        </p:txBody>
      </p:sp>
    </p:spTree>
    <p:extLst>
      <p:ext uri="{BB962C8B-B14F-4D97-AF65-F5344CB8AC3E}">
        <p14:creationId xmlns:p14="http://schemas.microsoft.com/office/powerpoint/2010/main" val="25376520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Geneva" charset="0"/>
              </a:defRPr>
            </a:lvl1pPr>
          </a:lstStyle>
          <a:p>
            <a:pPr>
              <a:defRPr/>
            </a:pPr>
            <a:fld id="{039054F0-52EE-F241-B0D0-6DBE684CE5E5}" type="datetimeFigureOut">
              <a:rPr lang="en-US"/>
              <a:pPr>
                <a:defRPr/>
              </a:pPr>
              <a:t>3/28/2025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Geneva" charset="0"/>
              </a:defRPr>
            </a:lvl1pPr>
          </a:lstStyle>
          <a:p>
            <a:pPr>
              <a:defRPr/>
            </a:pPr>
            <a:fld id="{8E7FA277-04C2-0445-B89F-6E9D16F098F2}" type="slidenum">
              <a:rPr lang="en-US"/>
              <a:pPr>
                <a:defRPr/>
              </a:pPr>
              <a:t>‹#›</a:t>
            </a:fld>
            <a:endParaRPr lang="en-US"/>
          </a:p>
        </p:txBody>
      </p:sp>
    </p:spTree>
    <p:extLst>
      <p:ext uri="{BB962C8B-B14F-4D97-AF65-F5344CB8AC3E}">
        <p14:creationId xmlns:p14="http://schemas.microsoft.com/office/powerpoint/2010/main" val="336058074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Geneva" charset="0"/>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Geneva" charset="0"/>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Geneva" charset="0"/>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E144E-574D-49A9-9D4A-14F696B94251}"/>
              </a:ext>
            </a:extLst>
          </p:cNvPr>
          <p:cNvSpPr/>
          <p:nvPr userDrawn="1"/>
        </p:nvSpPr>
        <p:spPr>
          <a:xfrm>
            <a:off x="0" y="2420938"/>
            <a:ext cx="12192000" cy="3365500"/>
          </a:xfrm>
          <a:prstGeom prst="rect">
            <a:avLst/>
          </a:prstGeom>
          <a:gradFill flip="none" rotWithShape="1">
            <a:gsLst>
              <a:gs pos="0">
                <a:schemeClr val="bg1">
                  <a:lumMod val="75000"/>
                </a:schemeClr>
              </a:gs>
              <a:gs pos="100000">
                <a:srgbClr val="000000">
                  <a:alpha val="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dirty="0">
              <a:solidFill>
                <a:srgbClr val="FFFFFF"/>
              </a:solidFill>
            </a:endParaRPr>
          </a:p>
        </p:txBody>
      </p:sp>
      <p:sp>
        <p:nvSpPr>
          <p:cNvPr id="19" name="Rectangle 18">
            <a:extLst>
              <a:ext uri="{FF2B5EF4-FFF2-40B4-BE49-F238E27FC236}">
                <a16:creationId xmlns:a16="http://schemas.microsoft.com/office/drawing/2014/main" id="{615D1DC8-814F-4F31-B8D6-378D27F46141}"/>
              </a:ext>
            </a:extLst>
          </p:cNvPr>
          <p:cNvSpPr/>
          <p:nvPr userDrawn="1"/>
        </p:nvSpPr>
        <p:spPr>
          <a:xfrm>
            <a:off x="0" y="5756402"/>
            <a:ext cx="12192000" cy="109728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a:solidFill>
                <a:srgbClr val="FFFFFF"/>
              </a:solidFill>
            </a:endParaRPr>
          </a:p>
        </p:txBody>
      </p:sp>
      <p:sp>
        <p:nvSpPr>
          <p:cNvPr id="5" name="Rectangle 4">
            <a:extLst>
              <a:ext uri="{FF2B5EF4-FFF2-40B4-BE49-F238E27FC236}">
                <a16:creationId xmlns:a16="http://schemas.microsoft.com/office/drawing/2014/main" id="{5B68B624-16B1-4DF6-BB97-3292C20BC019}"/>
              </a:ext>
            </a:extLst>
          </p:cNvPr>
          <p:cNvSpPr/>
          <p:nvPr userDrawn="1"/>
        </p:nvSpPr>
        <p:spPr>
          <a:xfrm>
            <a:off x="-1" y="5943600"/>
            <a:ext cx="9144000" cy="914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a:solidFill>
                <a:srgbClr val="FFFFFF"/>
              </a:solidFill>
            </a:endParaRPr>
          </a:p>
        </p:txBody>
      </p:sp>
      <p:sp>
        <p:nvSpPr>
          <p:cNvPr id="6" name="Rectangle 5">
            <a:extLst>
              <a:ext uri="{FF2B5EF4-FFF2-40B4-BE49-F238E27FC236}">
                <a16:creationId xmlns:a16="http://schemas.microsoft.com/office/drawing/2014/main" id="{88B6FF34-92BE-466F-AAC4-E33B833A6E46}"/>
              </a:ext>
            </a:extLst>
          </p:cNvPr>
          <p:cNvSpPr/>
          <p:nvPr userDrawn="1"/>
        </p:nvSpPr>
        <p:spPr>
          <a:xfrm>
            <a:off x="8745538" y="5943600"/>
            <a:ext cx="3446462" cy="914400"/>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en-US">
              <a:solidFill>
                <a:srgbClr val="FFFFFF"/>
              </a:solidFill>
            </a:endParaRPr>
          </a:p>
        </p:txBody>
      </p:sp>
      <p:pic>
        <p:nvPicPr>
          <p:cNvPr id="7" name="Picture 11" descr="NewLogo_wh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960644" y="6004047"/>
            <a:ext cx="3016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rotWithShape="1">
          <a:blip r:embed="rId3">
            <a:extLst>
              <a:ext uri="{28A0092B-C50C-407E-A947-70E740481C1C}">
                <a14:useLocalDpi xmlns:a14="http://schemas.microsoft.com/office/drawing/2010/main" val="0"/>
              </a:ext>
            </a:extLst>
          </a:blip>
          <a:srcRect t="13433" b="24976"/>
          <a:stretch/>
        </p:blipFill>
        <p:spPr>
          <a:xfrm>
            <a:off x="0" y="0"/>
            <a:ext cx="12192000" cy="4130430"/>
          </a:xfrm>
          <a:prstGeom prst="rect">
            <a:avLst/>
          </a:prstGeom>
          <a:noFill/>
        </p:spPr>
      </p:pic>
      <p:sp>
        <p:nvSpPr>
          <p:cNvPr id="14" name="Text Placeholder 6">
            <a:extLst>
              <a:ext uri="{FF2B5EF4-FFF2-40B4-BE49-F238E27FC236}">
                <a16:creationId xmlns:a16="http://schemas.microsoft.com/office/drawing/2014/main" id="{7567A01B-5650-4A56-A236-8CE0826FECC1}"/>
              </a:ext>
            </a:extLst>
          </p:cNvPr>
          <p:cNvSpPr>
            <a:spLocks noGrp="1"/>
          </p:cNvSpPr>
          <p:nvPr>
            <p:ph type="body" sz="quarter" idx="12"/>
          </p:nvPr>
        </p:nvSpPr>
        <p:spPr>
          <a:xfrm>
            <a:off x="412934" y="4247233"/>
            <a:ext cx="6853075" cy="770860"/>
          </a:xfrm>
        </p:spPr>
        <p:txBody>
          <a:bodyPr/>
          <a:lstStyle>
            <a:lvl1pPr marL="0" indent="0">
              <a:spcBef>
                <a:spcPts val="0"/>
              </a:spcBef>
              <a:buNone/>
              <a:defRPr sz="2400"/>
            </a:lvl1pPr>
          </a:lstStyle>
          <a:p>
            <a:pPr>
              <a:lnSpc>
                <a:spcPct val="100000"/>
              </a:lnSpc>
              <a:defRPr/>
            </a:pPr>
            <a:endParaRPr lang="en-US" dirty="0">
              <a:solidFill>
                <a:schemeClr val="accent1">
                  <a:lumMod val="75000"/>
                </a:schemeClr>
              </a:solidFill>
            </a:endParaRPr>
          </a:p>
        </p:txBody>
      </p:sp>
      <p:sp>
        <p:nvSpPr>
          <p:cNvPr id="15" name="Text Placeholder 7">
            <a:extLst>
              <a:ext uri="{FF2B5EF4-FFF2-40B4-BE49-F238E27FC236}">
                <a16:creationId xmlns:a16="http://schemas.microsoft.com/office/drawing/2014/main" id="{87328EE0-11E3-4208-AD8C-C213615ECF20}"/>
              </a:ext>
            </a:extLst>
          </p:cNvPr>
          <p:cNvSpPr>
            <a:spLocks noGrp="1"/>
          </p:cNvSpPr>
          <p:nvPr>
            <p:ph type="body" sz="quarter" idx="13"/>
          </p:nvPr>
        </p:nvSpPr>
        <p:spPr>
          <a:xfrm>
            <a:off x="412933" y="5049351"/>
            <a:ext cx="8262139" cy="622787"/>
          </a:xfrm>
        </p:spPr>
        <p:txBody>
          <a:bodyPr/>
          <a:lstStyle>
            <a:lvl1pPr marL="0" indent="0">
              <a:spcBef>
                <a:spcPts val="0"/>
              </a:spcBef>
              <a:buNone/>
              <a:defRPr/>
            </a:lvl1pPr>
          </a:lstStyle>
          <a:p>
            <a:pPr>
              <a:defRPr/>
            </a:pPr>
            <a:endParaRPr lang="en-US" sz="2000" dirty="0"/>
          </a:p>
        </p:txBody>
      </p:sp>
      <p:sp>
        <p:nvSpPr>
          <p:cNvPr id="16" name="Text Placeholder 7">
            <a:extLst>
              <a:ext uri="{FF2B5EF4-FFF2-40B4-BE49-F238E27FC236}">
                <a16:creationId xmlns:a16="http://schemas.microsoft.com/office/drawing/2014/main" id="{87328EE0-11E3-4208-AD8C-C213615ECF20}"/>
              </a:ext>
            </a:extLst>
          </p:cNvPr>
          <p:cNvSpPr>
            <a:spLocks noGrp="1"/>
          </p:cNvSpPr>
          <p:nvPr>
            <p:ph type="body" sz="quarter" idx="14"/>
          </p:nvPr>
        </p:nvSpPr>
        <p:spPr>
          <a:xfrm>
            <a:off x="2406917" y="6223274"/>
            <a:ext cx="4330165" cy="355051"/>
          </a:xfrm>
          <a:ln>
            <a:noFill/>
          </a:ln>
        </p:spPr>
        <p:txBody>
          <a:bodyPr/>
          <a:lstStyle>
            <a:lvl1pPr marL="0" indent="0" algn="ctr">
              <a:buNone/>
              <a:defRPr/>
            </a:lvl1pPr>
          </a:lstStyle>
          <a:p>
            <a:pPr>
              <a:defRPr/>
            </a:pPr>
            <a:endParaRPr lang="en-US" sz="2000" dirty="0">
              <a:solidFill>
                <a:schemeClr val="bg1">
                  <a:lumMod val="85000"/>
                </a:schemeClr>
              </a:solidFill>
            </a:endParaRPr>
          </a:p>
        </p:txBody>
      </p:sp>
      <p:sp>
        <p:nvSpPr>
          <p:cNvPr id="17" name="Text Placeholder 4"/>
          <p:cNvSpPr>
            <a:spLocks noGrp="1"/>
          </p:cNvSpPr>
          <p:nvPr>
            <p:ph type="body" sz="quarter" idx="10"/>
          </p:nvPr>
        </p:nvSpPr>
        <p:spPr>
          <a:xfrm>
            <a:off x="412932" y="801428"/>
            <a:ext cx="7101559" cy="2992941"/>
          </a:xfrm>
        </p:spPr>
        <p:txBody>
          <a:bodyPr anchor="b" anchorCtr="0">
            <a:noAutofit/>
          </a:bodyPr>
          <a:lstStyle>
            <a:lvl1pPr marL="0" indent="0">
              <a:buNone/>
              <a:defRPr sz="3200">
                <a:ln w="12700">
                  <a:solidFill>
                    <a:schemeClr val="tx1"/>
                  </a:solidFill>
                </a:ln>
                <a:solidFill>
                  <a:schemeClr val="bg1"/>
                </a:solidFill>
              </a:defRPr>
            </a:lvl1pPr>
          </a:lstStyle>
          <a:p>
            <a:endParaRPr lang="en-US" sz="2800" dirty="0">
              <a:ln w="13970">
                <a:solidFill>
                  <a:schemeClr val="tx1"/>
                </a:solidFill>
              </a:ln>
              <a:solidFill>
                <a:schemeClr val="bg1"/>
              </a:solidFill>
              <a:latin typeface="Arial" panose="020B0604020202020204" pitchFamily="34" charset="0"/>
              <a:cs typeface="Arial" panose="020B0604020202020204" pitchFamily="34" charset="0"/>
            </a:endParaRPr>
          </a:p>
        </p:txBody>
      </p:sp>
      <p:pic>
        <p:nvPicPr>
          <p:cNvPr id="20" name="Picture 19" descr="Logo&#10;&#10;Description automatically generated">
            <a:extLst>
              <a:ext uri="{FF2B5EF4-FFF2-40B4-BE49-F238E27FC236}">
                <a16:creationId xmlns:a16="http://schemas.microsoft.com/office/drawing/2014/main" id="{AD1E2C79-6783-4775-A049-525B3695407D}"/>
              </a:ext>
            </a:extLst>
          </p:cNvPr>
          <p:cNvPicPr>
            <a:picLocks noChangeAspect="1"/>
          </p:cNvPicPr>
          <p:nvPr userDrawn="1"/>
        </p:nvPicPr>
        <p:blipFill>
          <a:blip r:embed="rId4"/>
          <a:stretch>
            <a:fillRect/>
          </a:stretch>
        </p:blipFill>
        <p:spPr>
          <a:xfrm>
            <a:off x="9421444" y="259953"/>
            <a:ext cx="2395728" cy="870218"/>
          </a:xfrm>
          <a:prstGeom prst="rect">
            <a:avLst/>
          </a:prstGeom>
        </p:spPr>
      </p:pic>
    </p:spTree>
    <p:extLst>
      <p:ext uri="{BB962C8B-B14F-4D97-AF65-F5344CB8AC3E}">
        <p14:creationId xmlns:p14="http://schemas.microsoft.com/office/powerpoint/2010/main" val="2866990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7" name="Text Placeholder 8"/>
          <p:cNvSpPr>
            <a:spLocks noGrp="1"/>
          </p:cNvSpPr>
          <p:nvPr>
            <p:ph type="body" sz="quarter" idx="10"/>
          </p:nvPr>
        </p:nvSpPr>
        <p:spPr>
          <a:xfrm>
            <a:off x="755904" y="685800"/>
            <a:ext cx="10668000" cy="2971800"/>
          </a:xfrm>
        </p:spPr>
        <p:txBody>
          <a:bodyPr anchor="b" anchorCtr="0"/>
          <a:lstStyle>
            <a:lvl1pPr marL="45720" indent="0">
              <a:lnSpc>
                <a:spcPct val="100000"/>
              </a:lnSpc>
              <a:buNone/>
              <a:defRPr sz="4000" b="1">
                <a:solidFill>
                  <a:srgbClr val="004278"/>
                </a:solidFill>
                <a:latin typeface="Arial" panose="020B0604020202020204" pitchFamily="34" charset="0"/>
                <a:cs typeface="Arial" panose="020B06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sp>
        <p:nvSpPr>
          <p:cNvPr id="10" name="Text Placeholder 8"/>
          <p:cNvSpPr>
            <a:spLocks noGrp="1"/>
          </p:cNvSpPr>
          <p:nvPr>
            <p:ph type="body" sz="quarter" idx="13"/>
          </p:nvPr>
        </p:nvSpPr>
        <p:spPr>
          <a:xfrm>
            <a:off x="853440" y="3886199"/>
            <a:ext cx="10485120" cy="2286000"/>
          </a:xfrm>
        </p:spPr>
        <p:txBody>
          <a:bodyPr>
            <a:normAutofit/>
          </a:bodyPr>
          <a:lstStyle>
            <a:lvl1pPr marL="0" indent="0">
              <a:lnSpc>
                <a:spcPct val="100000"/>
              </a:lnSpc>
              <a:spcBef>
                <a:spcPts val="0"/>
              </a:spcBef>
              <a:buNone/>
              <a:defRPr sz="3200">
                <a:solidFill>
                  <a:schemeClr val="tx1">
                    <a:lumMod val="65000"/>
                    <a:lumOff val="35000"/>
                  </a:schemeClr>
                </a:solidFill>
                <a:latin typeface="Arial" panose="020B0604020202020204" pitchFamily="34" charset="0"/>
                <a:cs typeface="Arial" panose="020B06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dirty="0"/>
              <a:t>Click to edit Master text styles</a:t>
            </a:r>
          </a:p>
        </p:txBody>
      </p:sp>
      <p:cxnSp>
        <p:nvCxnSpPr>
          <p:cNvPr id="12" name="Straight Connector 11"/>
          <p:cNvCxnSpPr/>
          <p:nvPr userDrawn="1"/>
        </p:nvCxnSpPr>
        <p:spPr>
          <a:xfrm>
            <a:off x="755904" y="3795405"/>
            <a:ext cx="10668000"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6"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a:t>© Hengrui Zhao, MAIA Lab, 2025</a:t>
            </a:r>
          </a:p>
        </p:txBody>
      </p:sp>
      <p:sp>
        <p:nvSpPr>
          <p:cNvPr id="2" name="Slide Number Placeholder 1">
            <a:extLst>
              <a:ext uri="{FF2B5EF4-FFF2-40B4-BE49-F238E27FC236}">
                <a16:creationId xmlns:a16="http://schemas.microsoft.com/office/drawing/2014/main" id="{5E6E4F75-5039-7212-C122-87111668AD36}"/>
              </a:ext>
            </a:extLst>
          </p:cNvPr>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a:solidFill>
                  <a:srgbClr val="FFFFFF"/>
                </a:solidFill>
                <a:latin typeface="Helvetica" charset="0"/>
                <a:cs typeface="Helvetica"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19825236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cxnSp>
        <p:nvCxnSpPr>
          <p:cNvPr id="4" name="Straight Connector 3"/>
          <p:cNvCxnSpPr/>
          <p:nvPr/>
        </p:nvCxnSpPr>
        <p:spPr>
          <a:xfrm>
            <a:off x="621792" y="890334"/>
            <a:ext cx="10954512"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284163" indent="-284163">
              <a:tabLst>
                <a:tab pos="341313" algn="l"/>
              </a:tabLst>
              <a:defRPr>
                <a:solidFill>
                  <a:schemeClr val="tx2"/>
                </a:solidFill>
              </a:defRPr>
            </a:lvl1pPr>
            <a:lvl2pPr marL="512763" indent="-285750">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a:t>© Hengrui Zhao, MAIA Lab, 2025</a:t>
            </a:r>
          </a:p>
        </p:txBody>
      </p:sp>
      <p:sp>
        <p:nvSpPr>
          <p:cNvPr id="9"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a:solidFill>
                  <a:srgbClr val="FFFFFF"/>
                </a:solidFill>
                <a:latin typeface="Helvetica" charset="0"/>
                <a:cs typeface="Helvetica"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200341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cxnSp>
        <p:nvCxnSpPr>
          <p:cNvPr id="6" name="Straight Connector 5"/>
          <p:cNvCxnSpPr/>
          <p:nvPr userDrawn="1"/>
        </p:nvCxnSpPr>
        <p:spPr>
          <a:xfrm>
            <a:off x="621792" y="886968"/>
            <a:ext cx="10954512"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7"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a:t>© Hengrui Zhao, MAIA Lab, 2025</a:t>
            </a:r>
          </a:p>
        </p:txBody>
      </p:sp>
      <p:sp>
        <p:nvSpPr>
          <p:cNvPr id="8"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a:solidFill>
                  <a:srgbClr val="FFFFFF"/>
                </a:solidFill>
                <a:latin typeface="Helvetica" charset="0"/>
                <a:cs typeface="Helvetica"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690487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a:t>© Hengrui Zhao, MAIA Lab, 2025</a:t>
            </a:r>
          </a:p>
        </p:txBody>
      </p:sp>
      <p:sp>
        <p:nvSpPr>
          <p:cNvPr id="4"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000">
                <a:solidFill>
                  <a:srgbClr val="FFFFFF"/>
                </a:solidFill>
                <a:latin typeface="Helvetica" charset="0"/>
                <a:cs typeface="Helvetica" charset="0"/>
              </a:defRPr>
            </a:lvl1pPr>
          </a:lstStyle>
          <a:p>
            <a:pPr algn="ctr">
              <a:defRPr/>
            </a:pPr>
            <a:fld id="{8D5A5518-D2D0-194A-A198-1F18B247223D}" type="slidenum">
              <a:rPr lang="en-US" smtClean="0"/>
              <a:pPr algn="ctr">
                <a:defRPr/>
              </a:pPr>
              <a:t>‹#›</a:t>
            </a:fld>
            <a:endParaRPr lang="en-US" dirty="0"/>
          </a:p>
        </p:txBody>
      </p:sp>
    </p:spTree>
    <p:extLst>
      <p:ext uri="{BB962C8B-B14F-4D97-AF65-F5344CB8AC3E}">
        <p14:creationId xmlns:p14="http://schemas.microsoft.com/office/powerpoint/2010/main" val="23056827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29363"/>
            <a:ext cx="12192000" cy="533400"/>
          </a:xfrm>
          <a:prstGeom prst="rect">
            <a:avLst/>
          </a:prstGeom>
          <a:solidFill>
            <a:srgbClr val="0042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0" y="6329364"/>
            <a:ext cx="1524000" cy="528637"/>
          </a:xfrm>
          <a:prstGeom prst="rect">
            <a:avLst/>
          </a:prstGeom>
          <a:solidFill>
            <a:srgbClr val="7C9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6" name="Title Placeholder 1"/>
          <p:cNvSpPr>
            <a:spLocks noGrp="1"/>
          </p:cNvSpPr>
          <p:nvPr>
            <p:ph type="title"/>
          </p:nvPr>
        </p:nvSpPr>
        <p:spPr bwMode="auto">
          <a:xfrm>
            <a:off x="621792" y="228600"/>
            <a:ext cx="10954512" cy="566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normAutofit/>
          </a:bodyPr>
          <a:lstStyle/>
          <a:p>
            <a:pPr lvl="0"/>
            <a:r>
              <a:rPr lang="en-US" dirty="0"/>
              <a:t>Click to edit Master title style</a:t>
            </a:r>
          </a:p>
        </p:txBody>
      </p:sp>
      <p:sp>
        <p:nvSpPr>
          <p:cNvPr id="1027" name="Text Placeholder 2"/>
          <p:cNvSpPr>
            <a:spLocks noGrp="1"/>
          </p:cNvSpPr>
          <p:nvPr>
            <p:ph type="body" idx="1"/>
          </p:nvPr>
        </p:nvSpPr>
        <p:spPr bwMode="auto">
          <a:xfrm>
            <a:off x="621792" y="969264"/>
            <a:ext cx="10954512" cy="5212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rmAutofit/>
          </a:body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TextBox 5"/>
          <p:cNvSpPr txBox="1"/>
          <p:nvPr userDrawn="1"/>
        </p:nvSpPr>
        <p:spPr>
          <a:xfrm>
            <a:off x="1524000" y="6453159"/>
            <a:ext cx="2194560" cy="276999"/>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Radiation Oncology</a:t>
            </a:r>
          </a:p>
        </p:txBody>
      </p:sp>
      <p:sp>
        <p:nvSpPr>
          <p:cNvPr id="9" name="Slide Number Placeholder 1"/>
          <p:cNvSpPr>
            <a:spLocks noGrp="1"/>
          </p:cNvSpPr>
          <p:nvPr>
            <p:ph type="sldNum" sz="quarter" idx="4"/>
          </p:nvPr>
        </p:nvSpPr>
        <p:spPr>
          <a:xfrm>
            <a:off x="0" y="6459453"/>
            <a:ext cx="1524000" cy="274320"/>
          </a:xfrm>
          <a:prstGeom prst="rect">
            <a:avLst/>
          </a:prstGeom>
        </p:spPr>
        <p:txBody>
          <a:bodyPr vert="horz" wrap="square" lIns="0" tIns="0" rIns="0" bIns="0" numCol="1" anchor="ctr" anchorCtr="0" compatLnSpc="1">
            <a:prstTxWarp prst="textNoShape">
              <a:avLst/>
            </a:prstTxWarp>
          </a:bodyPr>
          <a:lstStyle>
            <a:lvl1pPr>
              <a:defRPr sz="1200" b="1">
                <a:solidFill>
                  <a:srgbClr val="FFFFFF"/>
                </a:solidFill>
                <a:latin typeface="Arial" panose="020B0604020202020204" pitchFamily="34" charset="0"/>
                <a:cs typeface="Arial" panose="020B0604020202020204" pitchFamily="34" charset="0"/>
              </a:defRPr>
            </a:lvl1pPr>
          </a:lstStyle>
          <a:p>
            <a:pPr algn="ctr">
              <a:defRPr/>
            </a:pPr>
            <a:fld id="{8D5A5518-D2D0-194A-A198-1F18B247223D}" type="slidenum">
              <a:rPr lang="en-US" smtClean="0"/>
              <a:pPr algn="ctr">
                <a:defRPr/>
              </a:pPr>
              <a:t>‹#›</a:t>
            </a:fld>
            <a:endParaRPr lang="en-US" dirty="0"/>
          </a:p>
        </p:txBody>
      </p:sp>
      <p:sp>
        <p:nvSpPr>
          <p:cNvPr id="10" name="Footer Placeholder 4"/>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a:t>© Hengrui Zhao, MAIA Lab, 2025</a:t>
            </a:r>
          </a:p>
        </p:txBody>
      </p:sp>
      <p:pic>
        <p:nvPicPr>
          <p:cNvPr id="11" name="Picture 7" descr="NewLogo_wht.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049158" y="6364224"/>
            <a:ext cx="155575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98" r:id="rId1"/>
    <p:sldLayoutId id="2147485194" r:id="rId2"/>
    <p:sldLayoutId id="2147485195" r:id="rId3"/>
    <p:sldLayoutId id="2147485196" r:id="rId4"/>
    <p:sldLayoutId id="2147485197" r:id="rId5"/>
  </p:sldLayoutIdLst>
  <p:hf hdr="0" ftr="0" dt="0"/>
  <p:txStyles>
    <p:titleStyle>
      <a:lvl1pPr algn="l" defTabSz="457200" rtl="0" eaLnBrk="0" fontAlgn="base" hangingPunct="0">
        <a:spcBef>
          <a:spcPct val="0"/>
        </a:spcBef>
        <a:spcAft>
          <a:spcPct val="0"/>
        </a:spcAft>
        <a:defRPr sz="3200" b="1" kern="1200">
          <a:solidFill>
            <a:srgbClr val="004278"/>
          </a:solidFill>
          <a:latin typeface="Arial" panose="020B0604020202020204" pitchFamily="34" charset="0"/>
          <a:ea typeface="Arial" panose="020B0604020202020204" pitchFamily="34" charset="0"/>
          <a:cs typeface="Arial" panose="020B0604020202020204" pitchFamily="34" charset="0"/>
        </a:defRPr>
      </a:lvl1pPr>
      <a:lvl2pPr algn="l" defTabSz="457200" rtl="0" eaLnBrk="0" fontAlgn="base" hangingPunct="0">
        <a:spcBef>
          <a:spcPct val="0"/>
        </a:spcBef>
        <a:spcAft>
          <a:spcPct val="0"/>
        </a:spcAft>
        <a:defRPr sz="3200" b="1">
          <a:solidFill>
            <a:srgbClr val="004278"/>
          </a:solidFill>
          <a:latin typeface="Arial" charset="0"/>
          <a:ea typeface="Geneva" charset="0"/>
        </a:defRPr>
      </a:lvl2pPr>
      <a:lvl3pPr algn="l" defTabSz="457200" rtl="0" eaLnBrk="0" fontAlgn="base" hangingPunct="0">
        <a:spcBef>
          <a:spcPct val="0"/>
        </a:spcBef>
        <a:spcAft>
          <a:spcPct val="0"/>
        </a:spcAft>
        <a:defRPr sz="3200" b="1">
          <a:solidFill>
            <a:srgbClr val="004278"/>
          </a:solidFill>
          <a:latin typeface="Arial" charset="0"/>
          <a:ea typeface="Geneva" charset="0"/>
        </a:defRPr>
      </a:lvl3pPr>
      <a:lvl4pPr algn="l" defTabSz="457200" rtl="0" eaLnBrk="0" fontAlgn="base" hangingPunct="0">
        <a:spcBef>
          <a:spcPct val="0"/>
        </a:spcBef>
        <a:spcAft>
          <a:spcPct val="0"/>
        </a:spcAft>
        <a:defRPr sz="3200" b="1">
          <a:solidFill>
            <a:srgbClr val="004278"/>
          </a:solidFill>
          <a:latin typeface="Arial" charset="0"/>
          <a:ea typeface="Geneva" charset="0"/>
        </a:defRPr>
      </a:lvl4pPr>
      <a:lvl5pPr algn="l" defTabSz="457200" rtl="0" eaLnBrk="0" fontAlgn="base" hangingPunct="0">
        <a:spcBef>
          <a:spcPct val="0"/>
        </a:spcBef>
        <a:spcAft>
          <a:spcPct val="0"/>
        </a:spcAft>
        <a:defRPr sz="3200" b="1">
          <a:solidFill>
            <a:srgbClr val="004278"/>
          </a:solidFill>
          <a:latin typeface="Arial" charset="0"/>
          <a:ea typeface="Geneva" charset="0"/>
        </a:defRPr>
      </a:lvl5pPr>
      <a:lvl6pPr marL="457200" algn="l" defTabSz="457200" rtl="0" fontAlgn="base">
        <a:spcBef>
          <a:spcPct val="0"/>
        </a:spcBef>
        <a:spcAft>
          <a:spcPct val="0"/>
        </a:spcAft>
        <a:defRPr sz="1600" b="1">
          <a:solidFill>
            <a:srgbClr val="004278"/>
          </a:solidFill>
          <a:latin typeface="Helvetica" charset="0"/>
          <a:ea typeface="Geneva" charset="0"/>
        </a:defRPr>
      </a:lvl6pPr>
      <a:lvl7pPr marL="914400" algn="l" defTabSz="457200" rtl="0" fontAlgn="base">
        <a:spcBef>
          <a:spcPct val="0"/>
        </a:spcBef>
        <a:spcAft>
          <a:spcPct val="0"/>
        </a:spcAft>
        <a:defRPr sz="1600" b="1">
          <a:solidFill>
            <a:srgbClr val="004278"/>
          </a:solidFill>
          <a:latin typeface="Helvetica" charset="0"/>
          <a:ea typeface="Geneva" charset="0"/>
        </a:defRPr>
      </a:lvl7pPr>
      <a:lvl8pPr marL="1371600" algn="l" defTabSz="457200" rtl="0" fontAlgn="base">
        <a:spcBef>
          <a:spcPct val="0"/>
        </a:spcBef>
        <a:spcAft>
          <a:spcPct val="0"/>
        </a:spcAft>
        <a:defRPr sz="1600" b="1">
          <a:solidFill>
            <a:srgbClr val="004278"/>
          </a:solidFill>
          <a:latin typeface="Helvetica" charset="0"/>
          <a:ea typeface="Geneva" charset="0"/>
        </a:defRPr>
      </a:lvl8pPr>
      <a:lvl9pPr marL="1828800" algn="l" defTabSz="457200" rtl="0" fontAlgn="base">
        <a:spcBef>
          <a:spcPct val="0"/>
        </a:spcBef>
        <a:spcAft>
          <a:spcPct val="0"/>
        </a:spcAft>
        <a:defRPr sz="1600" b="1">
          <a:solidFill>
            <a:srgbClr val="004278"/>
          </a:solidFill>
          <a:latin typeface="Helvetica" charset="0"/>
          <a:ea typeface="Geneva" charset="0"/>
        </a:defRPr>
      </a:lvl9pPr>
    </p:titleStyle>
    <p:bodyStyle>
      <a:lvl1pPr marL="227013" indent="-227013" algn="l" defTabSz="457200" rtl="0" eaLnBrk="0" fontAlgn="base" hangingPunct="0">
        <a:spcBef>
          <a:spcPts val="1000"/>
        </a:spcBef>
        <a:spcAft>
          <a:spcPct val="0"/>
        </a:spcAft>
        <a:buClr>
          <a:srgbClr val="F79646"/>
        </a:buClr>
        <a:buSzPct val="100000"/>
        <a:buFont typeface="Wingdings" charset="0"/>
        <a:buChar char="§"/>
        <a:tabLst>
          <a:tab pos="227013" algn="l"/>
        </a:tabLst>
        <a:defRPr sz="2800" b="1"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457200" indent="-173038" algn="l" defTabSz="457200" rtl="0" eaLnBrk="0" fontAlgn="base" hangingPunct="0">
        <a:spcBef>
          <a:spcPts val="1000"/>
        </a:spcBef>
        <a:spcAft>
          <a:spcPct val="0"/>
        </a:spcAft>
        <a:buClr>
          <a:srgbClr val="F79646"/>
        </a:buClr>
        <a:buFont typeface="Lucida Grande" charset="0"/>
        <a:buChar char="–"/>
        <a:defRPr sz="2400"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2pPr>
      <a:lvl3pPr marL="457200" indent="136525" algn="l" defTabSz="457200" rtl="0" eaLnBrk="0" fontAlgn="base" hangingPunct="0">
        <a:spcBef>
          <a:spcPts val="1000"/>
        </a:spcBef>
        <a:spcAft>
          <a:spcPct val="0"/>
        </a:spcAft>
        <a:buClr>
          <a:srgbClr val="F79646"/>
        </a:buClr>
        <a:buFont typeface="Lucida Grande" charset="0"/>
        <a:buChar char="–"/>
        <a:defRPr sz="2000"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3pPr>
      <a:lvl4pPr marL="685800" indent="136525" algn="l" defTabSz="457200" rtl="0" eaLnBrk="0" fontAlgn="base" hangingPunct="0">
        <a:spcBef>
          <a:spcPts val="1000"/>
        </a:spcBef>
        <a:spcAft>
          <a:spcPct val="0"/>
        </a:spcAft>
        <a:buClr>
          <a:srgbClr val="F79646"/>
        </a:buClr>
        <a:buFont typeface="Lucida Grande" charset="0"/>
        <a:buChar char="–"/>
        <a:defRPr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4pPr>
      <a:lvl5pPr marL="914400" indent="136525" algn="l" defTabSz="457200" rtl="0" eaLnBrk="0" fontAlgn="base" hangingPunct="0">
        <a:spcBef>
          <a:spcPts val="1000"/>
        </a:spcBef>
        <a:spcAft>
          <a:spcPct val="0"/>
        </a:spcAft>
        <a:buClr>
          <a:srgbClr val="F79646"/>
        </a:buClr>
        <a:buFont typeface="Lucida Grande" charset="0"/>
        <a:buChar char="–"/>
        <a:defRPr sz="1600" b="1" kern="1200">
          <a:solidFill>
            <a:schemeClr val="tx1">
              <a:lumMod val="65000"/>
              <a:lumOff val="35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F3A87E-C790-E9EC-5E61-36AC43344982}"/>
              </a:ext>
            </a:extLst>
          </p:cNvPr>
          <p:cNvSpPr>
            <a:spLocks noGrp="1"/>
          </p:cNvSpPr>
          <p:nvPr>
            <p:ph type="sldNum" sz="quarter" idx="4"/>
          </p:nvPr>
        </p:nvSpPr>
        <p:spPr/>
        <p:txBody>
          <a:bodyPr/>
          <a:lstStyle/>
          <a:p>
            <a:pPr algn="ctr">
              <a:defRPr/>
            </a:pPr>
            <a:fld id="{8D5A5518-D2D0-194A-A198-1F18B247223D}" type="slidenum">
              <a:rPr lang="en-US" smtClean="0"/>
              <a:pPr algn="ctr">
                <a:defRPr/>
              </a:pPr>
              <a:t>1</a:t>
            </a:fld>
            <a:endParaRPr lang="en-US" dirty="0"/>
          </a:p>
        </p:txBody>
      </p:sp>
      <p:pic>
        <p:nvPicPr>
          <p:cNvPr id="6" name="Picture 5">
            <a:extLst>
              <a:ext uri="{FF2B5EF4-FFF2-40B4-BE49-F238E27FC236}">
                <a16:creationId xmlns:a16="http://schemas.microsoft.com/office/drawing/2014/main" id="{8BD89C40-577E-E820-46DA-51E51E8BD694}"/>
              </a:ext>
            </a:extLst>
          </p:cNvPr>
          <p:cNvPicPr>
            <a:picLocks noChangeAspect="1"/>
          </p:cNvPicPr>
          <p:nvPr/>
        </p:nvPicPr>
        <p:blipFill>
          <a:blip r:embed="rId2"/>
          <a:stretch>
            <a:fillRect/>
          </a:stretch>
        </p:blipFill>
        <p:spPr>
          <a:xfrm>
            <a:off x="1856232" y="310300"/>
            <a:ext cx="8479535" cy="5954610"/>
          </a:xfrm>
          <a:prstGeom prst="rect">
            <a:avLst/>
          </a:prstGeom>
        </p:spPr>
      </p:pic>
      <p:sp>
        <p:nvSpPr>
          <p:cNvPr id="7" name="Footer Placeholder 4">
            <a:extLst>
              <a:ext uri="{FF2B5EF4-FFF2-40B4-BE49-F238E27FC236}">
                <a16:creationId xmlns:a16="http://schemas.microsoft.com/office/drawing/2014/main" id="{1FE72851-3801-0A3E-004E-267D18F1991B}"/>
              </a:ext>
            </a:extLst>
          </p:cNvPr>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a:t>© Hengrui Zhao, MAIA Lab, 2025</a:t>
            </a:r>
          </a:p>
        </p:txBody>
      </p:sp>
    </p:spTree>
    <p:extLst>
      <p:ext uri="{BB962C8B-B14F-4D97-AF65-F5344CB8AC3E}">
        <p14:creationId xmlns:p14="http://schemas.microsoft.com/office/powerpoint/2010/main" val="3636721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0"/>
            <a:ext cx="12193057" cy="9406943"/>
          </a:xfrm>
          <a:prstGeom prst="rect">
            <a:avLst/>
          </a:prstGeom>
        </p:spPr>
      </p:pic>
      <p:pic>
        <p:nvPicPr>
          <p:cNvPr id="4" name="Picture 3" descr="Logo&#10;&#10;Description automatically generated">
            <a:extLst>
              <a:ext uri="{FF2B5EF4-FFF2-40B4-BE49-F238E27FC236}">
                <a16:creationId xmlns:a16="http://schemas.microsoft.com/office/drawing/2014/main" id="{7D512C8D-E0EE-48E1-8234-771C0D0E7D88}"/>
              </a:ext>
            </a:extLst>
          </p:cNvPr>
          <p:cNvPicPr>
            <a:picLocks noChangeAspect="1"/>
          </p:cNvPicPr>
          <p:nvPr/>
        </p:nvPicPr>
        <p:blipFill>
          <a:blip r:embed="rId3"/>
          <a:stretch>
            <a:fillRect/>
          </a:stretch>
        </p:blipFill>
        <p:spPr>
          <a:xfrm>
            <a:off x="4536416" y="94023"/>
            <a:ext cx="2743200" cy="996433"/>
          </a:xfrm>
          <a:prstGeom prst="rect">
            <a:avLst/>
          </a:prstGeom>
        </p:spPr>
      </p:pic>
      <p:sp>
        <p:nvSpPr>
          <p:cNvPr id="5" name="Slide Number Placeholder 4">
            <a:extLst>
              <a:ext uri="{FF2B5EF4-FFF2-40B4-BE49-F238E27FC236}">
                <a16:creationId xmlns:a16="http://schemas.microsoft.com/office/drawing/2014/main" id="{BD5F7F32-0B97-9BA6-D612-8AE2AA72C668}"/>
              </a:ext>
            </a:extLst>
          </p:cNvPr>
          <p:cNvSpPr>
            <a:spLocks noGrp="1"/>
          </p:cNvSpPr>
          <p:nvPr>
            <p:ph type="sldNum" sz="quarter" idx="4"/>
          </p:nvPr>
        </p:nvSpPr>
        <p:spPr/>
        <p:txBody>
          <a:bodyPr/>
          <a:lstStyle/>
          <a:p>
            <a:pPr algn="ctr">
              <a:defRPr/>
            </a:pPr>
            <a:fld id="{8D5A5518-D2D0-194A-A198-1F18B247223D}" type="slidenum">
              <a:rPr lang="en-US" smtClean="0"/>
              <a:pPr algn="ctr">
                <a:defRPr/>
              </a:pPr>
              <a:t>10</a:t>
            </a:fld>
            <a:endParaRPr lang="en-US" dirty="0"/>
          </a:p>
        </p:txBody>
      </p:sp>
    </p:spTree>
    <p:extLst>
      <p:ext uri="{BB962C8B-B14F-4D97-AF65-F5344CB8AC3E}">
        <p14:creationId xmlns:p14="http://schemas.microsoft.com/office/powerpoint/2010/main" val="4281218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CE9CF63-4544-27F5-D911-1F81D6470E71}"/>
              </a:ext>
            </a:extLst>
          </p:cNvPr>
          <p:cNvSpPr>
            <a:spLocks noGrp="1"/>
          </p:cNvSpPr>
          <p:nvPr>
            <p:ph type="title"/>
          </p:nvPr>
        </p:nvSpPr>
        <p:spPr/>
        <p:txBody>
          <a:bodyPr/>
          <a:lstStyle/>
          <a:p>
            <a:r>
              <a:rPr lang="en-US" dirty="0"/>
              <a:t>Current limitations of general AI benchmarks</a:t>
            </a:r>
          </a:p>
        </p:txBody>
      </p:sp>
      <p:sp>
        <p:nvSpPr>
          <p:cNvPr id="15" name="Content Placeholder 14">
            <a:extLst>
              <a:ext uri="{FF2B5EF4-FFF2-40B4-BE49-F238E27FC236}">
                <a16:creationId xmlns:a16="http://schemas.microsoft.com/office/drawing/2014/main" id="{9B4808F9-E8AE-9986-D695-1621F9C12FE3}"/>
              </a:ext>
            </a:extLst>
          </p:cNvPr>
          <p:cNvSpPr>
            <a:spLocks noGrp="1"/>
          </p:cNvSpPr>
          <p:nvPr>
            <p:ph idx="1"/>
          </p:nvPr>
        </p:nvSpPr>
        <p:spPr/>
        <p:txBody>
          <a:bodyPr/>
          <a:lstStyle/>
          <a:p>
            <a:r>
              <a:rPr lang="en-US" b="0" dirty="0"/>
              <a:t>Current benchmarks are quickly saturated by LLMs</a:t>
            </a:r>
          </a:p>
          <a:p>
            <a:r>
              <a:rPr lang="en-US" b="0" dirty="0"/>
              <a:t>Current benchmarks focus on tasks hard for human</a:t>
            </a:r>
          </a:p>
          <a:p>
            <a:r>
              <a:rPr lang="en-US" b="0" dirty="0"/>
              <a:t>Some tasks are hard to evaluate by human</a:t>
            </a:r>
          </a:p>
          <a:p>
            <a:r>
              <a:rPr lang="en-US" b="0" dirty="0"/>
              <a:t>Model-based evaluation doesn’t work for best models</a:t>
            </a:r>
          </a:p>
          <a:p>
            <a:r>
              <a:rPr lang="en-US" b="0" dirty="0"/>
              <a:t>Some daily tasks of human remain unsolved by AI</a:t>
            </a:r>
          </a:p>
          <a:p>
            <a:r>
              <a:rPr lang="en-US" b="0" dirty="0"/>
              <a:t>Reasoning is not evaluated by current benchmarks</a:t>
            </a:r>
          </a:p>
        </p:txBody>
      </p:sp>
      <p:sp>
        <p:nvSpPr>
          <p:cNvPr id="17" name="Slide Number Placeholder 16">
            <a:extLst>
              <a:ext uri="{FF2B5EF4-FFF2-40B4-BE49-F238E27FC236}">
                <a16:creationId xmlns:a16="http://schemas.microsoft.com/office/drawing/2014/main" id="{39AE0590-788D-1361-EBF7-387BA3628AA2}"/>
              </a:ext>
            </a:extLst>
          </p:cNvPr>
          <p:cNvSpPr>
            <a:spLocks noGrp="1"/>
          </p:cNvSpPr>
          <p:nvPr>
            <p:ph type="sldNum" sz="quarter" idx="4"/>
          </p:nvPr>
        </p:nvSpPr>
        <p:spPr/>
        <p:txBody>
          <a:bodyPr/>
          <a:lstStyle/>
          <a:p>
            <a:pPr algn="ctr">
              <a:defRPr/>
            </a:pPr>
            <a:fld id="{8D5A5518-D2D0-194A-A198-1F18B247223D}" type="slidenum">
              <a:rPr lang="en-US" smtClean="0"/>
              <a:pPr algn="ctr">
                <a:defRPr/>
              </a:pPr>
              <a:t>2</a:t>
            </a:fld>
            <a:endParaRPr lang="en-US" dirty="0"/>
          </a:p>
        </p:txBody>
      </p:sp>
      <p:sp>
        <p:nvSpPr>
          <p:cNvPr id="6" name="Footer Placeholder 4">
            <a:extLst>
              <a:ext uri="{FF2B5EF4-FFF2-40B4-BE49-F238E27FC236}">
                <a16:creationId xmlns:a16="http://schemas.microsoft.com/office/drawing/2014/main" id="{C9446763-DDAF-C5F2-0F88-20135D0E80B8}"/>
              </a:ext>
            </a:extLst>
          </p:cNvPr>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a:t>© Hengrui Zhao, MAIA Lab, 2025</a:t>
            </a:r>
          </a:p>
        </p:txBody>
      </p:sp>
    </p:spTree>
    <p:extLst>
      <p:ext uri="{BB962C8B-B14F-4D97-AF65-F5344CB8AC3E}">
        <p14:creationId xmlns:p14="http://schemas.microsoft.com/office/powerpoint/2010/main" val="2111706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40AD-99D0-E976-178C-A8379D3C207F}"/>
              </a:ext>
            </a:extLst>
          </p:cNvPr>
          <p:cNvSpPr>
            <a:spLocks noGrp="1"/>
          </p:cNvSpPr>
          <p:nvPr>
            <p:ph type="title"/>
          </p:nvPr>
        </p:nvSpPr>
        <p:spPr/>
        <p:txBody>
          <a:bodyPr/>
          <a:lstStyle/>
          <a:p>
            <a:r>
              <a:rPr lang="en-US" dirty="0"/>
              <a:t>GAIA is a general AI assistant benchmark</a:t>
            </a:r>
          </a:p>
        </p:txBody>
      </p:sp>
      <p:sp>
        <p:nvSpPr>
          <p:cNvPr id="3" name="Content Placeholder 2">
            <a:extLst>
              <a:ext uri="{FF2B5EF4-FFF2-40B4-BE49-F238E27FC236}">
                <a16:creationId xmlns:a16="http://schemas.microsoft.com/office/drawing/2014/main" id="{E3C377C8-97EF-6C3E-14A6-442C09B29679}"/>
              </a:ext>
            </a:extLst>
          </p:cNvPr>
          <p:cNvSpPr>
            <a:spLocks noGrp="1"/>
          </p:cNvSpPr>
          <p:nvPr>
            <p:ph idx="1"/>
          </p:nvPr>
        </p:nvSpPr>
        <p:spPr/>
        <p:txBody>
          <a:bodyPr>
            <a:normAutofit/>
          </a:bodyPr>
          <a:lstStyle/>
          <a:p>
            <a:r>
              <a:rPr lang="en-US" sz="2000" b="0" dirty="0"/>
              <a:t>Alternatively to tasks that are harder for humans, AI systems could be asked to solve conceptually simple tasks yet that require accurate execution of complex sequences of actions, with large combinatorial spaces.</a:t>
            </a:r>
          </a:p>
          <a:p>
            <a:r>
              <a:rPr lang="en-US" sz="2000" b="0" dirty="0"/>
              <a:t>Real-world and challenging questions</a:t>
            </a:r>
          </a:p>
          <a:p>
            <a:r>
              <a:rPr lang="en-US" sz="2000" b="0" dirty="0"/>
              <a:t>Easy interpretability through conceptually simple tasks</a:t>
            </a:r>
          </a:p>
          <a:p>
            <a:r>
              <a:rPr lang="en-US" sz="2000" b="0" dirty="0"/>
              <a:t>Non-</a:t>
            </a:r>
            <a:r>
              <a:rPr lang="en-US" sz="2000" b="0" dirty="0" err="1"/>
              <a:t>gameability</a:t>
            </a:r>
            <a:r>
              <a:rPr lang="en-US" sz="2000" b="0" dirty="0"/>
              <a:t>.</a:t>
            </a:r>
          </a:p>
          <a:p>
            <a:r>
              <a:rPr lang="en-US" sz="2000" b="0" dirty="0"/>
              <a:t>Simplicity of use.</a:t>
            </a:r>
          </a:p>
          <a:p>
            <a:r>
              <a:rPr lang="en-US" sz="2000" b="0" dirty="0"/>
              <a:t>Even equipped with tools, GPT4 does not exceed a 30% success rate for the easiest of our tasks, and 0% for the hardest.</a:t>
            </a:r>
          </a:p>
        </p:txBody>
      </p:sp>
      <p:sp>
        <p:nvSpPr>
          <p:cNvPr id="4" name="Slide Number Placeholder 3">
            <a:extLst>
              <a:ext uri="{FF2B5EF4-FFF2-40B4-BE49-F238E27FC236}">
                <a16:creationId xmlns:a16="http://schemas.microsoft.com/office/drawing/2014/main" id="{626449C3-B3B6-D943-8F2A-A200A18CDC6E}"/>
              </a:ext>
            </a:extLst>
          </p:cNvPr>
          <p:cNvSpPr>
            <a:spLocks noGrp="1"/>
          </p:cNvSpPr>
          <p:nvPr>
            <p:ph type="sldNum" sz="quarter" idx="4"/>
          </p:nvPr>
        </p:nvSpPr>
        <p:spPr/>
        <p:txBody>
          <a:bodyPr/>
          <a:lstStyle/>
          <a:p>
            <a:pPr algn="ctr">
              <a:defRPr/>
            </a:pPr>
            <a:fld id="{8D5A5518-D2D0-194A-A198-1F18B247223D}" type="slidenum">
              <a:rPr lang="en-US" smtClean="0"/>
              <a:pPr algn="ctr">
                <a:defRPr/>
              </a:pPr>
              <a:t>3</a:t>
            </a:fld>
            <a:endParaRPr lang="en-US" dirty="0"/>
          </a:p>
        </p:txBody>
      </p:sp>
      <p:sp>
        <p:nvSpPr>
          <p:cNvPr id="5" name="Footer Placeholder 4">
            <a:extLst>
              <a:ext uri="{FF2B5EF4-FFF2-40B4-BE49-F238E27FC236}">
                <a16:creationId xmlns:a16="http://schemas.microsoft.com/office/drawing/2014/main" id="{38B057B5-2D30-0020-22DB-36E79726E9D0}"/>
              </a:ext>
            </a:extLst>
          </p:cNvPr>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a:t>© Hengrui Zhao, MAIA Lab, 2025</a:t>
            </a:r>
          </a:p>
        </p:txBody>
      </p:sp>
    </p:spTree>
    <p:extLst>
      <p:ext uri="{BB962C8B-B14F-4D97-AF65-F5344CB8AC3E}">
        <p14:creationId xmlns:p14="http://schemas.microsoft.com/office/powerpoint/2010/main" val="919178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845C9-B58D-12AD-098E-DECB6C1D7358}"/>
              </a:ext>
            </a:extLst>
          </p:cNvPr>
          <p:cNvSpPr>
            <a:spLocks noGrp="1"/>
          </p:cNvSpPr>
          <p:nvPr>
            <p:ph type="title"/>
          </p:nvPr>
        </p:nvSpPr>
        <p:spPr/>
        <p:txBody>
          <a:bodyPr/>
          <a:lstStyle/>
          <a:p>
            <a:r>
              <a:rPr lang="en-US" dirty="0"/>
              <a:t>Sample GAIA questions</a:t>
            </a:r>
          </a:p>
        </p:txBody>
      </p:sp>
      <p:pic>
        <p:nvPicPr>
          <p:cNvPr id="6" name="Content Placeholder 5">
            <a:extLst>
              <a:ext uri="{FF2B5EF4-FFF2-40B4-BE49-F238E27FC236}">
                <a16:creationId xmlns:a16="http://schemas.microsoft.com/office/drawing/2014/main" id="{F102B2FF-40E0-7B4F-C51E-7056B6BCBC2C}"/>
              </a:ext>
            </a:extLst>
          </p:cNvPr>
          <p:cNvPicPr>
            <a:picLocks noGrp="1" noChangeAspect="1"/>
          </p:cNvPicPr>
          <p:nvPr>
            <p:ph idx="1"/>
          </p:nvPr>
        </p:nvPicPr>
        <p:blipFill>
          <a:blip r:embed="rId2"/>
          <a:stretch>
            <a:fillRect/>
          </a:stretch>
        </p:blipFill>
        <p:spPr>
          <a:xfrm>
            <a:off x="2267213" y="969963"/>
            <a:ext cx="7663924" cy="5211762"/>
          </a:xfrm>
        </p:spPr>
      </p:pic>
      <p:sp>
        <p:nvSpPr>
          <p:cNvPr id="4" name="Slide Number Placeholder 3">
            <a:extLst>
              <a:ext uri="{FF2B5EF4-FFF2-40B4-BE49-F238E27FC236}">
                <a16:creationId xmlns:a16="http://schemas.microsoft.com/office/drawing/2014/main" id="{8E2331AC-DE52-30B2-E402-4C195FA43AAD}"/>
              </a:ext>
            </a:extLst>
          </p:cNvPr>
          <p:cNvSpPr>
            <a:spLocks noGrp="1"/>
          </p:cNvSpPr>
          <p:nvPr>
            <p:ph type="sldNum" sz="quarter" idx="4"/>
          </p:nvPr>
        </p:nvSpPr>
        <p:spPr/>
        <p:txBody>
          <a:bodyPr/>
          <a:lstStyle/>
          <a:p>
            <a:pPr algn="ctr">
              <a:defRPr/>
            </a:pPr>
            <a:fld id="{8D5A5518-D2D0-194A-A198-1F18B247223D}" type="slidenum">
              <a:rPr lang="en-US" smtClean="0"/>
              <a:pPr algn="ctr">
                <a:defRPr/>
              </a:pPr>
              <a:t>4</a:t>
            </a:fld>
            <a:endParaRPr lang="en-US" dirty="0"/>
          </a:p>
        </p:txBody>
      </p:sp>
      <p:sp>
        <p:nvSpPr>
          <p:cNvPr id="3" name="Footer Placeholder 4">
            <a:extLst>
              <a:ext uri="{FF2B5EF4-FFF2-40B4-BE49-F238E27FC236}">
                <a16:creationId xmlns:a16="http://schemas.microsoft.com/office/drawing/2014/main" id="{60505502-C699-F4F0-D444-9CA321F8A562}"/>
              </a:ext>
            </a:extLst>
          </p:cNvPr>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a:t>© Hengrui Zhao, MAIA Lab, 2025</a:t>
            </a:r>
          </a:p>
        </p:txBody>
      </p:sp>
    </p:spTree>
    <p:extLst>
      <p:ext uri="{BB962C8B-B14F-4D97-AF65-F5344CB8AC3E}">
        <p14:creationId xmlns:p14="http://schemas.microsoft.com/office/powerpoint/2010/main" val="1546956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8ADFB-77F8-B90C-680B-B9F137E590BE}"/>
              </a:ext>
            </a:extLst>
          </p:cNvPr>
          <p:cNvSpPr>
            <a:spLocks noGrp="1"/>
          </p:cNvSpPr>
          <p:nvPr>
            <p:ph type="title"/>
          </p:nvPr>
        </p:nvSpPr>
        <p:spPr/>
        <p:txBody>
          <a:bodyPr/>
          <a:lstStyle/>
          <a:p>
            <a:r>
              <a:rPr lang="en-US" altLang="zh-CN" dirty="0"/>
              <a:t>Questions overview</a:t>
            </a:r>
            <a:endParaRPr lang="en-US" dirty="0"/>
          </a:p>
        </p:txBody>
      </p:sp>
      <p:pic>
        <p:nvPicPr>
          <p:cNvPr id="6" name="Content Placeholder 5">
            <a:extLst>
              <a:ext uri="{FF2B5EF4-FFF2-40B4-BE49-F238E27FC236}">
                <a16:creationId xmlns:a16="http://schemas.microsoft.com/office/drawing/2014/main" id="{400DD718-5C1B-A874-8691-4A8A95CD4A1E}"/>
              </a:ext>
            </a:extLst>
          </p:cNvPr>
          <p:cNvPicPr>
            <a:picLocks noGrp="1" noChangeAspect="1"/>
          </p:cNvPicPr>
          <p:nvPr>
            <p:ph idx="1"/>
          </p:nvPr>
        </p:nvPicPr>
        <p:blipFill>
          <a:blip r:embed="rId2"/>
          <a:srcRect t="6909"/>
          <a:stretch/>
        </p:blipFill>
        <p:spPr>
          <a:xfrm>
            <a:off x="1160622" y="899984"/>
            <a:ext cx="8780100" cy="4071572"/>
          </a:xfrm>
        </p:spPr>
      </p:pic>
      <p:sp>
        <p:nvSpPr>
          <p:cNvPr id="4" name="Slide Number Placeholder 3">
            <a:extLst>
              <a:ext uri="{FF2B5EF4-FFF2-40B4-BE49-F238E27FC236}">
                <a16:creationId xmlns:a16="http://schemas.microsoft.com/office/drawing/2014/main" id="{143CD026-4592-60FA-9975-FC1DC652BB8F}"/>
              </a:ext>
            </a:extLst>
          </p:cNvPr>
          <p:cNvSpPr>
            <a:spLocks noGrp="1"/>
          </p:cNvSpPr>
          <p:nvPr>
            <p:ph type="sldNum" sz="quarter" idx="4"/>
          </p:nvPr>
        </p:nvSpPr>
        <p:spPr/>
        <p:txBody>
          <a:bodyPr/>
          <a:lstStyle/>
          <a:p>
            <a:pPr algn="ctr">
              <a:defRPr/>
            </a:pPr>
            <a:fld id="{8D5A5518-D2D0-194A-A198-1F18B247223D}" type="slidenum">
              <a:rPr lang="en-US" smtClean="0"/>
              <a:pPr algn="ctr">
                <a:defRPr/>
              </a:pPr>
              <a:t>5</a:t>
            </a:fld>
            <a:endParaRPr lang="en-US" dirty="0"/>
          </a:p>
        </p:txBody>
      </p:sp>
      <p:pic>
        <p:nvPicPr>
          <p:cNvPr id="8" name="Picture 7">
            <a:extLst>
              <a:ext uri="{FF2B5EF4-FFF2-40B4-BE49-F238E27FC236}">
                <a16:creationId xmlns:a16="http://schemas.microsoft.com/office/drawing/2014/main" id="{D1B5FC6A-7180-9CA1-46AB-711C5DA1CFF0}"/>
              </a:ext>
            </a:extLst>
          </p:cNvPr>
          <p:cNvPicPr>
            <a:picLocks noChangeAspect="1"/>
          </p:cNvPicPr>
          <p:nvPr/>
        </p:nvPicPr>
        <p:blipFill>
          <a:blip r:embed="rId3"/>
          <a:stretch>
            <a:fillRect/>
          </a:stretch>
        </p:blipFill>
        <p:spPr>
          <a:xfrm>
            <a:off x="2055845" y="5076013"/>
            <a:ext cx="7316221" cy="1095528"/>
          </a:xfrm>
          <a:prstGeom prst="rect">
            <a:avLst/>
          </a:prstGeom>
        </p:spPr>
      </p:pic>
      <p:sp>
        <p:nvSpPr>
          <p:cNvPr id="3" name="Footer Placeholder 4">
            <a:extLst>
              <a:ext uri="{FF2B5EF4-FFF2-40B4-BE49-F238E27FC236}">
                <a16:creationId xmlns:a16="http://schemas.microsoft.com/office/drawing/2014/main" id="{4EE381A3-1763-DFE1-A55A-B76C2899961D}"/>
              </a:ext>
            </a:extLst>
          </p:cNvPr>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a:t>© Hengrui Zhao, MAIA Lab, 2025</a:t>
            </a:r>
          </a:p>
        </p:txBody>
      </p:sp>
    </p:spTree>
    <p:extLst>
      <p:ext uri="{BB962C8B-B14F-4D97-AF65-F5344CB8AC3E}">
        <p14:creationId xmlns:p14="http://schemas.microsoft.com/office/powerpoint/2010/main" val="3600585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EAC9E-2E0F-FE6F-0B53-3477BB4453BE}"/>
              </a:ext>
            </a:extLst>
          </p:cNvPr>
          <p:cNvSpPr>
            <a:spLocks noGrp="1"/>
          </p:cNvSpPr>
          <p:nvPr>
            <p:ph type="title"/>
          </p:nvPr>
        </p:nvSpPr>
        <p:spPr/>
        <p:txBody>
          <a:bodyPr/>
          <a:lstStyle/>
          <a:p>
            <a:r>
              <a:rPr lang="en-US" dirty="0"/>
              <a:t>GPT example</a:t>
            </a:r>
          </a:p>
        </p:txBody>
      </p:sp>
      <p:pic>
        <p:nvPicPr>
          <p:cNvPr id="6" name="Content Placeholder 5">
            <a:extLst>
              <a:ext uri="{FF2B5EF4-FFF2-40B4-BE49-F238E27FC236}">
                <a16:creationId xmlns:a16="http://schemas.microsoft.com/office/drawing/2014/main" id="{70F364CF-1BD4-F0C1-5360-B4A98EE720E8}"/>
              </a:ext>
            </a:extLst>
          </p:cNvPr>
          <p:cNvPicPr>
            <a:picLocks noGrp="1" noChangeAspect="1"/>
          </p:cNvPicPr>
          <p:nvPr>
            <p:ph idx="1"/>
          </p:nvPr>
        </p:nvPicPr>
        <p:blipFill>
          <a:blip r:embed="rId2"/>
          <a:stretch>
            <a:fillRect/>
          </a:stretch>
        </p:blipFill>
        <p:spPr>
          <a:xfrm>
            <a:off x="3114190" y="969963"/>
            <a:ext cx="5969970" cy="5211762"/>
          </a:xfrm>
        </p:spPr>
      </p:pic>
      <p:sp>
        <p:nvSpPr>
          <p:cNvPr id="4" name="Slide Number Placeholder 3">
            <a:extLst>
              <a:ext uri="{FF2B5EF4-FFF2-40B4-BE49-F238E27FC236}">
                <a16:creationId xmlns:a16="http://schemas.microsoft.com/office/drawing/2014/main" id="{9741FE43-6976-AC48-425D-A3F5ECBF980B}"/>
              </a:ext>
            </a:extLst>
          </p:cNvPr>
          <p:cNvSpPr>
            <a:spLocks noGrp="1"/>
          </p:cNvSpPr>
          <p:nvPr>
            <p:ph type="sldNum" sz="quarter" idx="4"/>
          </p:nvPr>
        </p:nvSpPr>
        <p:spPr/>
        <p:txBody>
          <a:bodyPr/>
          <a:lstStyle/>
          <a:p>
            <a:pPr algn="ctr">
              <a:defRPr/>
            </a:pPr>
            <a:fld id="{8D5A5518-D2D0-194A-A198-1F18B247223D}" type="slidenum">
              <a:rPr lang="en-US" smtClean="0"/>
              <a:pPr algn="ctr">
                <a:defRPr/>
              </a:pPr>
              <a:t>6</a:t>
            </a:fld>
            <a:endParaRPr lang="en-US" dirty="0"/>
          </a:p>
        </p:txBody>
      </p:sp>
      <p:sp>
        <p:nvSpPr>
          <p:cNvPr id="3" name="Footer Placeholder 4">
            <a:extLst>
              <a:ext uri="{FF2B5EF4-FFF2-40B4-BE49-F238E27FC236}">
                <a16:creationId xmlns:a16="http://schemas.microsoft.com/office/drawing/2014/main" id="{EA345418-4DDA-0A77-2561-A453C2AD59A8}"/>
              </a:ext>
            </a:extLst>
          </p:cNvPr>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a:t>© Hengrui Zhao, MAIA Lab, 2025</a:t>
            </a:r>
          </a:p>
        </p:txBody>
      </p:sp>
    </p:spTree>
    <p:extLst>
      <p:ext uri="{BB962C8B-B14F-4D97-AF65-F5344CB8AC3E}">
        <p14:creationId xmlns:p14="http://schemas.microsoft.com/office/powerpoint/2010/main" val="2134622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06681-FD2E-6C82-6D35-3F8E2C29FA48}"/>
              </a:ext>
            </a:extLst>
          </p:cNvPr>
          <p:cNvSpPr>
            <a:spLocks noGrp="1"/>
          </p:cNvSpPr>
          <p:nvPr>
            <p:ph type="title"/>
          </p:nvPr>
        </p:nvSpPr>
        <p:spPr/>
        <p:txBody>
          <a:bodyPr/>
          <a:lstStyle/>
          <a:p>
            <a:r>
              <a:rPr lang="en-US" altLang="zh-CN" dirty="0"/>
              <a:t>LLM overall performance</a:t>
            </a:r>
            <a:endParaRPr lang="en-US" dirty="0"/>
          </a:p>
        </p:txBody>
      </p:sp>
      <p:pic>
        <p:nvPicPr>
          <p:cNvPr id="6" name="Content Placeholder 5">
            <a:extLst>
              <a:ext uri="{FF2B5EF4-FFF2-40B4-BE49-F238E27FC236}">
                <a16:creationId xmlns:a16="http://schemas.microsoft.com/office/drawing/2014/main" id="{767C40AF-080C-71EB-D368-F2DA49CEC4FB}"/>
              </a:ext>
            </a:extLst>
          </p:cNvPr>
          <p:cNvPicPr>
            <a:picLocks noGrp="1" noChangeAspect="1"/>
          </p:cNvPicPr>
          <p:nvPr>
            <p:ph idx="1"/>
          </p:nvPr>
        </p:nvPicPr>
        <p:blipFill>
          <a:blip r:embed="rId2"/>
          <a:stretch>
            <a:fillRect/>
          </a:stretch>
        </p:blipFill>
        <p:spPr>
          <a:xfrm>
            <a:off x="1642189" y="1091549"/>
            <a:ext cx="8376942" cy="4870315"/>
          </a:xfrm>
        </p:spPr>
      </p:pic>
      <p:sp>
        <p:nvSpPr>
          <p:cNvPr id="4" name="Slide Number Placeholder 3">
            <a:extLst>
              <a:ext uri="{FF2B5EF4-FFF2-40B4-BE49-F238E27FC236}">
                <a16:creationId xmlns:a16="http://schemas.microsoft.com/office/drawing/2014/main" id="{7D7A1752-D46D-863B-D16F-B8904376D96E}"/>
              </a:ext>
            </a:extLst>
          </p:cNvPr>
          <p:cNvSpPr>
            <a:spLocks noGrp="1"/>
          </p:cNvSpPr>
          <p:nvPr>
            <p:ph type="sldNum" sz="quarter" idx="4"/>
          </p:nvPr>
        </p:nvSpPr>
        <p:spPr/>
        <p:txBody>
          <a:bodyPr/>
          <a:lstStyle/>
          <a:p>
            <a:pPr algn="ctr">
              <a:defRPr/>
            </a:pPr>
            <a:fld id="{8D5A5518-D2D0-194A-A198-1F18B247223D}" type="slidenum">
              <a:rPr lang="en-US" smtClean="0"/>
              <a:pPr algn="ctr">
                <a:defRPr/>
              </a:pPr>
              <a:t>7</a:t>
            </a:fld>
            <a:endParaRPr lang="en-US" dirty="0"/>
          </a:p>
        </p:txBody>
      </p:sp>
      <p:sp>
        <p:nvSpPr>
          <p:cNvPr id="3" name="Footer Placeholder 4">
            <a:extLst>
              <a:ext uri="{FF2B5EF4-FFF2-40B4-BE49-F238E27FC236}">
                <a16:creationId xmlns:a16="http://schemas.microsoft.com/office/drawing/2014/main" id="{34A315B1-45B7-F2D9-24D2-3790A748B227}"/>
              </a:ext>
            </a:extLst>
          </p:cNvPr>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a:t>© Hengrui Zhao, MAIA Lab, 2025</a:t>
            </a:r>
          </a:p>
        </p:txBody>
      </p:sp>
    </p:spTree>
    <p:extLst>
      <p:ext uri="{BB962C8B-B14F-4D97-AF65-F5344CB8AC3E}">
        <p14:creationId xmlns:p14="http://schemas.microsoft.com/office/powerpoint/2010/main" val="3125971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0FF75-F207-BF3B-5355-193335831CAB}"/>
              </a:ext>
            </a:extLst>
          </p:cNvPr>
          <p:cNvSpPr>
            <a:spLocks noGrp="1"/>
          </p:cNvSpPr>
          <p:nvPr>
            <p:ph type="title"/>
          </p:nvPr>
        </p:nvSpPr>
        <p:spPr/>
        <p:txBody>
          <a:bodyPr/>
          <a:lstStyle/>
          <a:p>
            <a:r>
              <a:rPr lang="en-US" dirty="0"/>
              <a:t>Current leaderboard</a:t>
            </a:r>
          </a:p>
        </p:txBody>
      </p:sp>
      <p:pic>
        <p:nvPicPr>
          <p:cNvPr id="6" name="Content Placeholder 5">
            <a:extLst>
              <a:ext uri="{FF2B5EF4-FFF2-40B4-BE49-F238E27FC236}">
                <a16:creationId xmlns:a16="http://schemas.microsoft.com/office/drawing/2014/main" id="{3055A519-355B-0167-C508-DC0D49127E3D}"/>
              </a:ext>
            </a:extLst>
          </p:cNvPr>
          <p:cNvPicPr>
            <a:picLocks noGrp="1" noChangeAspect="1"/>
          </p:cNvPicPr>
          <p:nvPr>
            <p:ph idx="1"/>
          </p:nvPr>
        </p:nvPicPr>
        <p:blipFill>
          <a:blip r:embed="rId2"/>
          <a:stretch>
            <a:fillRect/>
          </a:stretch>
        </p:blipFill>
        <p:spPr>
          <a:xfrm>
            <a:off x="891536" y="969963"/>
            <a:ext cx="10415277" cy="5211762"/>
          </a:xfrm>
        </p:spPr>
      </p:pic>
      <p:sp>
        <p:nvSpPr>
          <p:cNvPr id="4" name="Slide Number Placeholder 3">
            <a:extLst>
              <a:ext uri="{FF2B5EF4-FFF2-40B4-BE49-F238E27FC236}">
                <a16:creationId xmlns:a16="http://schemas.microsoft.com/office/drawing/2014/main" id="{DD8EBDAC-FCF3-93A7-B4E5-49665FB4C61C}"/>
              </a:ext>
            </a:extLst>
          </p:cNvPr>
          <p:cNvSpPr>
            <a:spLocks noGrp="1"/>
          </p:cNvSpPr>
          <p:nvPr>
            <p:ph type="sldNum" sz="quarter" idx="4"/>
          </p:nvPr>
        </p:nvSpPr>
        <p:spPr/>
        <p:txBody>
          <a:bodyPr/>
          <a:lstStyle/>
          <a:p>
            <a:pPr algn="ctr">
              <a:defRPr/>
            </a:pPr>
            <a:fld id="{8D5A5518-D2D0-194A-A198-1F18B247223D}" type="slidenum">
              <a:rPr lang="en-US" smtClean="0"/>
              <a:pPr algn="ctr">
                <a:defRPr/>
              </a:pPr>
              <a:t>8</a:t>
            </a:fld>
            <a:endParaRPr lang="en-US" dirty="0"/>
          </a:p>
        </p:txBody>
      </p:sp>
      <p:sp>
        <p:nvSpPr>
          <p:cNvPr id="3" name="Footer Placeholder 4">
            <a:extLst>
              <a:ext uri="{FF2B5EF4-FFF2-40B4-BE49-F238E27FC236}">
                <a16:creationId xmlns:a16="http://schemas.microsoft.com/office/drawing/2014/main" id="{6652E5CC-B587-9A74-C098-8520EEADB290}"/>
              </a:ext>
            </a:extLst>
          </p:cNvPr>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a:t>© Hengrui Zhao, MAIA Lab, 2025</a:t>
            </a:r>
          </a:p>
        </p:txBody>
      </p:sp>
    </p:spTree>
    <p:extLst>
      <p:ext uri="{BB962C8B-B14F-4D97-AF65-F5344CB8AC3E}">
        <p14:creationId xmlns:p14="http://schemas.microsoft.com/office/powerpoint/2010/main" val="1278149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F54C9-1771-8576-171E-112A51D04158}"/>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5BAD0935-63BE-E892-8C51-0CA26FE4F0BC}"/>
              </a:ext>
            </a:extLst>
          </p:cNvPr>
          <p:cNvSpPr>
            <a:spLocks noGrp="1"/>
          </p:cNvSpPr>
          <p:nvPr>
            <p:ph idx="1"/>
          </p:nvPr>
        </p:nvSpPr>
        <p:spPr/>
        <p:txBody>
          <a:bodyPr>
            <a:normAutofit/>
          </a:bodyPr>
          <a:lstStyle/>
          <a:p>
            <a:r>
              <a:rPr lang="en-US" sz="2400" b="0" dirty="0"/>
              <a:t>The capabilities of models closed behind APIs might change over time</a:t>
            </a:r>
          </a:p>
          <a:p>
            <a:r>
              <a:rPr lang="en-US" sz="2400" b="0" dirty="0"/>
              <a:t>Making GAIA evolve year-by-year through the removal of broken questions and the addition of new ones might be an important</a:t>
            </a:r>
          </a:p>
          <a:p>
            <a:r>
              <a:rPr lang="en-US" sz="2400" b="0" dirty="0"/>
              <a:t>GAIA considers the system as a whole and does not attribute errors to sub-parts</a:t>
            </a:r>
          </a:p>
          <a:p>
            <a:r>
              <a:rPr lang="en-US" sz="2400" b="0"/>
              <a:t>Solving </a:t>
            </a:r>
            <a:r>
              <a:rPr lang="en-US" sz="2400" b="0" dirty="0"/>
              <a:t>GAIA requires full automation since no approximation is allowed in the answer.</a:t>
            </a:r>
          </a:p>
          <a:p>
            <a:r>
              <a:rPr lang="en-US" sz="2400" b="0" dirty="0"/>
              <a:t>Limitations: In its current form, GAIA does not evaluate the trace leading to the answer; two rounds of annotations are required; Lack of linguistic and cultural diversity.</a:t>
            </a:r>
          </a:p>
        </p:txBody>
      </p:sp>
      <p:sp>
        <p:nvSpPr>
          <p:cNvPr id="4" name="Slide Number Placeholder 3">
            <a:extLst>
              <a:ext uri="{FF2B5EF4-FFF2-40B4-BE49-F238E27FC236}">
                <a16:creationId xmlns:a16="http://schemas.microsoft.com/office/drawing/2014/main" id="{161ABAD4-32AD-B496-D90F-BD16D4068A07}"/>
              </a:ext>
            </a:extLst>
          </p:cNvPr>
          <p:cNvSpPr>
            <a:spLocks noGrp="1"/>
          </p:cNvSpPr>
          <p:nvPr>
            <p:ph type="sldNum" sz="quarter" idx="4"/>
          </p:nvPr>
        </p:nvSpPr>
        <p:spPr/>
        <p:txBody>
          <a:bodyPr/>
          <a:lstStyle/>
          <a:p>
            <a:pPr algn="ctr">
              <a:defRPr/>
            </a:pPr>
            <a:fld id="{8D5A5518-D2D0-194A-A198-1F18B247223D}" type="slidenum">
              <a:rPr lang="en-US" smtClean="0"/>
              <a:pPr algn="ctr">
                <a:defRPr/>
              </a:pPr>
              <a:t>9</a:t>
            </a:fld>
            <a:endParaRPr lang="en-US" dirty="0"/>
          </a:p>
        </p:txBody>
      </p:sp>
      <p:sp>
        <p:nvSpPr>
          <p:cNvPr id="5" name="Footer Placeholder 4">
            <a:extLst>
              <a:ext uri="{FF2B5EF4-FFF2-40B4-BE49-F238E27FC236}">
                <a16:creationId xmlns:a16="http://schemas.microsoft.com/office/drawing/2014/main" id="{E80F3055-A406-37FA-F76F-4BB21A2A097C}"/>
              </a:ext>
            </a:extLst>
          </p:cNvPr>
          <p:cNvSpPr>
            <a:spLocks noGrp="1"/>
          </p:cNvSpPr>
          <p:nvPr>
            <p:ph type="ftr" sz="quarter" idx="3"/>
          </p:nvPr>
        </p:nvSpPr>
        <p:spPr>
          <a:xfrm>
            <a:off x="3657600" y="6409945"/>
            <a:ext cx="4876800" cy="365125"/>
          </a:xfrm>
          <a:prstGeom prst="rect">
            <a:avLst/>
          </a:prstGeom>
        </p:spPr>
        <p:txBody>
          <a:bodyPr vert="horz" lIns="91440" tIns="45720" rIns="91440" bIns="45720" rtlCol="0" anchor="ctr"/>
          <a:lstStyle>
            <a:lvl1pPr algn="ctr">
              <a:defRPr sz="1000" b="1">
                <a:solidFill>
                  <a:schemeClr val="bg1"/>
                </a:solidFill>
                <a:latin typeface="Arial" panose="020B0604020202020204" pitchFamily="34" charset="0"/>
                <a:cs typeface="Arial" panose="020B0604020202020204" pitchFamily="34" charset="0"/>
              </a:defRPr>
            </a:lvl1pPr>
          </a:lstStyle>
          <a:p>
            <a:r>
              <a:rPr lang="en-US" dirty="0"/>
              <a:t>© Hengrui Zhao, MAIA Lab, 2025</a:t>
            </a:r>
          </a:p>
        </p:txBody>
      </p:sp>
    </p:spTree>
    <p:extLst>
      <p:ext uri="{BB962C8B-B14F-4D97-AF65-F5344CB8AC3E}">
        <p14:creationId xmlns:p14="http://schemas.microsoft.com/office/powerpoint/2010/main" val="2845201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marL="342900" indent="-342900">
          <a:spcBef>
            <a:spcPts val="0"/>
          </a:spcBef>
          <a:buClr>
            <a:schemeClr val="accent6"/>
          </a:buClr>
          <a:buFont typeface="Wingdings" panose="05000000000000000000" pitchFamily="2" charset="2"/>
          <a:buChar char="§"/>
          <a:defRPr sz="2400" b="1" i="1" dirty="0" err="1" smtClean="0">
            <a:solidFill>
              <a:schemeClr val="tx2"/>
            </a:solidFill>
            <a:latin typeface="Arial" panose="020B0604020202020204" pitchFamily="34" charset="0"/>
            <a:cs typeface="Arial" panose="020B0604020202020204" pitchFamily="34" charset="0"/>
          </a:defRPr>
        </a:defPPr>
      </a:lst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a:noFill/>
        </a:ln>
        <a:extLst>
          <a:ext uri="{909E8E84-426E-40dd-AFC4-6F175D3DCCD1}">
            <a14:hiddenFill xmlns="" xmlns:r="http://schemas.openxmlformats.org/officeDocument/2006/relationships" xmlns:p="http://schemas.openxmlformats.org/presentationml/2006/main" xmlns:a14="http://schemas.microsoft.com/office/drawing/2010/main">
              <a:solidFill>
                <a:srgbClr val="FFFFFF"/>
              </a:solidFill>
            </a14:hiddenFill>
          </a:ext>
          <a:ext uri="{91240B29-F687-4f45-9708-019B960494DF}">
            <a14:hiddenLine xmlns="" xmlns:r="http://schemas.openxmlformats.org/officeDocument/2006/relationships" xmlns:p="http://schemas.openxmlformats.org/presentationml/2006/main" xmlns:a14="http://schemas.microsoft.com/office/drawing/2010/main" w="9525">
              <a:solidFill>
                <a:srgbClr val="000000"/>
              </a:solidFill>
              <a:miter lim="800000"/>
              <a:headEnd/>
              <a:tailEnd/>
            </a14:hiddenLine>
          </a:ext>
          <a:ext uri="{FAA26D3D-D897-4be2-8F04-BA451C77F1D7}">
            <ma14:placeholderFlag xmlns="" xmlns:r="http://schemas.openxmlformats.org/officeDocument/2006/relationships" xmlns:p="http://schemas.openxmlformats.org/presentationml/2006/main" xmlns:ma14="http://schemas.microsoft.com/office/mac/drawingml/2011/main" val="1"/>
          </a:ext>
        </a:extLst>
      </a:spPr>
      <a:bodyPr vert="horz" wrap="none" lIns="0" tIns="0" rIns="0" bIns="0" numCol="1" rtlCol="0" anchor="t" anchorCtr="0" compatLnSpc="1">
        <a:prstTxWarp prst="textNoShape">
          <a:avLst/>
        </a:prstTxWarp>
        <a:spAutoFit/>
      </a:bodyPr>
      <a:lstStyle>
        <a:defPPr>
          <a:spcBef>
            <a:spcPts val="0"/>
          </a:spcBef>
          <a:defRPr sz="2000" b="1" dirty="0" smtClean="0">
            <a:solidFill>
              <a:schemeClr val="tx2"/>
            </a:solidFill>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EF490599AE99244AC913D47E9BFCC24" ma:contentTypeVersion="2" ma:contentTypeDescription="Create a new document." ma:contentTypeScope="" ma:versionID="eabb59d84776412e7deb5d7e886493e7">
  <xsd:schema xmlns:xsd="http://www.w3.org/2001/XMLSchema" xmlns:xs="http://www.w3.org/2001/XMLSchema" xmlns:p="http://schemas.microsoft.com/office/2006/metadata/properties" xmlns:ns2="d0800d3f-072a-48d1-8c29-6bd7f8822c59" targetNamespace="http://schemas.microsoft.com/office/2006/metadata/properties" ma:root="true" ma:fieldsID="3f84557dcf7cd0bf76eebb5e43c29283" ns2:_="">
    <xsd:import namespace="d0800d3f-072a-48d1-8c29-6bd7f8822c5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800d3f-072a-48d1-8c29-6bd7f8822c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412BC6-A1CE-4470-AE33-83A50214278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d0800d3f-072a-48d1-8c29-6bd7f8822c59"/>
    <ds:schemaRef ds:uri="http://www.w3.org/XML/1998/namespace"/>
  </ds:schemaRefs>
</ds:datastoreItem>
</file>

<file path=customXml/itemProps2.xml><?xml version="1.0" encoding="utf-8"?>
<ds:datastoreItem xmlns:ds="http://schemas.openxmlformats.org/officeDocument/2006/customXml" ds:itemID="{92FE21BC-F24E-44B6-921A-C9DBF5A2F3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800d3f-072a-48d1-8c29-6bd7f8822c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3B9448-8F72-4660-8AE7-331166CEFA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35967</TotalTime>
  <Words>324</Words>
  <Application>Microsoft Office PowerPoint</Application>
  <PresentationFormat>Widescreen</PresentationFormat>
  <Paragraphs>44</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Lucida Grande</vt:lpstr>
      <vt:lpstr>Arial</vt:lpstr>
      <vt:lpstr>Calibri</vt:lpstr>
      <vt:lpstr>Helvetica</vt:lpstr>
      <vt:lpstr>Wingdings</vt:lpstr>
      <vt:lpstr>Office Theme</vt:lpstr>
      <vt:lpstr>PowerPoint Presentation</vt:lpstr>
      <vt:lpstr>Current limitations of general AI benchmarks</vt:lpstr>
      <vt:lpstr>GAIA is a general AI assistant benchmark</vt:lpstr>
      <vt:lpstr>Sample GAIA questions</vt:lpstr>
      <vt:lpstr>Questions overview</vt:lpstr>
      <vt:lpstr>GPT example</vt:lpstr>
      <vt:lpstr>LLM overall performance</vt:lpstr>
      <vt:lpstr>Current leaderboard</vt:lpstr>
      <vt:lpstr>Discussion</vt:lpstr>
      <vt:lpstr>PowerPoint Presentation</vt:lpstr>
    </vt:vector>
  </TitlesOfParts>
  <Manager/>
  <Company>UT Southwestern Medical Center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 5</dc:title>
  <dc:subject/>
  <dc:creator>Jonathan Maedche</dc:creator>
  <cp:keywords/>
  <dc:description/>
  <cp:lastModifiedBy>Hengrui Zhao</cp:lastModifiedBy>
  <cp:revision>663</cp:revision>
  <dcterms:created xsi:type="dcterms:W3CDTF">2014-10-08T20:21:07Z</dcterms:created>
  <dcterms:modified xsi:type="dcterms:W3CDTF">2025-03-28T13:45:51Z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0x0101009EF490599AE99244AC913D47E9BFCC24</vt:lpwstr>
  </property>
</Properties>
</file>