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60" r:id="rId5"/>
    <p:sldId id="321" r:id="rId6"/>
    <p:sldId id="329" r:id="rId7"/>
    <p:sldId id="311" r:id="rId8"/>
    <p:sldId id="312" r:id="rId9"/>
    <p:sldId id="314" r:id="rId10"/>
    <p:sldId id="324" r:id="rId11"/>
    <p:sldId id="326" r:id="rId12"/>
    <p:sldId id="325" r:id="rId13"/>
    <p:sldId id="327" r:id="rId14"/>
    <p:sldId id="328" r:id="rId15"/>
    <p:sldId id="315" r:id="rId16"/>
    <p:sldId id="322" r:id="rId17"/>
    <p:sldId id="323" r:id="rId18"/>
    <p:sldId id="319" r:id="rId19"/>
    <p:sldId id="320" r:id="rId20"/>
    <p:sldId id="307" r:id="rId2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260"/>
            <p14:sldId id="321"/>
            <p14:sldId id="329"/>
            <p14:sldId id="311"/>
            <p14:sldId id="312"/>
            <p14:sldId id="314"/>
            <p14:sldId id="324"/>
            <p14:sldId id="326"/>
            <p14:sldId id="325"/>
            <p14:sldId id="327"/>
            <p14:sldId id="328"/>
            <p14:sldId id="315"/>
            <p14:sldId id="322"/>
            <p14:sldId id="323"/>
            <p14:sldId id="319"/>
            <p14:sldId id="320"/>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C9CBD"/>
    <a:srgbClr val="004278"/>
    <a:srgbClr val="0037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74829" autoAdjust="0"/>
  </p:normalViewPr>
  <p:slideViewPr>
    <p:cSldViewPr snapToGrid="0" snapToObjects="1">
      <p:cViewPr>
        <p:scale>
          <a:sx n="93" d="100"/>
          <a:sy n="93" d="100"/>
        </p:scale>
        <p:origin x="1880" y="200"/>
      </p:cViewPr>
      <p:guideLst>
        <p:guide orient="horz" pos="2160"/>
        <p:guide pos="3840"/>
      </p:guideLst>
    </p:cSldViewPr>
  </p:slideViewPr>
  <p:outlineViewPr>
    <p:cViewPr>
      <p:scale>
        <a:sx n="33" d="100"/>
        <a:sy n="33" d="100"/>
      </p:scale>
      <p:origin x="0" y="-12912"/>
    </p:cViewPr>
  </p:outlineViewPr>
  <p:notesTextViewPr>
    <p:cViewPr>
      <p:scale>
        <a:sx n="105" d="100"/>
        <a:sy n="105"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pPr>
                <a:defRPr/>
              </a:pPr>
              <a:t>2/13/25</a:t>
            </a:fld>
            <a:endParaRPr lang="en-US"/>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pPr>
                <a:defRPr/>
              </a:pPr>
              <a:t>‹#›</a:t>
            </a:fld>
            <a:endParaRPr lang="en-US"/>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039054F0-52EE-F241-B0D0-6DBE684CE5E5}" type="datetimeFigureOut">
              <a:rPr lang="en-US"/>
              <a:pPr>
                <a:defRPr/>
              </a:pPr>
              <a:t>2/13/25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8E7FA277-04C2-0445-B89F-6E9D16F098F2}" type="slidenum">
              <a:rPr lang="en-US"/>
              <a:pPr>
                <a:defRPr/>
              </a:pPr>
              <a:t>‹#›</a:t>
            </a:fld>
            <a:endParaRPr lang="en-US"/>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a:t>
            </a:fld>
            <a:endParaRPr lang="en-US"/>
          </a:p>
        </p:txBody>
      </p:sp>
    </p:spTree>
    <p:extLst>
      <p:ext uri="{BB962C8B-B14F-4D97-AF65-F5344CB8AC3E}">
        <p14:creationId xmlns:p14="http://schemas.microsoft.com/office/powerpoint/2010/main" val="262003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To evaluate the impact of network depth on survival prediction performance, we trained the model using three different </a:t>
            </a:r>
            <a:r>
              <a:rPr lang="en-US" sz="1800" dirty="0" err="1">
                <a:effectLst/>
                <a:latin typeface="Times New Roman" panose="02020603050405020304" pitchFamily="18" charset="0"/>
                <a:ea typeface="Times New Roman" panose="02020603050405020304" pitchFamily="18" charset="0"/>
              </a:rPr>
              <a:t>ResNet</a:t>
            </a:r>
            <a:r>
              <a:rPr lang="en-US" sz="1800" dirty="0">
                <a:effectLst/>
                <a:latin typeface="Times New Roman" panose="02020603050405020304" pitchFamily="18" charset="0"/>
                <a:ea typeface="Times New Roman" panose="02020603050405020304" pitchFamily="18" charset="0"/>
              </a:rPr>
              <a:t> backbones: ResNet-10, ResNet-18, and ResNet-34. For each backbone, we assessed two configurations: one using only imaging data and another incorporating both imaging and clinical features.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Across all model configurations, ResNet-18-based models achieved the highest overall performance. Notably, the ResNet-18 model incorporating clinical features consistently outperformed its image-only counterpart, reaching the highest observed C-index of 0.94 in Fold 5</a:t>
            </a:r>
            <a:r>
              <a:rPr lang="en-US" sz="2400" dirty="0">
                <a:effectLst/>
              </a:rPr>
              <a:t> </a:t>
            </a:r>
            <a:endParaRPr lang="en-US" sz="1600"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12</a:t>
            </a:fld>
            <a:endParaRPr lang="en-US"/>
          </a:p>
        </p:txBody>
      </p:sp>
    </p:spTree>
    <p:extLst>
      <p:ext uri="{BB962C8B-B14F-4D97-AF65-F5344CB8AC3E}">
        <p14:creationId xmlns:p14="http://schemas.microsoft.com/office/powerpoint/2010/main" val="413436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r>
              <a:rPr lang="en-US" sz="1800" dirty="0">
                <a:effectLst/>
                <a:latin typeface="Times New Roman" panose="02020603050405020304" pitchFamily="18" charset="0"/>
                <a:ea typeface="Times New Roman" panose="02020603050405020304" pitchFamily="18" charset="0"/>
              </a:rPr>
              <a:t>To assess the predictive capacity of imaging data and clinical features, we compared three models: (1) a Cox proportional hazards model based only on clinical features, (2) an image-based deep learning model without clinical features, and (3) an image-based deep learning model that incorporates clinical features. </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Times New Roman" panose="02020603050405020304" pitchFamily="18" charset="0"/>
                <a:ea typeface="Times New Roman" panose="02020603050405020304" pitchFamily="18" charset="0"/>
              </a:rPr>
              <a:t>The Cox proportional hazards model using only clinical features demonstrated the lowest predictive performance across all five folds. This result indicates that while clinical variables provide prognostic information, their predictive capacity is limited when used alone. On the other hand, the image-based deep learning model incorporating both imaging and clinical features consistently outperformed both models, which emphasizes the benefit of incorporating clinical features into the image-based deep learning framework to enhance prognostic accuracy.</a:t>
            </a:r>
          </a:p>
          <a:p>
            <a:endParaRPr lang="en-US"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13</a:t>
            </a:fld>
            <a:endParaRPr lang="en-US"/>
          </a:p>
        </p:txBody>
      </p:sp>
    </p:spTree>
    <p:extLst>
      <p:ext uri="{BB962C8B-B14F-4D97-AF65-F5344CB8AC3E}">
        <p14:creationId xmlns:p14="http://schemas.microsoft.com/office/powerpoint/2010/main" val="205151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we stratified patients into low-risk and high-risk groups based on the median risk score cutoff and performed performed Kaplan-Meier (KM) survival analysis. These curves demonstrate a clear separation between the Low risk and high-risk groups, with the high-risk group exhibiting significantly worse survival probability compared to the low-risk group</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14</a:t>
            </a:fld>
            <a:endParaRPr lang="en-US"/>
          </a:p>
        </p:txBody>
      </p:sp>
    </p:spTree>
    <p:extLst>
      <p:ext uri="{BB962C8B-B14F-4D97-AF65-F5344CB8AC3E}">
        <p14:creationId xmlns:p14="http://schemas.microsoft.com/office/powerpoint/2010/main" val="131436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Here you see the PSMA PET/CT images of two representative patients. One from high-risk category and the other one from low-risk category, </a:t>
            </a:r>
            <a:r>
              <a:rPr lang="en-US" sz="1800" dirty="0">
                <a:effectLst/>
                <a:latin typeface="Times New Roman" panose="02020603050405020304" pitchFamily="18" charset="0"/>
                <a:ea typeface="Times New Roman" panose="02020603050405020304" pitchFamily="18" charset="0"/>
              </a:rPr>
              <a:t>with red bounding boxes highlighting detected lesions.</a:t>
            </a:r>
            <a:r>
              <a:rPr lang="en-US" sz="2400" dirty="0">
                <a:effectLst/>
              </a:rPr>
              <a:t> </a:t>
            </a:r>
          </a:p>
          <a:p>
            <a:endParaRPr lang="en-US" sz="2400"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2400" dirty="0">
                <a:effectLst/>
              </a:rPr>
              <a:t>As you can see </a:t>
            </a:r>
            <a:r>
              <a:rPr lang="en-US" sz="1800" dirty="0">
                <a:effectLst/>
                <a:latin typeface="Times New Roman" panose="02020603050405020304" pitchFamily="18" charset="0"/>
                <a:ea typeface="Times New Roman" panose="02020603050405020304" pitchFamily="18" charset="0"/>
              </a:rPr>
              <a:t>the high-risk patient exhibits more and larger lesions with high metabolic activity, which is consistent with an aggressive disease phenotype and shorter PSA PFS values.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contrast, the low-risk patient presents with fewer and smaller metastatic lesions, which are more localized compared to those in the high-risk group. They also have relatively lower SUV max values which is consistent with less a aggressive disease phenotype and longer PSA PFS values.</a:t>
            </a:r>
          </a:p>
          <a:p>
            <a:endParaRPr lang="en-US" sz="1600"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15</a:t>
            </a:fld>
            <a:endParaRPr lang="en-US"/>
          </a:p>
        </p:txBody>
      </p:sp>
    </p:spTree>
    <p:extLst>
      <p:ext uri="{BB962C8B-B14F-4D97-AF65-F5344CB8AC3E}">
        <p14:creationId xmlns:p14="http://schemas.microsoft.com/office/powerpoint/2010/main" val="3590553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16</a:t>
            </a:fld>
            <a:endParaRPr lang="en-US"/>
          </a:p>
        </p:txBody>
      </p:sp>
    </p:spTree>
    <p:extLst>
      <p:ext uri="{BB962C8B-B14F-4D97-AF65-F5344CB8AC3E}">
        <p14:creationId xmlns:p14="http://schemas.microsoft.com/office/powerpoint/2010/main" val="44430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17</a:t>
            </a:fld>
            <a:endParaRPr lang="en-US"/>
          </a:p>
        </p:txBody>
      </p:sp>
    </p:spTree>
    <p:extLst>
      <p:ext uri="{BB962C8B-B14F-4D97-AF65-F5344CB8AC3E}">
        <p14:creationId xmlns:p14="http://schemas.microsoft.com/office/powerpoint/2010/main" val="133654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research we have focused on the prediction of  ..</a:t>
            </a:r>
          </a:p>
          <a:p>
            <a:r>
              <a:rPr lang="en-US" dirty="0"/>
              <a:t>PSA PFS is defined as ..</a:t>
            </a:r>
          </a:p>
          <a:p>
            <a:endParaRPr lang="en-US" dirty="0"/>
          </a:p>
          <a:p>
            <a:r>
              <a:rPr lang="en-US" dirty="0"/>
              <a:t>Literature review of the survival prediction models show that </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3</a:t>
            </a:fld>
            <a:endParaRPr lang="en-US"/>
          </a:p>
        </p:txBody>
      </p:sp>
    </p:spTree>
    <p:extLst>
      <p:ext uri="{BB962C8B-B14F-4D97-AF65-F5344CB8AC3E}">
        <p14:creationId xmlns:p14="http://schemas.microsoft.com/office/powerpoint/2010/main" val="152317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metastatic prostate cancer, PSMA PET images enhance the detection of metastatic lesions with greater sensitivity.</a:t>
            </a:r>
          </a:p>
          <a:p>
            <a:endParaRPr lang="en-US" dirty="0"/>
          </a:p>
          <a:p>
            <a:r>
              <a:rPr lang="en-US" dirty="0"/>
              <a:t>Prediction of PSA PFS using deep learning models with PSMA PET/CT images as input is quite new and has not been adequately addressed.</a:t>
            </a:r>
          </a:p>
          <a:p>
            <a:endParaRPr lang="en-US" dirty="0"/>
          </a:p>
          <a:p>
            <a:r>
              <a:rPr lang="en-US" dirty="0"/>
              <a:t>So, in this work, we developed a multi-modal deep learning model.</a:t>
            </a:r>
          </a:p>
          <a:p>
            <a:endParaRPr lang="en-US" dirty="0"/>
          </a:p>
          <a:p>
            <a:r>
              <a:rPr lang="en-US" dirty="0"/>
              <a:t>Furthermore, we used … to enhance feature extraction and reduce background noise.</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4</a:t>
            </a:fld>
            <a:endParaRPr lang="en-US"/>
          </a:p>
        </p:txBody>
      </p:sp>
    </p:spTree>
    <p:extLst>
      <p:ext uri="{BB962C8B-B14F-4D97-AF65-F5344CB8AC3E}">
        <p14:creationId xmlns:p14="http://schemas.microsoft.com/office/powerpoint/2010/main" val="127047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Times New Roman" panose="02020603050405020304" pitchFamily="18" charset="0"/>
                <a:ea typeface="+mn-ea"/>
              </a:rPr>
              <a:t>Our model is based on </a:t>
            </a:r>
            <a:r>
              <a:rPr lang="en-US" sz="1800" kern="1200" dirty="0" err="1">
                <a:solidFill>
                  <a:srgbClr val="000000"/>
                </a:solidFill>
                <a:effectLst/>
                <a:latin typeface="Times New Roman" panose="02020603050405020304" pitchFamily="18" charset="0"/>
                <a:ea typeface="+mn-ea"/>
              </a:rPr>
              <a:t>ResNet</a:t>
            </a:r>
            <a:r>
              <a:rPr lang="en-US" sz="1800" kern="1200" dirty="0">
                <a:solidFill>
                  <a:srgbClr val="000000"/>
                </a:solidFill>
                <a:effectLst/>
                <a:latin typeface="Times New Roman" panose="02020603050405020304" pitchFamily="18" charset="0"/>
                <a:ea typeface="+mn-ea"/>
              </a:rPr>
              <a:t> architecture that is </a:t>
            </a:r>
            <a:r>
              <a:rPr lang="en-US" sz="1800" dirty="0">
                <a:effectLst/>
                <a:latin typeface="Times New Roman" panose="02020603050405020304" pitchFamily="18" charset="0"/>
                <a:ea typeface="Times New Roman" panose="02020603050405020304" pitchFamily="18" charset="0"/>
              </a:rPr>
              <a:t>known for its use of residual blocks with skip connections that address the vanishing gradient problem in deep networks.</a:t>
            </a:r>
            <a:r>
              <a:rPr lang="en-US" sz="2400" dirty="0">
                <a:effectLst/>
              </a:rPr>
              <a:t> </a:t>
            </a:r>
          </a:p>
          <a:p>
            <a:endParaRPr lang="en-US" sz="2400" dirty="0">
              <a:effectLst/>
            </a:endParaRPr>
          </a:p>
          <a:p>
            <a:r>
              <a:rPr lang="en-US" sz="1800" dirty="0">
                <a:effectLst/>
                <a:latin typeface="Times New Roman" panose="02020603050405020304" pitchFamily="18" charset="0"/>
                <a:ea typeface="Times New Roman" panose="02020603050405020304" pitchFamily="18" charset="0"/>
              </a:rPr>
              <a:t>Our </a:t>
            </a:r>
            <a:r>
              <a:rPr lang="en-US" sz="1800" dirty="0" err="1">
                <a:effectLst/>
                <a:latin typeface="Times New Roman" panose="02020603050405020304" pitchFamily="18" charset="0"/>
                <a:ea typeface="Times New Roman" panose="02020603050405020304" pitchFamily="18" charset="0"/>
              </a:rPr>
              <a:t>ResNet</a:t>
            </a:r>
            <a:r>
              <a:rPr lang="en-US" sz="1800" dirty="0">
                <a:effectLst/>
                <a:latin typeface="Times New Roman" panose="02020603050405020304" pitchFamily="18" charset="0"/>
                <a:ea typeface="Times New Roman" panose="02020603050405020304" pitchFamily="18" charset="0"/>
              </a:rPr>
              <a:t>-based survival prediction model</a:t>
            </a:r>
            <a:r>
              <a:rPr lang="en-US" sz="1800" kern="1200" dirty="0">
                <a:solidFill>
                  <a:srgbClr val="000000"/>
                </a:solidFill>
                <a:effectLst/>
                <a:latin typeface="Times New Roman" panose="02020603050405020304" pitchFamily="18" charset="0"/>
                <a:ea typeface="+mn-ea"/>
              </a:rPr>
              <a:t> has two imaging modalities, namely PET and CT where each modality processes the given image along with its respective lesion bounding box mask. </a:t>
            </a:r>
          </a:p>
          <a:p>
            <a:endParaRPr lang="en-US" sz="1800" kern="1200" dirty="0">
              <a:solidFill>
                <a:srgbClr val="000000"/>
              </a:solidFill>
              <a:effectLst/>
              <a:latin typeface="Times New Roman" panose="02020603050405020304" pitchFamily="18" charset="0"/>
              <a:ea typeface="+mn-ea"/>
            </a:endParaRPr>
          </a:p>
          <a:p>
            <a:r>
              <a:rPr lang="en-US" sz="1800" kern="1200" dirty="0">
                <a:solidFill>
                  <a:srgbClr val="000000"/>
                </a:solidFill>
                <a:effectLst/>
                <a:latin typeface="Times New Roman" panose="02020603050405020304" pitchFamily="18" charset="0"/>
                <a:ea typeface="+mn-ea"/>
              </a:rPr>
              <a:t>The PET and mask images are concatenated along the channel dimension and passed through a 3D </a:t>
            </a:r>
            <a:r>
              <a:rPr lang="en-US" sz="1800" kern="1200" dirty="0" err="1">
                <a:solidFill>
                  <a:srgbClr val="000000"/>
                </a:solidFill>
                <a:effectLst/>
                <a:latin typeface="Times New Roman" panose="02020603050405020304" pitchFamily="18" charset="0"/>
                <a:ea typeface="+mn-ea"/>
              </a:rPr>
              <a:t>ResNet</a:t>
            </a:r>
            <a:r>
              <a:rPr lang="en-US" sz="1800" kern="1200" dirty="0">
                <a:solidFill>
                  <a:srgbClr val="000000"/>
                </a:solidFill>
                <a:effectLst/>
                <a:latin typeface="Times New Roman" panose="02020603050405020304" pitchFamily="18" charset="0"/>
                <a:ea typeface="+mn-ea"/>
              </a:rPr>
              <a:t> model for feature extraction. </a:t>
            </a:r>
          </a:p>
          <a:p>
            <a:endParaRPr lang="en-US" sz="1800" kern="1200" dirty="0">
              <a:solidFill>
                <a:srgbClr val="000000"/>
              </a:solidFill>
              <a:effectLst/>
              <a:latin typeface="Times New Roman" panose="02020603050405020304" pitchFamily="18" charset="0"/>
              <a:ea typeface="+mn-ea"/>
            </a:endParaRPr>
          </a:p>
          <a:p>
            <a:r>
              <a:rPr lang="en-US" sz="1800" kern="1200" dirty="0">
                <a:solidFill>
                  <a:srgbClr val="000000"/>
                </a:solidFill>
                <a:effectLst/>
                <a:latin typeface="Times New Roman" panose="02020603050405020304" pitchFamily="18" charset="0"/>
                <a:ea typeface="+mn-ea"/>
              </a:rPr>
              <a:t>A similar process is applied to the CT and mask images using the same </a:t>
            </a:r>
            <a:r>
              <a:rPr lang="en-US" sz="1800" kern="1200" dirty="0" err="1">
                <a:solidFill>
                  <a:srgbClr val="000000"/>
                </a:solidFill>
                <a:effectLst/>
                <a:latin typeface="Times New Roman" panose="02020603050405020304" pitchFamily="18" charset="0"/>
                <a:ea typeface="+mn-ea"/>
              </a:rPr>
              <a:t>ResNet</a:t>
            </a:r>
            <a:r>
              <a:rPr lang="en-US" sz="1800" kern="1200" dirty="0">
                <a:solidFill>
                  <a:srgbClr val="000000"/>
                </a:solidFill>
                <a:effectLst/>
                <a:latin typeface="Times New Roman" panose="02020603050405020304" pitchFamily="18" charset="0"/>
                <a:ea typeface="+mn-ea"/>
              </a:rPr>
              <a:t> architecture. </a:t>
            </a:r>
          </a:p>
          <a:p>
            <a:endParaRPr lang="en-US" sz="1800" kern="1200" dirty="0">
              <a:solidFill>
                <a:srgbClr val="000000"/>
              </a:solidFill>
              <a:effectLst/>
              <a:latin typeface="Times New Roman" panose="02020603050405020304" pitchFamily="18" charset="0"/>
              <a:ea typeface="+mn-ea"/>
            </a:endParaRPr>
          </a:p>
          <a:p>
            <a:r>
              <a:rPr lang="en-US" sz="1800" kern="1200" dirty="0">
                <a:solidFill>
                  <a:srgbClr val="000000"/>
                </a:solidFill>
                <a:effectLst/>
                <a:latin typeface="Times New Roman" panose="02020603050405020304" pitchFamily="18" charset="0"/>
                <a:ea typeface="+mn-ea"/>
              </a:rPr>
              <a:t>Following feature extraction, the model concatenates feature vectors from both modalities. Then, to preserve essential information while reducing spatial dimensions, a GAP layer is applied. The resulting feature vector is then concatenated with the clinical features and passed through three fully connected layers, where the first two layers employ </a:t>
            </a:r>
            <a:r>
              <a:rPr lang="en-US" sz="1800" kern="1200" dirty="0" err="1">
                <a:solidFill>
                  <a:srgbClr val="000000"/>
                </a:solidFill>
                <a:effectLst/>
                <a:latin typeface="Times New Roman" panose="02020603050405020304" pitchFamily="18" charset="0"/>
                <a:ea typeface="+mn-ea"/>
              </a:rPr>
              <a:t>ReLU</a:t>
            </a:r>
            <a:r>
              <a:rPr lang="en-US" sz="1800" kern="1200" dirty="0">
                <a:solidFill>
                  <a:srgbClr val="000000"/>
                </a:solidFill>
                <a:effectLst/>
                <a:latin typeface="Times New Roman" panose="02020603050405020304" pitchFamily="18" charset="0"/>
                <a:ea typeface="+mn-ea"/>
              </a:rPr>
              <a:t> activation functions, and the final layer outputs a single numerical prediction representing log-risk score.</a:t>
            </a:r>
            <a:r>
              <a:rPr lang="en-US" sz="2800" dirty="0">
                <a:effectLst/>
              </a:rPr>
              <a:t> </a:t>
            </a:r>
            <a:endParaRPr lang="en-US" sz="1600"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5</a:t>
            </a:fld>
            <a:endParaRPr lang="en-US"/>
          </a:p>
        </p:txBody>
      </p:sp>
    </p:spTree>
    <p:extLst>
      <p:ext uri="{BB962C8B-B14F-4D97-AF65-F5344CB8AC3E}">
        <p14:creationId xmlns:p14="http://schemas.microsoft.com/office/powerpoint/2010/main" val="362191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trained the model through 5-fold cross-validation and didn’t use a separate test set. Instead, we tested the model with the entire samples in the dataset.</a:t>
            </a:r>
          </a:p>
          <a:p>
            <a:r>
              <a:rPr lang="en-US" dirty="0"/>
              <a:t>We made sure to include the same portion of censored and uncensored samples in each validation fold considering the size of </a:t>
            </a:r>
            <a:r>
              <a:rPr lang="en-US" dirty="0" err="1"/>
              <a:t>censord</a:t>
            </a:r>
            <a:r>
              <a:rPr lang="en-US" dirty="0"/>
              <a:t> and </a:t>
            </a:r>
            <a:r>
              <a:rPr lang="en-US" dirty="0" err="1"/>
              <a:t>uncosored</a:t>
            </a:r>
            <a:r>
              <a:rPr lang="en-US" dirty="0"/>
              <a:t> samples in our dataset.</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6</a:t>
            </a:fld>
            <a:endParaRPr lang="en-US"/>
          </a:p>
        </p:txBody>
      </p:sp>
    </p:spTree>
    <p:extLst>
      <p:ext uri="{BB962C8B-B14F-4D97-AF65-F5344CB8AC3E}">
        <p14:creationId xmlns:p14="http://schemas.microsoft.com/office/powerpoint/2010/main" val="172921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training the model, all images and clinical features underwent data preprocessing.</a:t>
            </a:r>
          </a:p>
          <a:p>
            <a:r>
              <a:rPr lang="en-US" dirty="0"/>
              <a:t>For clinical features, we used …</a:t>
            </a:r>
          </a:p>
          <a:p>
            <a:endParaRPr lang="en-US" dirty="0"/>
          </a:p>
          <a:p>
            <a:r>
              <a:rPr lang="en-US" dirty="0"/>
              <a:t>For images, we resamples pet, </a:t>
            </a:r>
            <a:r>
              <a:rPr lang="en-US" dirty="0" err="1"/>
              <a:t>ct</a:t>
            </a:r>
            <a:r>
              <a:rPr lang="en-US" dirty="0"/>
              <a:t>, and mask images so that they have the same size and spacing.</a:t>
            </a:r>
          </a:p>
          <a:p>
            <a:endParaRPr lang="en-US" dirty="0"/>
          </a:p>
          <a:p>
            <a:r>
              <a:rPr lang="en-US" dirty="0"/>
              <a:t>For normalizing pet images, we used their the 2</a:t>
            </a:r>
            <a:r>
              <a:rPr lang="en-US" baseline="30000" dirty="0"/>
              <a:t>nd</a:t>
            </a:r>
            <a:r>
              <a:rPr lang="en-US" dirty="0"/>
              <a:t> and 98th percentile intensities and for normalizing CT images we used a fix transformation formula to scale them to a range around 0 and 1</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7</a:t>
            </a:fld>
            <a:endParaRPr lang="en-US"/>
          </a:p>
        </p:txBody>
      </p:sp>
    </p:spTree>
    <p:extLst>
      <p:ext uri="{BB962C8B-B14F-4D97-AF65-F5344CB8AC3E}">
        <p14:creationId xmlns:p14="http://schemas.microsoft.com/office/powerpoint/2010/main" val="23900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connected component analysis to detect the lesions. And then cropped the lesions with a crop volume box twice the size of the lesion to ensure that the entire lesion and its sounding context is captured. </a:t>
            </a:r>
          </a:p>
          <a:p>
            <a:r>
              <a:rPr lang="en-US" dirty="0"/>
              <a:t>For lesions of each patient, we padded each crop to the size of the largest crop across the patients. And then concatenated the crops along the depth dimension. And since the number of lesions is different across the patients, we padded the the the concatenated crops to achieve a uniform global size.  </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8</a:t>
            </a:fld>
            <a:endParaRPr lang="en-US"/>
          </a:p>
        </p:txBody>
      </p:sp>
    </p:spTree>
    <p:extLst>
      <p:ext uri="{BB962C8B-B14F-4D97-AF65-F5344CB8AC3E}">
        <p14:creationId xmlns:p14="http://schemas.microsoft.com/office/powerpoint/2010/main" val="48084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off-line data augmentation to increase the size of the dataset and balance the number of censored and uncensored samples. In this regard, we used random office transformations, random flip and random noise.</a:t>
            </a:r>
            <a:endParaRPr lang="fa-IR" dirty="0"/>
          </a:p>
          <a:p>
            <a:endParaRPr lang="fa-IR" dirty="0"/>
          </a:p>
          <a:p>
            <a:r>
              <a:rPr lang="en-US" dirty="0"/>
              <a:t>Also, considering the size of the censored and uncensored samples in the dataset, we augmented uncensored samples five times more than censored samples. </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9</a:t>
            </a:fld>
            <a:endParaRPr lang="en-US"/>
          </a:p>
        </p:txBody>
      </p:sp>
    </p:spTree>
    <p:extLst>
      <p:ext uri="{BB962C8B-B14F-4D97-AF65-F5344CB8AC3E}">
        <p14:creationId xmlns:p14="http://schemas.microsoft.com/office/powerpoint/2010/main" val="1602056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 three different loss function, including ..</a:t>
            </a:r>
            <a:br>
              <a:rPr lang="en-US" dirty="0"/>
            </a:br>
            <a:br>
              <a:rPr lang="en-US" dirty="0"/>
            </a:br>
            <a:r>
              <a:rPr lang="en-US" b="1" dirty="0" err="1"/>
              <a:t>CoxPH</a:t>
            </a:r>
            <a:r>
              <a:rPr lang="en-US" b="1" dirty="0"/>
              <a:t> loss:</a:t>
            </a:r>
            <a:r>
              <a:rPr lang="en-US" dirty="0"/>
              <a:t> Optimizes log-partial likelihood to rank patient risks while accounting for censoring.</a:t>
            </a:r>
          </a:p>
          <a:p>
            <a:r>
              <a:rPr lang="en-US" b="1" dirty="0"/>
              <a:t>Pairwise ranking loss:</a:t>
            </a:r>
            <a:r>
              <a:rPr lang="en-US" dirty="0"/>
              <a:t> Compares patient pairs to ensure shorter survival times correspond to higher predicted risks.</a:t>
            </a:r>
          </a:p>
          <a:p>
            <a:r>
              <a:rPr lang="en-US" b="1" dirty="0"/>
              <a:t>Hybrid </a:t>
            </a:r>
            <a:r>
              <a:rPr lang="en-US" b="1" dirty="0" err="1"/>
              <a:t>CoxPH</a:t>
            </a:r>
            <a:r>
              <a:rPr lang="en-US" b="1" dirty="0"/>
              <a:t> and C-MSE loss:</a:t>
            </a:r>
            <a:r>
              <a:rPr lang="en-US" dirty="0"/>
              <a:t> Integrates risk ranking with a censored MSE penalty to align predictions with observed survival times.</a:t>
            </a:r>
          </a:p>
          <a:p>
            <a:endParaRPr lang="en-US" dirty="0"/>
          </a:p>
          <a:p>
            <a:r>
              <a:rPr lang="en-US" dirty="0"/>
              <a:t>And use C-index to compare the performance of the models.</a:t>
            </a:r>
          </a:p>
          <a:p>
            <a:endParaRPr lang="en-US" dirty="0"/>
          </a:p>
          <a:p>
            <a:r>
              <a:rPr lang="en-US" dirty="0"/>
              <a:t>the model </a:t>
            </a:r>
            <a:r>
              <a:rPr lang="en-US" dirty="0" err="1"/>
              <a:t>trainied</a:t>
            </a:r>
            <a:r>
              <a:rPr lang="en-US" dirty="0"/>
              <a:t> using </a:t>
            </a:r>
            <a:r>
              <a:rPr lang="en-US" dirty="0" err="1"/>
              <a:t>CoxPH</a:t>
            </a:r>
            <a:r>
              <a:rPr lang="en-US" dirty="0"/>
              <a:t> Loss got the highest validation c-index across all 5-folds of cross validation. So we used this loss function in the rest of our analysis.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11</a:t>
            </a:fld>
            <a:endParaRPr lang="en-US"/>
          </a:p>
        </p:txBody>
      </p:sp>
    </p:spTree>
    <p:extLst>
      <p:ext uri="{BB962C8B-B14F-4D97-AF65-F5344CB8AC3E}">
        <p14:creationId xmlns:p14="http://schemas.microsoft.com/office/powerpoint/2010/main" val="4258521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dirty="0">
              <a:solidFill>
                <a:srgbClr val="FFFFFF"/>
              </a:solidFill>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a:ln w="12700">
                  <a:solidFill>
                    <a:schemeClr val="tx1"/>
                  </a:solidFill>
                </a:ln>
                <a:solidFill>
                  <a:schemeClr val="bg1"/>
                </a:solidFill>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1">
                <a:solidFill>
                  <a:srgbClr val="004278"/>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a:solidFill>
                  <a:schemeClr val="tx1">
                    <a:lumMod val="65000"/>
                    <a:lumOff val="35000"/>
                  </a:schemeClr>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2024</a:t>
            </a:r>
            <a:endParaRPr lang="en-US" dirty="0"/>
          </a:p>
        </p:txBody>
      </p:sp>
    </p:spTree>
    <p:extLst>
      <p:ext uri="{BB962C8B-B14F-4D97-AF65-F5344CB8AC3E}">
        <p14:creationId xmlns:p14="http://schemas.microsoft.com/office/powerpoint/2010/main" val="198252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4163" indent="-284163">
              <a:tabLst>
                <a:tab pos="341313" algn="l"/>
              </a:tabLst>
              <a:defRPr>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2024</a:t>
            </a:r>
            <a:endParaRPr lang="en-US" dirty="0"/>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2024</a:t>
            </a:r>
            <a:endParaRPr lang="en-US" dirty="0"/>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2024</a:t>
            </a:r>
            <a:endParaRPr lang="en-US" dirty="0"/>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Arial" panose="020B0604020202020204" pitchFamily="34" charset="0"/>
                <a:cs typeface="Arial" panose="020B0604020202020204" pitchFamily="34"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2024</a:t>
            </a:r>
            <a:endParaRPr lang="en-US" dirty="0"/>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hf sldNum="0" hdr="0" dt="0"/>
  <p:txStyles>
    <p:titleStyle>
      <a:lvl1pPr algn="l" defTabSz="457200" rtl="0" eaLnBrk="0" fontAlgn="base" hangingPunct="0">
        <a:spcBef>
          <a:spcPct val="0"/>
        </a:spcBef>
        <a:spcAft>
          <a:spcPct val="0"/>
        </a:spcAft>
        <a:defRPr sz="3200" b="1" kern="1200">
          <a:solidFill>
            <a:srgbClr val="004278"/>
          </a:solidFill>
          <a:latin typeface="Arial" panose="020B0604020202020204" pitchFamily="34" charset="0"/>
          <a:ea typeface="Arial" panose="020B0604020202020204" pitchFamily="34" charset="0"/>
          <a:cs typeface="Arial" panose="020B0604020202020204" pitchFamily="34"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1"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85800" indent="136525" algn="l" defTabSz="457200" rtl="0" eaLnBrk="0" fontAlgn="base" hangingPunct="0">
        <a:spcBef>
          <a:spcPts val="1000"/>
        </a:spcBef>
        <a:spcAft>
          <a:spcPct val="0"/>
        </a:spcAft>
        <a:buClr>
          <a:srgbClr val="F79646"/>
        </a:buClr>
        <a:buFont typeface="Lucida Grande" charset="0"/>
        <a:buChar char="–"/>
        <a:defRPr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solidFill>
                  <a:schemeClr val="accent1">
                    <a:lumMod val="75000"/>
                  </a:schemeClr>
                </a:solidFill>
              </a:rPr>
              <a:t>Hamid Ghaderi, Ph.D.</a:t>
            </a:r>
          </a:p>
          <a:p>
            <a:r>
              <a:rPr lang="en-US" dirty="0">
                <a:solidFill>
                  <a:schemeClr val="accent1">
                    <a:lumMod val="75000"/>
                  </a:schemeClr>
                </a:solidFill>
              </a:rPr>
              <a:t>Postdoctoral Researcher</a:t>
            </a:r>
          </a:p>
        </p:txBody>
      </p:sp>
      <p:sp>
        <p:nvSpPr>
          <p:cNvPr id="5" name="Text Placeholder 4"/>
          <p:cNvSpPr>
            <a:spLocks noGrp="1"/>
          </p:cNvSpPr>
          <p:nvPr>
            <p:ph type="body" sz="quarter" idx="13"/>
          </p:nvPr>
        </p:nvSpPr>
        <p:spPr/>
        <p:txBody>
          <a:bodyPr>
            <a:normAutofit/>
          </a:bodyPr>
          <a:lstStyle/>
          <a:p>
            <a:r>
              <a:rPr lang="en-US" sz="2000" dirty="0">
                <a:solidFill>
                  <a:schemeClr val="tx2">
                    <a:lumMod val="75000"/>
                  </a:schemeClr>
                </a:solidFill>
              </a:rPr>
              <a:t>Medical Artificial Intelligence and Automation (MAIA) Laboratory</a:t>
            </a:r>
          </a:p>
          <a:p>
            <a:r>
              <a:rPr lang="en-US" sz="2000" dirty="0">
                <a:solidFill>
                  <a:schemeClr val="tx2">
                    <a:lumMod val="75000"/>
                  </a:schemeClr>
                </a:solidFill>
              </a:rPr>
              <a:t>Department of Radiation Oncology</a:t>
            </a:r>
          </a:p>
        </p:txBody>
      </p:sp>
      <p:sp>
        <p:nvSpPr>
          <p:cNvPr id="8" name="Text Placeholder 7"/>
          <p:cNvSpPr>
            <a:spLocks noGrp="1"/>
          </p:cNvSpPr>
          <p:nvPr>
            <p:ph type="body" sz="quarter" idx="14"/>
          </p:nvPr>
        </p:nvSpPr>
        <p:spPr>
          <a:xfrm>
            <a:off x="2406917" y="6223274"/>
            <a:ext cx="4593958" cy="355051"/>
          </a:xfrm>
        </p:spPr>
        <p:txBody>
          <a:bodyPr>
            <a:noAutofit/>
          </a:bodyPr>
          <a:lstStyle/>
          <a:p>
            <a:pPr algn="ctr"/>
            <a:r>
              <a:rPr lang="en-US" sz="2000" dirty="0">
                <a:solidFill>
                  <a:schemeClr val="bg1">
                    <a:lumMod val="85000"/>
                  </a:schemeClr>
                </a:solidFill>
              </a:rPr>
              <a:t>hamid.ghaderi@UTSouthwestern.edu</a:t>
            </a:r>
          </a:p>
        </p:txBody>
      </p:sp>
      <p:sp>
        <p:nvSpPr>
          <p:cNvPr id="2" name="Text Placeholder 1"/>
          <p:cNvSpPr>
            <a:spLocks noGrp="1"/>
          </p:cNvSpPr>
          <p:nvPr>
            <p:ph type="body" sz="quarter" idx="10"/>
          </p:nvPr>
        </p:nvSpPr>
        <p:spPr>
          <a:xfrm>
            <a:off x="288945" y="978724"/>
            <a:ext cx="8262139" cy="2992941"/>
          </a:xfrm>
        </p:spPr>
        <p:txBody>
          <a:bodyPr/>
          <a:lstStyle/>
          <a:p>
            <a:r>
              <a:rPr lang="en-US" dirty="0">
                <a:ln w="12700">
                  <a:solidFill>
                    <a:schemeClr val="tx1">
                      <a:lumMod val="85000"/>
                      <a:lumOff val="15000"/>
                    </a:schemeClr>
                  </a:solidFill>
                </a:ln>
                <a:solidFill>
                  <a:schemeClr val="bg1"/>
                </a:solidFill>
              </a:rPr>
              <a:t>A Multi-Modal Deep Learning Framework for Predicting PSA Progression-Free Survival in Metastatic Prostate Cancer Using PSMA PET/CT Images</a:t>
            </a:r>
          </a:p>
        </p:txBody>
      </p:sp>
    </p:spTree>
    <p:extLst>
      <p:ext uri="{BB962C8B-B14F-4D97-AF65-F5344CB8AC3E}">
        <p14:creationId xmlns:p14="http://schemas.microsoft.com/office/powerpoint/2010/main" val="161387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A7EF-C802-9E09-51C7-F2734282590B}"/>
              </a:ext>
            </a:extLst>
          </p:cNvPr>
          <p:cNvSpPr>
            <a:spLocks noGrp="1"/>
          </p:cNvSpPr>
          <p:nvPr>
            <p:ph type="title"/>
          </p:nvPr>
        </p:nvSpPr>
        <p:spPr/>
        <p:txBody>
          <a:bodyPr/>
          <a:lstStyle/>
          <a:p>
            <a:r>
              <a:rPr lang="en-US" dirty="0"/>
              <a:t>Training Procedure</a:t>
            </a:r>
          </a:p>
        </p:txBody>
      </p:sp>
      <p:sp>
        <p:nvSpPr>
          <p:cNvPr id="3" name="Content Placeholder 2">
            <a:extLst>
              <a:ext uri="{FF2B5EF4-FFF2-40B4-BE49-F238E27FC236}">
                <a16:creationId xmlns:a16="http://schemas.microsoft.com/office/drawing/2014/main" id="{45A9B5C1-EC9B-AC50-7FA6-55F087B681A2}"/>
              </a:ext>
            </a:extLst>
          </p:cNvPr>
          <p:cNvSpPr>
            <a:spLocks noGrp="1"/>
          </p:cNvSpPr>
          <p:nvPr>
            <p:ph idx="1"/>
          </p:nvPr>
        </p:nvSpPr>
        <p:spPr/>
        <p:txBody>
          <a:bodyPr/>
          <a:lstStyle/>
          <a:p>
            <a:r>
              <a:rPr lang="en-US" dirty="0"/>
              <a:t>Adam optimizer </a:t>
            </a:r>
          </a:p>
          <a:p>
            <a:r>
              <a:rPr lang="en-US" b="0" dirty="0"/>
              <a:t>Initial learning rate of 10⁻⁴ and </a:t>
            </a:r>
            <a:r>
              <a:rPr lang="en-US" dirty="0"/>
              <a:t>dynamic learning rate scheduling</a:t>
            </a:r>
            <a:r>
              <a:rPr lang="en-US" b="0" dirty="0"/>
              <a:t>.</a:t>
            </a:r>
          </a:p>
          <a:p>
            <a:r>
              <a:rPr lang="en-US" dirty="0"/>
              <a:t>Dropout rate of 0.3</a:t>
            </a:r>
            <a:r>
              <a:rPr lang="en-US" b="0" dirty="0"/>
              <a:t> in the fully connected layers </a:t>
            </a:r>
          </a:p>
          <a:p>
            <a:r>
              <a:rPr lang="en-US" dirty="0"/>
              <a:t>Apply L1 regularization </a:t>
            </a:r>
            <a:r>
              <a:rPr lang="en-US" b="0" dirty="0"/>
              <a:t>with a </a:t>
            </a:r>
            <a:r>
              <a:rPr lang="el-GR" b="0" dirty="0"/>
              <a:t>λ </a:t>
            </a:r>
            <a:r>
              <a:rPr lang="en-US" b="0" dirty="0"/>
              <a:t>value of 10⁻</a:t>
            </a:r>
            <a:r>
              <a:rPr lang="en-US" b="0" baseline="30000" dirty="0"/>
              <a:t>4</a:t>
            </a:r>
            <a:r>
              <a:rPr lang="en-US" b="0" dirty="0"/>
              <a:t>  </a:t>
            </a:r>
          </a:p>
          <a:p>
            <a:r>
              <a:rPr lang="en-US" b="0" dirty="0"/>
              <a:t>Train the model on an NVIDIA A100 GPU </a:t>
            </a:r>
            <a:r>
              <a:rPr lang="en-US" dirty="0"/>
              <a:t>for 300 epochs</a:t>
            </a:r>
          </a:p>
        </p:txBody>
      </p:sp>
      <p:sp>
        <p:nvSpPr>
          <p:cNvPr id="4" name="Footer Placeholder 3">
            <a:extLst>
              <a:ext uri="{FF2B5EF4-FFF2-40B4-BE49-F238E27FC236}">
                <a16:creationId xmlns:a16="http://schemas.microsoft.com/office/drawing/2014/main" id="{F8A1E7B5-12E0-9249-EEBA-E25CD45E6FCA}"/>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393416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A3EF-A3B6-10DA-4C14-350023E694AA}"/>
              </a:ext>
            </a:extLst>
          </p:cNvPr>
          <p:cNvSpPr>
            <a:spLocks noGrp="1"/>
          </p:cNvSpPr>
          <p:nvPr>
            <p:ph type="title"/>
          </p:nvPr>
        </p:nvSpPr>
        <p:spPr>
          <a:xfrm>
            <a:off x="618744" y="330200"/>
            <a:ext cx="10954512" cy="566928"/>
          </a:xfrm>
        </p:spPr>
        <p:txBody>
          <a:bodyPr>
            <a:normAutofit fontScale="90000"/>
          </a:bodyPr>
          <a:lstStyle/>
          <a:p>
            <a:r>
              <a:rPr lang="en-US" dirty="0"/>
              <a:t>Performance (C-Index) Comparison of Models Trained with Different Loss Functions</a:t>
            </a:r>
          </a:p>
        </p:txBody>
      </p:sp>
      <p:sp>
        <p:nvSpPr>
          <p:cNvPr id="4" name="Footer Placeholder 3">
            <a:extLst>
              <a:ext uri="{FF2B5EF4-FFF2-40B4-BE49-F238E27FC236}">
                <a16:creationId xmlns:a16="http://schemas.microsoft.com/office/drawing/2014/main" id="{42D1F4E4-A4E0-CB9B-BAEC-EFDB489E7A32}"/>
              </a:ext>
            </a:extLst>
          </p:cNvPr>
          <p:cNvSpPr>
            <a:spLocks noGrp="1"/>
          </p:cNvSpPr>
          <p:nvPr>
            <p:ph type="ftr" sz="quarter" idx="3"/>
          </p:nvPr>
        </p:nvSpPr>
        <p:spPr/>
        <p:txBody>
          <a:bodyPr/>
          <a:lstStyle/>
          <a:p>
            <a:r>
              <a:rPr lang="en-US" dirty="0"/>
              <a:t>© Hamid Ghaderi, Ph.D., MAIA Lab, 2025</a:t>
            </a:r>
          </a:p>
        </p:txBody>
      </p:sp>
      <p:pic>
        <p:nvPicPr>
          <p:cNvPr id="6" name="Picture 5">
            <a:extLst>
              <a:ext uri="{FF2B5EF4-FFF2-40B4-BE49-F238E27FC236}">
                <a16:creationId xmlns:a16="http://schemas.microsoft.com/office/drawing/2014/main" id="{3ECC6772-AF8C-4508-C18B-191C0B4EDF30}"/>
              </a:ext>
            </a:extLst>
          </p:cNvPr>
          <p:cNvPicPr>
            <a:picLocks noChangeAspect="1"/>
          </p:cNvPicPr>
          <p:nvPr/>
        </p:nvPicPr>
        <p:blipFill>
          <a:blip r:embed="rId3"/>
          <a:stretch>
            <a:fillRect/>
          </a:stretch>
        </p:blipFill>
        <p:spPr>
          <a:xfrm>
            <a:off x="335294" y="2259626"/>
            <a:ext cx="11521412" cy="2338748"/>
          </a:xfrm>
          <a:prstGeom prst="rect">
            <a:avLst/>
          </a:prstGeom>
        </p:spPr>
      </p:pic>
    </p:spTree>
    <p:extLst>
      <p:ext uri="{BB962C8B-B14F-4D97-AF65-F5344CB8AC3E}">
        <p14:creationId xmlns:p14="http://schemas.microsoft.com/office/powerpoint/2010/main" val="1079168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F6BD-A8C8-4087-90C1-32404B3156A9}"/>
              </a:ext>
            </a:extLst>
          </p:cNvPr>
          <p:cNvSpPr>
            <a:spLocks noGrp="1"/>
          </p:cNvSpPr>
          <p:nvPr>
            <p:ph type="title"/>
          </p:nvPr>
        </p:nvSpPr>
        <p:spPr>
          <a:xfrm>
            <a:off x="610793" y="354462"/>
            <a:ext cx="11154156" cy="566928"/>
          </a:xfrm>
        </p:spPr>
        <p:txBody>
          <a:bodyPr>
            <a:normAutofit fontScale="90000"/>
          </a:bodyPr>
          <a:lstStyle/>
          <a:p>
            <a:r>
              <a:rPr lang="en-US" dirty="0"/>
              <a:t>Performance (C-Index) Comparison of Survival Prediction Models with Different </a:t>
            </a:r>
            <a:r>
              <a:rPr lang="en-US" dirty="0" err="1"/>
              <a:t>ResNet</a:t>
            </a:r>
            <a:r>
              <a:rPr lang="en-US" dirty="0"/>
              <a:t> Backbones</a:t>
            </a:r>
          </a:p>
        </p:txBody>
      </p:sp>
      <p:sp>
        <p:nvSpPr>
          <p:cNvPr id="4" name="Footer Placeholder 3">
            <a:extLst>
              <a:ext uri="{FF2B5EF4-FFF2-40B4-BE49-F238E27FC236}">
                <a16:creationId xmlns:a16="http://schemas.microsoft.com/office/drawing/2014/main" id="{B228C4FB-4E27-46F7-A526-1240C85C47AC}"/>
              </a:ext>
            </a:extLst>
          </p:cNvPr>
          <p:cNvSpPr>
            <a:spLocks noGrp="1"/>
          </p:cNvSpPr>
          <p:nvPr>
            <p:ph type="ftr" sz="quarter" idx="3"/>
          </p:nvPr>
        </p:nvSpPr>
        <p:spPr/>
        <p:txBody>
          <a:bodyPr/>
          <a:lstStyle/>
          <a:p>
            <a:r>
              <a:rPr lang="en-US" dirty="0"/>
              <a:t>© Hamid Ghaderi, Ph.D., MAIA Lab, 2025</a:t>
            </a:r>
          </a:p>
        </p:txBody>
      </p:sp>
      <p:pic>
        <p:nvPicPr>
          <p:cNvPr id="8" name="Picture 7">
            <a:extLst>
              <a:ext uri="{FF2B5EF4-FFF2-40B4-BE49-F238E27FC236}">
                <a16:creationId xmlns:a16="http://schemas.microsoft.com/office/drawing/2014/main" id="{164BCFC4-605E-38FF-9B60-D24D4572DE28}"/>
              </a:ext>
            </a:extLst>
          </p:cNvPr>
          <p:cNvPicPr>
            <a:picLocks noChangeAspect="1"/>
          </p:cNvPicPr>
          <p:nvPr/>
        </p:nvPicPr>
        <p:blipFill>
          <a:blip r:embed="rId3"/>
          <a:stretch>
            <a:fillRect/>
          </a:stretch>
        </p:blipFill>
        <p:spPr>
          <a:xfrm>
            <a:off x="266319" y="2083689"/>
            <a:ext cx="11659362" cy="2690622"/>
          </a:xfrm>
          <a:prstGeom prst="rect">
            <a:avLst/>
          </a:prstGeom>
        </p:spPr>
      </p:pic>
    </p:spTree>
    <p:extLst>
      <p:ext uri="{BB962C8B-B14F-4D97-AF65-F5344CB8AC3E}">
        <p14:creationId xmlns:p14="http://schemas.microsoft.com/office/powerpoint/2010/main" val="347813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119B-FF6C-6E65-6322-079BCA314B10}"/>
              </a:ext>
            </a:extLst>
          </p:cNvPr>
          <p:cNvSpPr>
            <a:spLocks noGrp="1"/>
          </p:cNvSpPr>
          <p:nvPr>
            <p:ph type="title"/>
          </p:nvPr>
        </p:nvSpPr>
        <p:spPr>
          <a:xfrm>
            <a:off x="618744" y="735661"/>
            <a:ext cx="10954512" cy="566928"/>
          </a:xfrm>
        </p:spPr>
        <p:txBody>
          <a:bodyPr>
            <a:normAutofit fontScale="90000"/>
          </a:bodyPr>
          <a:lstStyle/>
          <a:p>
            <a:r>
              <a:rPr lang="en-US" dirty="0"/>
              <a:t>Performance (C-index) Comparison of Clinical Features Only, Image-Based, and Hybrid Models</a:t>
            </a:r>
            <a:br>
              <a:rPr lang="en-US" dirty="0"/>
            </a:br>
            <a:endParaRPr lang="en-US" dirty="0"/>
          </a:p>
        </p:txBody>
      </p:sp>
      <p:sp>
        <p:nvSpPr>
          <p:cNvPr id="4" name="Footer Placeholder 3">
            <a:extLst>
              <a:ext uri="{FF2B5EF4-FFF2-40B4-BE49-F238E27FC236}">
                <a16:creationId xmlns:a16="http://schemas.microsoft.com/office/drawing/2014/main" id="{639748B4-82CD-FFAE-1928-B463D02BF1EE}"/>
              </a:ext>
            </a:extLst>
          </p:cNvPr>
          <p:cNvSpPr>
            <a:spLocks noGrp="1"/>
          </p:cNvSpPr>
          <p:nvPr>
            <p:ph type="ftr" sz="quarter" idx="3"/>
          </p:nvPr>
        </p:nvSpPr>
        <p:spPr/>
        <p:txBody>
          <a:bodyPr/>
          <a:lstStyle/>
          <a:p>
            <a:r>
              <a:rPr lang="en-US" dirty="0"/>
              <a:t>© Hamid Ghaderi, Ph.D., MAIA Lab, 2025</a:t>
            </a:r>
          </a:p>
        </p:txBody>
      </p:sp>
      <p:pic>
        <p:nvPicPr>
          <p:cNvPr id="6" name="Picture 5">
            <a:extLst>
              <a:ext uri="{FF2B5EF4-FFF2-40B4-BE49-F238E27FC236}">
                <a16:creationId xmlns:a16="http://schemas.microsoft.com/office/drawing/2014/main" id="{C720F6D0-FDC3-5142-E239-8B54F4B998D4}"/>
              </a:ext>
            </a:extLst>
          </p:cNvPr>
          <p:cNvPicPr>
            <a:picLocks noChangeAspect="1"/>
          </p:cNvPicPr>
          <p:nvPr/>
        </p:nvPicPr>
        <p:blipFill>
          <a:blip r:embed="rId3"/>
          <a:stretch>
            <a:fillRect/>
          </a:stretch>
        </p:blipFill>
        <p:spPr>
          <a:xfrm>
            <a:off x="175825" y="2028338"/>
            <a:ext cx="11840349" cy="2428789"/>
          </a:xfrm>
          <a:prstGeom prst="rect">
            <a:avLst/>
          </a:prstGeom>
        </p:spPr>
      </p:pic>
    </p:spTree>
    <p:extLst>
      <p:ext uri="{BB962C8B-B14F-4D97-AF65-F5344CB8AC3E}">
        <p14:creationId xmlns:p14="http://schemas.microsoft.com/office/powerpoint/2010/main" val="3841461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8C3D-7223-DBF0-DEFF-A5417CADED64}"/>
              </a:ext>
            </a:extLst>
          </p:cNvPr>
          <p:cNvSpPr>
            <a:spLocks noGrp="1"/>
          </p:cNvSpPr>
          <p:nvPr>
            <p:ph type="title"/>
          </p:nvPr>
        </p:nvSpPr>
        <p:spPr>
          <a:xfrm>
            <a:off x="615696" y="571500"/>
            <a:ext cx="10954512" cy="566928"/>
          </a:xfrm>
        </p:spPr>
        <p:txBody>
          <a:bodyPr>
            <a:normAutofit fontScale="90000"/>
          </a:bodyPr>
          <a:lstStyle/>
          <a:p>
            <a:r>
              <a:rPr lang="en-US" dirty="0"/>
              <a:t>Kaplan-Meier Survival Analysis and Risk Stratification</a:t>
            </a:r>
            <a:br>
              <a:rPr lang="en-US" dirty="0"/>
            </a:br>
            <a:endParaRPr lang="en-US" dirty="0"/>
          </a:p>
        </p:txBody>
      </p:sp>
      <p:sp>
        <p:nvSpPr>
          <p:cNvPr id="4" name="Footer Placeholder 3">
            <a:extLst>
              <a:ext uri="{FF2B5EF4-FFF2-40B4-BE49-F238E27FC236}">
                <a16:creationId xmlns:a16="http://schemas.microsoft.com/office/drawing/2014/main" id="{3BA0847D-B061-1913-E93D-89ABAE5F301D}"/>
              </a:ext>
            </a:extLst>
          </p:cNvPr>
          <p:cNvSpPr>
            <a:spLocks noGrp="1"/>
          </p:cNvSpPr>
          <p:nvPr>
            <p:ph type="ftr" sz="quarter" idx="3"/>
          </p:nvPr>
        </p:nvSpPr>
        <p:spPr/>
        <p:txBody>
          <a:bodyPr/>
          <a:lstStyle/>
          <a:p>
            <a:r>
              <a:rPr lang="en-US" dirty="0"/>
              <a:t>© Hamid Ghaderi, Ph.D., MAIA Lab, 2025</a:t>
            </a:r>
          </a:p>
        </p:txBody>
      </p:sp>
      <p:pic>
        <p:nvPicPr>
          <p:cNvPr id="5" name="Picture 4">
            <a:extLst>
              <a:ext uri="{FF2B5EF4-FFF2-40B4-BE49-F238E27FC236}">
                <a16:creationId xmlns:a16="http://schemas.microsoft.com/office/drawing/2014/main" id="{4187FF7D-37F1-BB81-033F-E6A5F96BE9CF}"/>
              </a:ext>
            </a:extLst>
          </p:cNvPr>
          <p:cNvPicPr>
            <a:picLocks noChangeAspect="1"/>
          </p:cNvPicPr>
          <p:nvPr/>
        </p:nvPicPr>
        <p:blipFill>
          <a:blip r:embed="rId3"/>
          <a:stretch>
            <a:fillRect/>
          </a:stretch>
        </p:blipFill>
        <p:spPr>
          <a:xfrm>
            <a:off x="2179936" y="1138428"/>
            <a:ext cx="7826032" cy="5093906"/>
          </a:xfrm>
          <a:prstGeom prst="rect">
            <a:avLst/>
          </a:prstGeom>
        </p:spPr>
      </p:pic>
    </p:spTree>
    <p:extLst>
      <p:ext uri="{BB962C8B-B14F-4D97-AF65-F5344CB8AC3E}">
        <p14:creationId xmlns:p14="http://schemas.microsoft.com/office/powerpoint/2010/main" val="1765415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23CB-9968-44C5-82AE-3DA56BB40F6D}"/>
              </a:ext>
            </a:extLst>
          </p:cNvPr>
          <p:cNvSpPr>
            <a:spLocks noGrp="1"/>
          </p:cNvSpPr>
          <p:nvPr>
            <p:ph type="title"/>
          </p:nvPr>
        </p:nvSpPr>
        <p:spPr>
          <a:xfrm>
            <a:off x="760188" y="658995"/>
            <a:ext cx="10671624" cy="558065"/>
          </a:xfrm>
        </p:spPr>
        <p:txBody>
          <a:bodyPr>
            <a:noAutofit/>
          </a:bodyPr>
          <a:lstStyle/>
          <a:p>
            <a:r>
              <a:rPr lang="en-US" sz="2400" dirty="0"/>
              <a:t>Representative Whole-Body PSMA PET/CT Images with Lesion Annotations for High-Risk and Low-Risk Patients</a:t>
            </a:r>
            <a:br>
              <a:rPr lang="en-US" sz="2400" dirty="0"/>
            </a:br>
            <a:endParaRPr lang="en-US" sz="2400" dirty="0"/>
          </a:p>
        </p:txBody>
      </p:sp>
      <p:sp>
        <p:nvSpPr>
          <p:cNvPr id="4" name="Footer Placeholder 3">
            <a:extLst>
              <a:ext uri="{FF2B5EF4-FFF2-40B4-BE49-F238E27FC236}">
                <a16:creationId xmlns:a16="http://schemas.microsoft.com/office/drawing/2014/main" id="{AA4625CA-1A64-42B9-9194-E3FB59C1B6D7}"/>
              </a:ext>
            </a:extLst>
          </p:cNvPr>
          <p:cNvSpPr>
            <a:spLocks noGrp="1"/>
          </p:cNvSpPr>
          <p:nvPr>
            <p:ph type="ftr" sz="quarter" idx="3"/>
          </p:nvPr>
        </p:nvSpPr>
        <p:spPr/>
        <p:txBody>
          <a:bodyPr/>
          <a:lstStyle/>
          <a:p>
            <a:r>
              <a:rPr lang="en-US" dirty="0"/>
              <a:t>© Hamid Ghaderi, Ph.D., MAIA Lab, 2025</a:t>
            </a:r>
          </a:p>
        </p:txBody>
      </p:sp>
      <p:pic>
        <p:nvPicPr>
          <p:cNvPr id="5" name="Picture 4">
            <a:extLst>
              <a:ext uri="{FF2B5EF4-FFF2-40B4-BE49-F238E27FC236}">
                <a16:creationId xmlns:a16="http://schemas.microsoft.com/office/drawing/2014/main" id="{BFCE0CD6-3F36-1B04-5571-45D29EB19874}"/>
              </a:ext>
            </a:extLst>
          </p:cNvPr>
          <p:cNvPicPr>
            <a:picLocks noChangeAspect="1"/>
          </p:cNvPicPr>
          <p:nvPr/>
        </p:nvPicPr>
        <p:blipFill>
          <a:blip r:embed="rId4"/>
          <a:stretch>
            <a:fillRect/>
          </a:stretch>
        </p:blipFill>
        <p:spPr>
          <a:xfrm>
            <a:off x="2209800" y="992085"/>
            <a:ext cx="7222958" cy="5275099"/>
          </a:xfrm>
          <a:prstGeom prst="rect">
            <a:avLst/>
          </a:prstGeom>
        </p:spPr>
      </p:pic>
    </p:spTree>
    <p:extLst>
      <p:ext uri="{BB962C8B-B14F-4D97-AF65-F5344CB8AC3E}">
        <p14:creationId xmlns:p14="http://schemas.microsoft.com/office/powerpoint/2010/main" val="281495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A664-2947-41D7-B50C-AB98C9923C11}"/>
              </a:ext>
            </a:extLst>
          </p:cNvPr>
          <p:cNvSpPr>
            <a:spLocks noGrp="1"/>
          </p:cNvSpPr>
          <p:nvPr>
            <p:ph type="title"/>
          </p:nvPr>
        </p:nvSpPr>
        <p:spPr/>
        <p:txBody>
          <a:bodyPr/>
          <a:lstStyle/>
          <a:p>
            <a:r>
              <a:rPr lang="en-US" dirty="0"/>
              <a:t>Future Research Directions/Next Steps</a:t>
            </a:r>
          </a:p>
        </p:txBody>
      </p:sp>
      <p:sp>
        <p:nvSpPr>
          <p:cNvPr id="3" name="Content Placeholder 2">
            <a:extLst>
              <a:ext uri="{FF2B5EF4-FFF2-40B4-BE49-F238E27FC236}">
                <a16:creationId xmlns:a16="http://schemas.microsoft.com/office/drawing/2014/main" id="{0A52DDD0-0688-45D3-91A7-20DAA64E7D10}"/>
              </a:ext>
            </a:extLst>
          </p:cNvPr>
          <p:cNvSpPr>
            <a:spLocks noGrp="1"/>
          </p:cNvSpPr>
          <p:nvPr>
            <p:ph idx="1"/>
          </p:nvPr>
        </p:nvSpPr>
        <p:spPr/>
        <p:txBody>
          <a:bodyPr>
            <a:normAutofit/>
          </a:bodyPr>
          <a:lstStyle/>
          <a:p>
            <a:pPr defTabSz="914400">
              <a:spcBef>
                <a:spcPct val="0"/>
              </a:spcBef>
              <a:buClrTx/>
              <a:buSzTx/>
              <a:tabLst/>
            </a:pPr>
            <a:r>
              <a:rPr lang="en-US" b="0" dirty="0"/>
              <a:t>Increase the number of uncensored samples.</a:t>
            </a:r>
          </a:p>
          <a:p>
            <a:pPr defTabSz="914400">
              <a:spcBef>
                <a:spcPct val="0"/>
              </a:spcBef>
              <a:buClrTx/>
              <a:buSzTx/>
              <a:tabLst/>
            </a:pPr>
            <a:endParaRPr lang="en-US" b="0" dirty="0"/>
          </a:p>
          <a:p>
            <a:pPr defTabSz="914400">
              <a:spcBef>
                <a:spcPct val="0"/>
              </a:spcBef>
              <a:buClrTx/>
              <a:buSzTx/>
              <a:tabLst/>
            </a:pPr>
            <a:r>
              <a:rPr lang="en-US" b="0" dirty="0"/>
              <a:t>Utilize larger, multi-center datasets.</a:t>
            </a:r>
          </a:p>
          <a:p>
            <a:pPr defTabSz="914400">
              <a:spcBef>
                <a:spcPct val="0"/>
              </a:spcBef>
              <a:buClrTx/>
              <a:buSzTx/>
              <a:tabLst/>
            </a:pPr>
            <a:endParaRPr lang="en-US" b="0" dirty="0"/>
          </a:p>
          <a:p>
            <a:pPr defTabSz="914400">
              <a:spcBef>
                <a:spcPct val="0"/>
              </a:spcBef>
              <a:buClrTx/>
              <a:buSzTx/>
              <a:tabLst/>
            </a:pPr>
            <a:r>
              <a:rPr lang="en-US" b="0" dirty="0"/>
              <a:t>Perform external validation.</a:t>
            </a:r>
          </a:p>
          <a:p>
            <a:pPr defTabSz="914400">
              <a:spcBef>
                <a:spcPct val="0"/>
              </a:spcBef>
              <a:buClrTx/>
              <a:buSzTx/>
              <a:tabLst/>
            </a:pPr>
            <a:endParaRPr lang="en-US" b="0" dirty="0"/>
          </a:p>
          <a:p>
            <a:pPr defTabSz="914400">
              <a:spcBef>
                <a:spcPct val="0"/>
              </a:spcBef>
              <a:buClrTx/>
              <a:buSzTx/>
              <a:tabLst/>
            </a:pPr>
            <a:r>
              <a:rPr lang="en-US" b="0" dirty="0"/>
              <a:t>Compare performance with alternative deep learning backbones, such as </a:t>
            </a:r>
            <a:r>
              <a:rPr lang="en-US" b="0" dirty="0" err="1"/>
              <a:t>ViT</a:t>
            </a:r>
            <a:r>
              <a:rPr lang="en-US" dirty="0"/>
              <a:t>.</a:t>
            </a:r>
            <a:endParaRPr lang="en-US" b="0" dirty="0"/>
          </a:p>
        </p:txBody>
      </p:sp>
      <p:sp>
        <p:nvSpPr>
          <p:cNvPr id="4" name="Footer Placeholder 3">
            <a:extLst>
              <a:ext uri="{FF2B5EF4-FFF2-40B4-BE49-F238E27FC236}">
                <a16:creationId xmlns:a16="http://schemas.microsoft.com/office/drawing/2014/main" id="{64F5728D-A5C0-4999-9913-256B3B1D5757}"/>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425552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701"/>
          <a:stretch/>
        </p:blipFill>
        <p:spPr>
          <a:xfrm>
            <a:off x="0" y="-10160"/>
            <a:ext cx="12193057" cy="6867783"/>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4"/>
          <a:stretch>
            <a:fillRect/>
          </a:stretch>
        </p:blipFill>
        <p:spPr>
          <a:xfrm>
            <a:off x="4536416" y="94023"/>
            <a:ext cx="2743200" cy="996433"/>
          </a:xfrm>
          <a:prstGeom prst="rect">
            <a:avLst/>
          </a:prstGeom>
        </p:spPr>
      </p:pic>
      <p:pic>
        <p:nvPicPr>
          <p:cNvPr id="2" name="Picture 1" descr="Ying Zhang, Ph.D.">
            <a:extLst>
              <a:ext uri="{FF2B5EF4-FFF2-40B4-BE49-F238E27FC236}">
                <a16:creationId xmlns:a16="http://schemas.microsoft.com/office/drawing/2014/main" id="{48FB76AB-1BAE-FE9C-5ED9-48B57F14A670}"/>
              </a:ext>
            </a:extLst>
          </p:cNvPr>
          <p:cNvPicPr>
            <a:picLocks noChangeAspect="1"/>
          </p:cNvPicPr>
          <p:nvPr/>
        </p:nvPicPr>
        <p:blipFill>
          <a:blip r:embed="rId5"/>
          <a:stretch>
            <a:fillRect/>
          </a:stretch>
        </p:blipFill>
        <p:spPr>
          <a:xfrm>
            <a:off x="3194367" y="3015933"/>
            <a:ext cx="784225" cy="826135"/>
          </a:xfrm>
          <a:prstGeom prst="rect">
            <a:avLst/>
          </a:prstGeom>
        </p:spPr>
      </p:pic>
    </p:spTree>
    <p:extLst>
      <p:ext uri="{BB962C8B-B14F-4D97-AF65-F5344CB8AC3E}">
        <p14:creationId xmlns:p14="http://schemas.microsoft.com/office/powerpoint/2010/main" val="42812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2565CE-70C8-27C8-B769-131445DF2E2D}"/>
              </a:ext>
            </a:extLst>
          </p:cNvPr>
          <p:cNvSpPr>
            <a:spLocks noGrp="1"/>
          </p:cNvSpPr>
          <p:nvPr>
            <p:ph type="body" sz="quarter" idx="10"/>
          </p:nvPr>
        </p:nvSpPr>
        <p:spPr/>
        <p:txBody>
          <a:bodyPr/>
          <a:lstStyle/>
          <a:p>
            <a:pPr marL="0" marR="0" algn="ctr"/>
            <a:r>
              <a:rPr lang="en-US" sz="3200" dirty="0">
                <a:effectLst/>
                <a:latin typeface="Times New Roman" panose="02020603050405020304" pitchFamily="18" charset="0"/>
                <a:ea typeface="Times New Roman" panose="02020603050405020304" pitchFamily="18" charset="0"/>
              </a:rPr>
              <a:t>A Multi-Modal Deep Learning Framework for Predicting PSA Progression-Free Survival in Metastatic Prostate Cancer Using PSMA PET/CT Images</a:t>
            </a:r>
            <a:endParaRPr lang="en-US" sz="2400" dirty="0">
              <a:effectLst/>
              <a:latin typeface="Times New Roman" panose="02020603050405020304" pitchFamily="18" charset="0"/>
              <a:ea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DE3675B9-5A10-7871-A618-CFAE874BBF8D}"/>
              </a:ext>
            </a:extLst>
          </p:cNvPr>
          <p:cNvSpPr>
            <a:spLocks noGrp="1"/>
          </p:cNvSpPr>
          <p:nvPr>
            <p:ph type="body" sz="quarter" idx="13"/>
          </p:nvPr>
        </p:nvSpPr>
        <p:spPr/>
        <p:txBody>
          <a:bodyPr/>
          <a:lstStyle/>
          <a:p>
            <a:pPr marL="0" marR="0" algn="ctr"/>
            <a:r>
              <a:rPr lang="en-US" sz="1800" dirty="0">
                <a:solidFill>
                  <a:schemeClr val="tx1"/>
                </a:solidFill>
                <a:effectLst/>
                <a:latin typeface="Times New Roman" panose="02020603050405020304" pitchFamily="18" charset="0"/>
                <a:ea typeface="Times New Roman" panose="02020603050405020304" pitchFamily="18" charset="0"/>
              </a:rPr>
              <a:t>Hamid Ghaderi </a:t>
            </a:r>
            <a:r>
              <a:rPr lang="en-US" sz="1800" baseline="30000" dirty="0">
                <a:solidFill>
                  <a:schemeClr val="tx1"/>
                </a:solidFill>
                <a:effectLst/>
                <a:latin typeface="Times New Roman" panose="02020603050405020304" pitchFamily="18" charset="0"/>
                <a:ea typeface="Times New Roman" panose="02020603050405020304" pitchFamily="18" charset="0"/>
              </a:rPr>
              <a:t>a, b</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err="1">
                <a:solidFill>
                  <a:schemeClr val="tx1"/>
                </a:solidFill>
                <a:effectLst/>
                <a:latin typeface="Times New Roman" panose="02020603050405020304" pitchFamily="18" charset="0"/>
                <a:ea typeface="Times New Roman" panose="02020603050405020304" pitchFamily="18" charset="0"/>
              </a:rPr>
              <a:t>Chenyang</a:t>
            </a:r>
            <a:r>
              <a:rPr lang="en-US" sz="1800" dirty="0">
                <a:solidFill>
                  <a:schemeClr val="tx1"/>
                </a:solidFill>
                <a:effectLst/>
                <a:latin typeface="Times New Roman" panose="02020603050405020304" pitchFamily="18" charset="0"/>
                <a:ea typeface="Times New Roman" panose="02020603050405020304" pitchFamily="18" charset="0"/>
              </a:rPr>
              <a:t> Shen </a:t>
            </a:r>
            <a:r>
              <a:rPr lang="en-US" sz="1800" baseline="30000" dirty="0">
                <a:solidFill>
                  <a:schemeClr val="tx1"/>
                </a:solidFill>
                <a:effectLst/>
                <a:latin typeface="Times New Roman" panose="02020603050405020304" pitchFamily="18" charset="0"/>
                <a:ea typeface="Times New Roman" panose="02020603050405020304" pitchFamily="18" charset="0"/>
              </a:rPr>
              <a:t>a, b</a:t>
            </a:r>
            <a:r>
              <a:rPr lang="en-US" sz="1800" dirty="0">
                <a:solidFill>
                  <a:schemeClr val="tx1"/>
                </a:solidFill>
                <a:effectLst/>
                <a:latin typeface="Times New Roman" panose="02020603050405020304" pitchFamily="18" charset="0"/>
                <a:ea typeface="Times New Roman" panose="02020603050405020304" pitchFamily="18" charset="0"/>
              </a:rPr>
              <a:t>, Wadih Issa </a:t>
            </a:r>
            <a:r>
              <a:rPr lang="en-US" sz="1800" baseline="30000" dirty="0">
                <a:solidFill>
                  <a:schemeClr val="tx1"/>
                </a:solidFill>
                <a:effectLst/>
                <a:latin typeface="Times New Roman" panose="02020603050405020304" pitchFamily="18" charset="0"/>
                <a:ea typeface="Times New Roman" panose="02020603050405020304" pitchFamily="18" charset="0"/>
              </a:rPr>
              <a:t>c</a:t>
            </a:r>
            <a:r>
              <a:rPr lang="en-US" sz="1800" dirty="0">
                <a:solidFill>
                  <a:schemeClr val="tx1"/>
                </a:solidFill>
                <a:effectLst/>
                <a:latin typeface="Times New Roman" panose="02020603050405020304" pitchFamily="18" charset="0"/>
                <a:ea typeface="Times New Roman" panose="02020603050405020304" pitchFamily="18" charset="0"/>
              </a:rPr>
              <a:t>, Tian Zhang </a:t>
            </a:r>
            <a:r>
              <a:rPr lang="en-US" sz="1800" baseline="30000" dirty="0">
                <a:solidFill>
                  <a:schemeClr val="tx1"/>
                </a:solidFill>
                <a:effectLst/>
                <a:latin typeface="Times New Roman" panose="02020603050405020304" pitchFamily="18" charset="0"/>
                <a:ea typeface="Times New Roman" panose="02020603050405020304" pitchFamily="18" charset="0"/>
              </a:rPr>
              <a:t>c</a:t>
            </a:r>
            <a:r>
              <a:rPr lang="en-US" sz="1800" dirty="0">
                <a:solidFill>
                  <a:schemeClr val="tx1"/>
                </a:solidFill>
                <a:effectLst/>
                <a:latin typeface="Times New Roman" panose="02020603050405020304" pitchFamily="18" charset="0"/>
                <a:ea typeface="Times New Roman" panose="02020603050405020304" pitchFamily="18" charset="0"/>
              </a:rPr>
              <a:t>, Jing Wang </a:t>
            </a:r>
            <a:r>
              <a:rPr lang="en-US" sz="1800" baseline="30000" dirty="0">
                <a:solidFill>
                  <a:schemeClr val="tx1"/>
                </a:solidFill>
                <a:effectLst/>
                <a:latin typeface="Times New Roman" panose="02020603050405020304" pitchFamily="18" charset="0"/>
                <a:ea typeface="Times New Roman" panose="02020603050405020304" pitchFamily="18" charset="0"/>
              </a:rPr>
              <a:t>a, b</a:t>
            </a:r>
            <a:r>
              <a:rPr lang="en-US" sz="1800" dirty="0">
                <a:solidFill>
                  <a:schemeClr val="tx1"/>
                </a:solidFill>
                <a:effectLst/>
                <a:latin typeface="Times New Roman" panose="02020603050405020304" pitchFamily="18" charset="0"/>
                <a:ea typeface="Times New Roman" panose="02020603050405020304" pitchFamily="18" charset="0"/>
              </a:rPr>
              <a:t>, Daniel X. Yang </a:t>
            </a:r>
            <a:r>
              <a:rPr lang="en-US" sz="1800" baseline="30000" dirty="0">
                <a:solidFill>
                  <a:schemeClr val="tx1"/>
                </a:solidFill>
                <a:effectLst/>
                <a:latin typeface="Times New Roman" panose="02020603050405020304" pitchFamily="18" charset="0"/>
                <a:ea typeface="Times New Roman" panose="02020603050405020304" pitchFamily="18" charset="0"/>
              </a:rPr>
              <a:t>a, b</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algn="just"/>
            <a:r>
              <a:rPr lang="en-US" sz="1800" dirty="0">
                <a:effectLst/>
                <a:latin typeface="Times New Roman" panose="02020603050405020304" pitchFamily="18" charset="0"/>
                <a:ea typeface="Times New Roman" panose="02020603050405020304" pitchFamily="18" charset="0"/>
              </a:rPr>
              <a:t> </a:t>
            </a:r>
          </a:p>
          <a:p>
            <a:pPr marL="0" marR="0" algn="just" fontAlgn="t"/>
            <a:r>
              <a:rPr lang="en-US" sz="1800" kern="1200" baseline="30000" dirty="0">
                <a:solidFill>
                  <a:srgbClr val="000000"/>
                </a:solidFill>
                <a:effectLst/>
                <a:latin typeface="Times New Roman" panose="02020603050405020304" pitchFamily="18" charset="0"/>
                <a:ea typeface="+mn-ea"/>
              </a:rPr>
              <a:t> a </a:t>
            </a:r>
            <a:r>
              <a:rPr lang="en-US" sz="1800" kern="1200" dirty="0">
                <a:solidFill>
                  <a:srgbClr val="000000"/>
                </a:solidFill>
                <a:effectLst/>
                <a:latin typeface="Times New Roman" panose="02020603050405020304" pitchFamily="18" charset="0"/>
                <a:ea typeface="+mn-ea"/>
              </a:rPr>
              <a:t>Medical Artificial Intelligence and Automation Laboratory, Department of Radiation Oncology, University of Texas Southwestern Medical Center, Dallas, TX, USA</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200" baseline="30000" dirty="0">
                <a:solidFill>
                  <a:srgbClr val="000000"/>
                </a:solidFill>
                <a:effectLst/>
                <a:latin typeface="Times New Roman" panose="02020603050405020304" pitchFamily="18" charset="0"/>
                <a:ea typeface="+mn-ea"/>
              </a:rPr>
              <a:t>b</a:t>
            </a:r>
            <a:r>
              <a:rPr lang="en-US" sz="1800" kern="1200" dirty="0">
                <a:solidFill>
                  <a:srgbClr val="000000"/>
                </a:solidFill>
                <a:effectLst/>
                <a:latin typeface="Times New Roman" panose="02020603050405020304" pitchFamily="18" charset="0"/>
                <a:ea typeface="+mn-ea"/>
              </a:rPr>
              <a:t> Department of Radiation Oncology, University of Texas Southwestern Medical Center, Dallas, TX, USA</a:t>
            </a:r>
            <a:endParaRPr lang="en-US" sz="1800" dirty="0">
              <a:effectLst/>
              <a:latin typeface="Times New Roman" panose="02020603050405020304" pitchFamily="18" charset="0"/>
              <a:ea typeface="Times New Roman" panose="02020603050405020304" pitchFamily="18" charset="0"/>
            </a:endParaRPr>
          </a:p>
          <a:p>
            <a:pPr marL="0" marR="0" algn="just"/>
            <a:r>
              <a:rPr lang="en-US" sz="1800" kern="1200" baseline="30000" dirty="0">
                <a:solidFill>
                  <a:srgbClr val="000000"/>
                </a:solidFill>
                <a:effectLst/>
                <a:latin typeface="Times New Roman" panose="02020603050405020304" pitchFamily="18" charset="0"/>
                <a:ea typeface="+mn-ea"/>
              </a:rPr>
              <a:t>c</a:t>
            </a:r>
            <a:r>
              <a:rPr lang="en-US" sz="1800" kern="1200" dirty="0">
                <a:solidFill>
                  <a:srgbClr val="000000"/>
                </a:solidFill>
                <a:effectLst/>
                <a:latin typeface="Times New Roman" panose="02020603050405020304" pitchFamily="18" charset="0"/>
                <a:ea typeface="+mn-ea"/>
              </a:rPr>
              <a:t> Division of Hematology and Oncology, Department of Internal Medicine, University of Texas Southwestern, Dallas, TX, USA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95FD43C8-067A-3D38-6C0F-8760148DB59F}"/>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196748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9FA0-6F79-6431-F2E7-6527458968B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001EDCD-2C15-B1F5-4AE8-EC3E0670896F}"/>
              </a:ext>
            </a:extLst>
          </p:cNvPr>
          <p:cNvSpPr>
            <a:spLocks noGrp="1"/>
          </p:cNvSpPr>
          <p:nvPr>
            <p:ph idx="1"/>
          </p:nvPr>
        </p:nvSpPr>
        <p:spPr>
          <a:xfrm>
            <a:off x="621792" y="969264"/>
            <a:ext cx="10954512" cy="5212080"/>
          </a:xfrm>
        </p:spPr>
        <p:txBody>
          <a:bodyPr>
            <a:normAutofit/>
          </a:bodyPr>
          <a:lstStyle/>
          <a:p>
            <a:r>
              <a:rPr lang="en-US" b="0" dirty="0"/>
              <a:t>Metastatic prostate cancer (</a:t>
            </a:r>
            <a:r>
              <a:rPr lang="en-US" b="0" dirty="0" err="1"/>
              <a:t>mPCa</a:t>
            </a:r>
            <a:r>
              <a:rPr lang="en-US" b="0" dirty="0"/>
              <a:t>) is </a:t>
            </a:r>
            <a:r>
              <a:rPr lang="en-US" dirty="0"/>
              <a:t>heterogeneous</a:t>
            </a:r>
            <a:r>
              <a:rPr lang="en-US" b="0" dirty="0"/>
              <a:t> with a </a:t>
            </a:r>
            <a:r>
              <a:rPr lang="en-US" dirty="0"/>
              <a:t>high mortality rate</a:t>
            </a:r>
          </a:p>
          <a:p>
            <a:r>
              <a:rPr lang="en-US" b="0" dirty="0"/>
              <a:t>Prostate-Specific Antigen Progression-Free Survival (</a:t>
            </a:r>
            <a:r>
              <a:rPr lang="en-US" dirty="0"/>
              <a:t>PSA PFS</a:t>
            </a:r>
            <a:r>
              <a:rPr lang="en-US" b="0" dirty="0"/>
              <a:t>) measures the time a prostate cancer patient remains without PSA level increase</a:t>
            </a:r>
            <a:r>
              <a:rPr lang="en-US" dirty="0"/>
              <a:t>. </a:t>
            </a:r>
            <a:endParaRPr lang="en-US" b="0" dirty="0"/>
          </a:p>
          <a:p>
            <a:r>
              <a:rPr lang="en-US" b="0" dirty="0"/>
              <a:t>Accurate </a:t>
            </a:r>
            <a:r>
              <a:rPr lang="en-US" dirty="0"/>
              <a:t>PSA PFS prediction </a:t>
            </a:r>
            <a:r>
              <a:rPr lang="en-US" b="0" dirty="0"/>
              <a:t>is essential for </a:t>
            </a:r>
            <a:r>
              <a:rPr lang="en-US" dirty="0"/>
              <a:t>personalized treatment strategies</a:t>
            </a:r>
            <a:r>
              <a:rPr lang="en-US" b="0" dirty="0"/>
              <a:t>.</a:t>
            </a:r>
          </a:p>
          <a:p>
            <a:r>
              <a:rPr lang="en-US" b="0" dirty="0"/>
              <a:t>The deep learning survival prediction models utilizing positron emission tomography (</a:t>
            </a:r>
            <a:r>
              <a:rPr lang="en-US" dirty="0"/>
              <a:t>PET</a:t>
            </a:r>
            <a:r>
              <a:rPr lang="en-US" b="0" dirty="0"/>
              <a:t>) scan and a computed tomography (</a:t>
            </a:r>
            <a:r>
              <a:rPr lang="en-US" dirty="0"/>
              <a:t>CT</a:t>
            </a:r>
            <a:r>
              <a:rPr lang="en-US" b="0" dirty="0"/>
              <a:t>) scan outperform single-modality models.</a:t>
            </a:r>
          </a:p>
        </p:txBody>
      </p:sp>
      <p:sp>
        <p:nvSpPr>
          <p:cNvPr id="4" name="Footer Placeholder 3">
            <a:extLst>
              <a:ext uri="{FF2B5EF4-FFF2-40B4-BE49-F238E27FC236}">
                <a16:creationId xmlns:a16="http://schemas.microsoft.com/office/drawing/2014/main" id="{04C6FC79-EAD8-EAE2-EA50-388A610A7D8A}"/>
              </a:ext>
            </a:extLst>
          </p:cNvPr>
          <p:cNvSpPr>
            <a:spLocks noGrp="1"/>
          </p:cNvSpPr>
          <p:nvPr>
            <p:ph type="ftr" sz="quarter" idx="3"/>
          </p:nvPr>
        </p:nvSpPr>
        <p:spPr/>
        <p:txBody>
          <a:bodyPr/>
          <a:lstStyle/>
          <a:p>
            <a:r>
              <a:rPr lang="en-US"/>
              <a:t>© Name, Ph.D., MAIA Lab, 2024</a:t>
            </a:r>
            <a:endParaRPr lang="en-US" dirty="0"/>
          </a:p>
        </p:txBody>
      </p:sp>
    </p:spTree>
    <p:extLst>
      <p:ext uri="{BB962C8B-B14F-4D97-AF65-F5344CB8AC3E}">
        <p14:creationId xmlns:p14="http://schemas.microsoft.com/office/powerpoint/2010/main" val="2501859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05BB-30DD-47E4-B082-F70E762EAF5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135899F-5D48-4216-9861-F7DE6EBA2EF6}"/>
              </a:ext>
            </a:extLst>
          </p:cNvPr>
          <p:cNvSpPr>
            <a:spLocks noGrp="1"/>
          </p:cNvSpPr>
          <p:nvPr>
            <p:ph idx="1"/>
          </p:nvPr>
        </p:nvSpPr>
        <p:spPr>
          <a:xfrm>
            <a:off x="621792" y="969264"/>
            <a:ext cx="10954512" cy="5212080"/>
          </a:xfrm>
        </p:spPr>
        <p:txBody>
          <a:bodyPr>
            <a:normAutofit/>
          </a:bodyPr>
          <a:lstStyle/>
          <a:p>
            <a:r>
              <a:rPr lang="en-US" b="0" dirty="0"/>
              <a:t>Prostate-specific membrane antigen </a:t>
            </a:r>
            <a:r>
              <a:rPr lang="en-US" dirty="0"/>
              <a:t>(PSMA) PET </a:t>
            </a:r>
            <a:r>
              <a:rPr lang="en-US" b="0" dirty="0"/>
              <a:t>offers high-sensitivity detection of metastatic lesions.</a:t>
            </a:r>
          </a:p>
          <a:p>
            <a:r>
              <a:rPr lang="en-US" dirty="0"/>
              <a:t>Deep learning</a:t>
            </a:r>
            <a:r>
              <a:rPr lang="en-US" b="0" dirty="0"/>
              <a:t>-based prediction of </a:t>
            </a:r>
            <a:r>
              <a:rPr lang="en-US" dirty="0"/>
              <a:t>PSA PFS </a:t>
            </a:r>
            <a:r>
              <a:rPr lang="en-US" b="0" dirty="0"/>
              <a:t>using </a:t>
            </a:r>
            <a:r>
              <a:rPr lang="en-US" dirty="0"/>
              <a:t>PSMA PET/CT</a:t>
            </a:r>
            <a:r>
              <a:rPr lang="en-US" b="0" dirty="0"/>
              <a:t> images is </a:t>
            </a:r>
            <a:r>
              <a:rPr lang="en-US" dirty="0"/>
              <a:t>quite new</a:t>
            </a:r>
            <a:r>
              <a:rPr lang="en-US" b="0" dirty="0"/>
              <a:t>.</a:t>
            </a:r>
          </a:p>
          <a:p>
            <a:r>
              <a:rPr lang="en-US" b="0" dirty="0"/>
              <a:t>We developed a deep learning framework integrates </a:t>
            </a:r>
            <a:r>
              <a:rPr lang="en-US" dirty="0"/>
              <a:t>PSMA PET/CT images </a:t>
            </a:r>
            <a:r>
              <a:rPr lang="en-US" b="0" dirty="0"/>
              <a:t>and </a:t>
            </a:r>
            <a:r>
              <a:rPr lang="en-US" dirty="0"/>
              <a:t>clinical features </a:t>
            </a:r>
            <a:r>
              <a:rPr lang="en-US" b="0" dirty="0"/>
              <a:t>for PSA PFS prediction.</a:t>
            </a:r>
          </a:p>
          <a:p>
            <a:r>
              <a:rPr lang="en-US" b="0" dirty="0"/>
              <a:t>We used </a:t>
            </a:r>
            <a:r>
              <a:rPr lang="en-US" dirty="0"/>
              <a:t>PSMA PET/CT images cropped around the lesions </a:t>
            </a:r>
            <a:r>
              <a:rPr lang="en-US" b="0" dirty="0"/>
              <a:t>rather than </a:t>
            </a:r>
            <a:r>
              <a:rPr lang="en-US" dirty="0"/>
              <a:t>whole-body</a:t>
            </a:r>
            <a:r>
              <a:rPr lang="en-US" b="0" dirty="0"/>
              <a:t> images.</a:t>
            </a:r>
          </a:p>
        </p:txBody>
      </p:sp>
      <p:sp>
        <p:nvSpPr>
          <p:cNvPr id="4" name="Footer Placeholder 3">
            <a:extLst>
              <a:ext uri="{FF2B5EF4-FFF2-40B4-BE49-F238E27FC236}">
                <a16:creationId xmlns:a16="http://schemas.microsoft.com/office/drawing/2014/main" id="{64512DB9-249C-403B-97BD-9914828AEEDD}"/>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204619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D3C4-7FEB-47A8-94EB-68E9094ECFE6}"/>
              </a:ext>
            </a:extLst>
          </p:cNvPr>
          <p:cNvSpPr>
            <a:spLocks noGrp="1"/>
          </p:cNvSpPr>
          <p:nvPr>
            <p:ph type="title"/>
          </p:nvPr>
        </p:nvSpPr>
        <p:spPr/>
        <p:txBody>
          <a:bodyPr/>
          <a:lstStyle/>
          <a:p>
            <a:r>
              <a:rPr lang="en-US" dirty="0"/>
              <a:t>Model Architecture</a:t>
            </a:r>
          </a:p>
        </p:txBody>
      </p:sp>
      <p:sp>
        <p:nvSpPr>
          <p:cNvPr id="4" name="Footer Placeholder 3">
            <a:extLst>
              <a:ext uri="{FF2B5EF4-FFF2-40B4-BE49-F238E27FC236}">
                <a16:creationId xmlns:a16="http://schemas.microsoft.com/office/drawing/2014/main" id="{183232B3-EB82-4388-9912-704D1399A46F}"/>
              </a:ext>
            </a:extLst>
          </p:cNvPr>
          <p:cNvSpPr>
            <a:spLocks noGrp="1"/>
          </p:cNvSpPr>
          <p:nvPr>
            <p:ph type="ftr" sz="quarter" idx="3"/>
          </p:nvPr>
        </p:nvSpPr>
        <p:spPr/>
        <p:txBody>
          <a:bodyPr/>
          <a:lstStyle/>
          <a:p>
            <a:r>
              <a:rPr lang="en-US" dirty="0"/>
              <a:t>© Hamid Ghaderi, Ph.D., MAIA Lab, 2025</a:t>
            </a:r>
          </a:p>
        </p:txBody>
      </p:sp>
      <p:pic>
        <p:nvPicPr>
          <p:cNvPr id="3" name="Picture 2">
            <a:extLst>
              <a:ext uri="{FF2B5EF4-FFF2-40B4-BE49-F238E27FC236}">
                <a16:creationId xmlns:a16="http://schemas.microsoft.com/office/drawing/2014/main" id="{7EF78FD7-AFF8-3845-90CB-4131D04826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792" y="1518216"/>
            <a:ext cx="11414786" cy="4132308"/>
          </a:xfrm>
          <a:prstGeom prst="rect">
            <a:avLst/>
          </a:prstGeom>
          <a:noFill/>
        </p:spPr>
      </p:pic>
    </p:spTree>
    <p:extLst>
      <p:ext uri="{BB962C8B-B14F-4D97-AF65-F5344CB8AC3E}">
        <p14:creationId xmlns:p14="http://schemas.microsoft.com/office/powerpoint/2010/main" val="95076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BA69-0388-431F-9C18-7A280F525161}"/>
              </a:ext>
            </a:extLst>
          </p:cNvPr>
          <p:cNvSpPr>
            <a:spLocks noGrp="1"/>
          </p:cNvSpPr>
          <p:nvPr>
            <p:ph type="title"/>
          </p:nvPr>
        </p:nvSpPr>
        <p:spPr/>
        <p:txBody>
          <a:bodyPr/>
          <a:lstStyle/>
          <a:p>
            <a:r>
              <a:rPr lang="en-US" dirty="0"/>
              <a:t>Datasets</a:t>
            </a:r>
          </a:p>
        </p:txBody>
      </p:sp>
      <p:sp>
        <p:nvSpPr>
          <p:cNvPr id="6" name="Rectangle 2">
            <a:extLst>
              <a:ext uri="{FF2B5EF4-FFF2-40B4-BE49-F238E27FC236}">
                <a16:creationId xmlns:a16="http://schemas.microsoft.com/office/drawing/2014/main" id="{BE078D51-7DA4-4A20-AD53-627274F3117A}"/>
              </a:ext>
            </a:extLst>
          </p:cNvPr>
          <p:cNvSpPr>
            <a:spLocks noGrp="1" noChangeArrowheads="1"/>
          </p:cNvSpPr>
          <p:nvPr>
            <p:ph idx="1"/>
          </p:nvPr>
        </p:nvSpPr>
        <p:spPr bwMode="auto">
          <a:xfrm>
            <a:off x="621791" y="1002024"/>
            <a:ext cx="11241345"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t>Collected Data</a:t>
            </a:r>
            <a:r>
              <a:rPr lang="en-US" altLang="en-US" sz="2400" b="0" dirty="0"/>
              <a:t>: </a:t>
            </a:r>
          </a:p>
          <a:p>
            <a:pPr defTabSz="914400">
              <a:spcBef>
                <a:spcPct val="0"/>
              </a:spcBef>
              <a:buClrTx/>
              <a:buSzTx/>
              <a:tabLst/>
            </a:pPr>
            <a:r>
              <a:rPr lang="en-US" altLang="en-US" sz="2400" b="0" dirty="0"/>
              <a:t>PSMA PET, CT, Mask images as well as clinical features from 99 patients diagnosed with metastatic prostate cancer </a:t>
            </a:r>
          </a:p>
          <a:p>
            <a:pPr defTabSz="914400">
              <a:spcBef>
                <a:spcPct val="0"/>
              </a:spcBef>
              <a:buClrTx/>
              <a:buSzTx/>
              <a:tabLst/>
            </a:pPr>
            <a:r>
              <a:rPr lang="en-US" altLang="en-US" sz="2400" b="0" dirty="0"/>
              <a:t>20 patients are uncensored; they have experienced PSA progression </a:t>
            </a:r>
          </a:p>
          <a:p>
            <a:pPr defTabSz="914400">
              <a:spcBef>
                <a:spcPct val="0"/>
              </a:spcBef>
              <a:buClrTx/>
              <a:buSzTx/>
              <a:tabLst/>
            </a:pPr>
            <a:r>
              <a:rPr lang="en-US" altLang="en-US" sz="2400" b="0" dirty="0"/>
              <a:t>79 patients are censored</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t>Inclusion Criteria</a:t>
            </a:r>
            <a:r>
              <a:rPr lang="en-US" altLang="en-US" sz="2400" b="0" dirty="0"/>
              <a:t>:</a:t>
            </a:r>
          </a:p>
          <a:p>
            <a:pPr defTabSz="914400">
              <a:spcBef>
                <a:spcPct val="0"/>
              </a:spcBef>
              <a:buClrTx/>
              <a:buSzTx/>
              <a:tabLst/>
            </a:pPr>
            <a:r>
              <a:rPr lang="en-US" altLang="en-US" sz="2400" b="0" dirty="0"/>
              <a:t>Patients who underwent a PSMA PET/CT scan around the time of systemic therapy initiation </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t>Exclusion Criteria</a:t>
            </a:r>
            <a:r>
              <a:rPr lang="en-US" altLang="en-US" sz="2400" b="0" dirty="0"/>
              <a:t>:</a:t>
            </a:r>
          </a:p>
          <a:p>
            <a:pPr defTabSz="914400">
              <a:spcBef>
                <a:spcPct val="0"/>
              </a:spcBef>
              <a:buClrTx/>
              <a:buSzTx/>
              <a:tabLst/>
            </a:pPr>
            <a:r>
              <a:rPr lang="en-US" altLang="en-US" sz="2400" b="0" dirty="0"/>
              <a:t>Patients with missing either PSMA PET or CT scan</a:t>
            </a:r>
          </a:p>
          <a:p>
            <a:pPr marL="0" indent="0" defTabSz="914400">
              <a:spcBef>
                <a:spcPct val="0"/>
              </a:spcBef>
              <a:buClrTx/>
              <a:buSzTx/>
              <a:buNone/>
              <a:tabLst/>
            </a:pPr>
            <a:r>
              <a:rPr lang="en-US" altLang="en-US" sz="2400" dirty="0"/>
              <a:t>Data Composition in Five-Fold Cross-Validation:</a:t>
            </a:r>
          </a:p>
          <a:p>
            <a:pPr defTabSz="914400">
              <a:spcBef>
                <a:spcPct val="0"/>
              </a:spcBef>
              <a:buClrTx/>
              <a:buSzTx/>
              <a:tabLst/>
            </a:pPr>
            <a:r>
              <a:rPr lang="en-US" altLang="en-US" sz="2400" dirty="0"/>
              <a:t>Training Fold: </a:t>
            </a:r>
            <a:r>
              <a:rPr lang="en-US" altLang="en-US" sz="2400" b="0" dirty="0"/>
              <a:t>80% of samples </a:t>
            </a:r>
          </a:p>
          <a:p>
            <a:pPr defTabSz="914400">
              <a:spcBef>
                <a:spcPct val="0"/>
              </a:spcBef>
              <a:buClrTx/>
              <a:buSzTx/>
              <a:tabLst/>
            </a:pPr>
            <a:r>
              <a:rPr lang="en-US" altLang="en-US" sz="2400" dirty="0"/>
              <a:t>Validation Fold: </a:t>
            </a:r>
            <a:r>
              <a:rPr lang="en-US" altLang="en-US" sz="2400" b="0" dirty="0"/>
              <a:t>20% of samples </a:t>
            </a:r>
            <a:r>
              <a:rPr lang="en-US" altLang="en-US" sz="2000" b="0" dirty="0"/>
              <a:t>(</a:t>
            </a:r>
            <a:r>
              <a:rPr lang="en-US" altLang="en-US" sz="2000" dirty="0"/>
              <a:t>80% censored and 20% uncensored</a:t>
            </a:r>
            <a:r>
              <a:rPr lang="en-US" altLang="en-US" sz="2000" b="0" dirty="0"/>
              <a:t>)</a:t>
            </a:r>
          </a:p>
          <a:p>
            <a:pPr defTabSz="914400">
              <a:spcBef>
                <a:spcPct val="0"/>
              </a:spcBef>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4" name="Footer Placeholder 3">
            <a:extLst>
              <a:ext uri="{FF2B5EF4-FFF2-40B4-BE49-F238E27FC236}">
                <a16:creationId xmlns:a16="http://schemas.microsoft.com/office/drawing/2014/main" id="{AA605B7C-E0BE-4DF4-88D3-B59E48E5E581}"/>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286099251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AA83-9080-351F-ED08-4CC27882B740}"/>
              </a:ext>
            </a:extLst>
          </p:cNvPr>
          <p:cNvSpPr>
            <a:spLocks noGrp="1"/>
          </p:cNvSpPr>
          <p:nvPr>
            <p:ph type="title"/>
          </p:nvPr>
        </p:nvSpPr>
        <p:spPr>
          <a:xfrm>
            <a:off x="618744" y="571500"/>
            <a:ext cx="10954512" cy="566928"/>
          </a:xfrm>
        </p:spPr>
        <p:txBody>
          <a:bodyPr>
            <a:normAutofit fontScale="90000"/>
          </a:bodyPr>
          <a:lstStyle/>
          <a:p>
            <a:r>
              <a:rPr lang="en-US" dirty="0"/>
              <a:t>Data Preprocessing </a:t>
            </a:r>
            <a:br>
              <a:rPr lang="en-US" dirty="0"/>
            </a:br>
            <a:endParaRPr lang="en-US" dirty="0"/>
          </a:p>
        </p:txBody>
      </p:sp>
      <p:sp>
        <p:nvSpPr>
          <p:cNvPr id="3" name="Content Placeholder 2">
            <a:extLst>
              <a:ext uri="{FF2B5EF4-FFF2-40B4-BE49-F238E27FC236}">
                <a16:creationId xmlns:a16="http://schemas.microsoft.com/office/drawing/2014/main" id="{DA66BA33-6223-AEC5-B36F-733D2A16CB22}"/>
              </a:ext>
            </a:extLst>
          </p:cNvPr>
          <p:cNvSpPr>
            <a:spLocks noGrp="1"/>
          </p:cNvSpPr>
          <p:nvPr>
            <p:ph idx="1"/>
          </p:nvPr>
        </p:nvSpPr>
        <p:spPr/>
        <p:txBody>
          <a:bodyPr>
            <a:normAutofit/>
          </a:bodyPr>
          <a:lstStyle/>
          <a:p>
            <a:pPr marL="0" indent="0">
              <a:buNone/>
            </a:pPr>
            <a:r>
              <a:rPr lang="en-US" b="1" dirty="0"/>
              <a:t>Clinical Features Preprocessing:</a:t>
            </a:r>
            <a:endParaRPr lang="en-US" dirty="0"/>
          </a:p>
          <a:p>
            <a:r>
              <a:rPr lang="en-US" b="0" dirty="0"/>
              <a:t>Impute missing data with k-nearest neighbors.</a:t>
            </a:r>
          </a:p>
          <a:p>
            <a:r>
              <a:rPr lang="en-US" b="0" dirty="0"/>
              <a:t>Convert categorical variables using one-hot encoding.</a:t>
            </a:r>
          </a:p>
          <a:p>
            <a:r>
              <a:rPr lang="en-US" b="0" dirty="0"/>
              <a:t>Normalize variables to a 0–1 range.</a:t>
            </a:r>
          </a:p>
          <a:p>
            <a:pPr marL="0" indent="0">
              <a:buNone/>
            </a:pPr>
            <a:r>
              <a:rPr lang="en-US" b="1" dirty="0"/>
              <a:t>Image Resampling and Normalization:</a:t>
            </a:r>
            <a:endParaRPr lang="en-US" dirty="0"/>
          </a:p>
          <a:p>
            <a:r>
              <a:rPr lang="en-US" b="0" dirty="0"/>
              <a:t>Resample PET, CT, and masks to target size </a:t>
            </a:r>
            <a:r>
              <a:rPr lang="en-US" dirty="0"/>
              <a:t>(256, 256, 256) </a:t>
            </a:r>
            <a:r>
              <a:rPr lang="en-US" b="0" dirty="0"/>
              <a:t>and target spacing </a:t>
            </a:r>
            <a:r>
              <a:rPr lang="en-US" dirty="0"/>
              <a:t>(1, 1, 1).</a:t>
            </a:r>
          </a:p>
          <a:p>
            <a:r>
              <a:rPr lang="en-US" b="0" dirty="0"/>
              <a:t>Normalize PET using </a:t>
            </a:r>
            <a:r>
              <a:rPr lang="en-US" dirty="0"/>
              <a:t>2nd/98th percentile </a:t>
            </a:r>
            <a:r>
              <a:rPr lang="en-US" b="0" dirty="0"/>
              <a:t>intensities.</a:t>
            </a:r>
          </a:p>
          <a:p>
            <a:r>
              <a:rPr lang="en-US" b="0" dirty="0"/>
              <a:t>Normalize CT using a fixed transformation formula: </a:t>
            </a:r>
            <a:r>
              <a:rPr lang="en-US" dirty="0"/>
              <a:t>(CT Value - CT Value of Air)/1000.</a:t>
            </a:r>
          </a:p>
          <a:p>
            <a:endParaRPr lang="en-US" dirty="0"/>
          </a:p>
        </p:txBody>
      </p:sp>
      <p:sp>
        <p:nvSpPr>
          <p:cNvPr id="4" name="Footer Placeholder 3">
            <a:extLst>
              <a:ext uri="{FF2B5EF4-FFF2-40B4-BE49-F238E27FC236}">
                <a16:creationId xmlns:a16="http://schemas.microsoft.com/office/drawing/2014/main" id="{5C09324F-9015-0E01-FA90-7ADBA58ADA60}"/>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10902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A05A-C0F2-0C74-5AAD-6C7536687598}"/>
              </a:ext>
            </a:extLst>
          </p:cNvPr>
          <p:cNvSpPr>
            <a:spLocks noGrp="1"/>
          </p:cNvSpPr>
          <p:nvPr>
            <p:ph type="title"/>
          </p:nvPr>
        </p:nvSpPr>
        <p:spPr>
          <a:xfrm>
            <a:off x="782659" y="571500"/>
            <a:ext cx="10954512" cy="566928"/>
          </a:xfrm>
        </p:spPr>
        <p:txBody>
          <a:bodyPr>
            <a:normAutofit fontScale="90000"/>
          </a:bodyPr>
          <a:lstStyle/>
          <a:p>
            <a:r>
              <a:rPr lang="en-US" dirty="0"/>
              <a:t>Lesion Identification and Adaptive Cropping</a:t>
            </a:r>
            <a:br>
              <a:rPr lang="en-US" dirty="0"/>
            </a:br>
            <a:endParaRPr lang="en-US" dirty="0"/>
          </a:p>
        </p:txBody>
      </p:sp>
      <p:sp>
        <p:nvSpPr>
          <p:cNvPr id="3" name="Content Placeholder 2">
            <a:extLst>
              <a:ext uri="{FF2B5EF4-FFF2-40B4-BE49-F238E27FC236}">
                <a16:creationId xmlns:a16="http://schemas.microsoft.com/office/drawing/2014/main" id="{744AD6BA-25B1-2821-E27E-0082CEFB4B5A}"/>
              </a:ext>
            </a:extLst>
          </p:cNvPr>
          <p:cNvSpPr>
            <a:spLocks noGrp="1"/>
          </p:cNvSpPr>
          <p:nvPr>
            <p:ph idx="1"/>
          </p:nvPr>
        </p:nvSpPr>
        <p:spPr/>
        <p:txBody>
          <a:bodyPr/>
          <a:lstStyle/>
          <a:p>
            <a:pPr marL="514350" indent="-514350">
              <a:buFont typeface="+mj-lt"/>
              <a:buAutoNum type="arabicPeriod"/>
            </a:pPr>
            <a:r>
              <a:rPr lang="en-US" dirty="0"/>
              <a:t>Identify lesions via connected component analysis on masks.</a:t>
            </a:r>
          </a:p>
          <a:p>
            <a:pPr marL="514350" indent="-514350">
              <a:buFont typeface="+mj-lt"/>
              <a:buAutoNum type="arabicPeriod"/>
            </a:pPr>
            <a:r>
              <a:rPr lang="en-US" dirty="0"/>
              <a:t>Compute lesion centers and dimensions.</a:t>
            </a:r>
          </a:p>
          <a:p>
            <a:pPr marL="514350" indent="-514350">
              <a:buFont typeface="+mj-lt"/>
              <a:buAutoNum type="arabicPeriod"/>
            </a:pPr>
            <a:r>
              <a:rPr lang="en-US" dirty="0"/>
              <a:t>Crop images using a volume box twice the size of lesion mask.</a:t>
            </a:r>
          </a:p>
          <a:p>
            <a:pPr marL="514350" indent="-514350">
              <a:buFont typeface="+mj-lt"/>
              <a:buAutoNum type="arabicPeriod"/>
            </a:pPr>
            <a:r>
              <a:rPr lang="en-US" dirty="0"/>
              <a:t>Pad crops to the maximum crop size across patients.</a:t>
            </a:r>
          </a:p>
          <a:p>
            <a:pPr marL="514350" indent="-514350">
              <a:buFont typeface="+mj-lt"/>
              <a:buAutoNum type="arabicPeriod"/>
            </a:pPr>
            <a:r>
              <a:rPr lang="en-US" dirty="0"/>
              <a:t>Concatenate crops along the depth dimension.</a:t>
            </a:r>
          </a:p>
          <a:p>
            <a:pPr marL="514350" indent="-514350">
              <a:buFont typeface="+mj-lt"/>
              <a:buAutoNum type="arabicPeriod"/>
            </a:pPr>
            <a:r>
              <a:rPr lang="en-US" dirty="0"/>
              <a:t>Pad to achieve uniform global size.</a:t>
            </a:r>
          </a:p>
        </p:txBody>
      </p:sp>
      <p:sp>
        <p:nvSpPr>
          <p:cNvPr id="4" name="Footer Placeholder 3">
            <a:extLst>
              <a:ext uri="{FF2B5EF4-FFF2-40B4-BE49-F238E27FC236}">
                <a16:creationId xmlns:a16="http://schemas.microsoft.com/office/drawing/2014/main" id="{5402EE33-7FA9-307A-D090-178F37A8DF43}"/>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23525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82FA-160D-F306-BB0D-773626C2C82F}"/>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79B5C134-306B-9444-F242-B7D9A6F03216}"/>
              </a:ext>
            </a:extLst>
          </p:cNvPr>
          <p:cNvSpPr>
            <a:spLocks noGrp="1"/>
          </p:cNvSpPr>
          <p:nvPr>
            <p:ph idx="1"/>
          </p:nvPr>
        </p:nvSpPr>
        <p:spPr>
          <a:xfrm>
            <a:off x="621792" y="969264"/>
            <a:ext cx="11189208" cy="5212080"/>
          </a:xfrm>
        </p:spPr>
        <p:txBody>
          <a:bodyPr/>
          <a:lstStyle/>
          <a:p>
            <a:r>
              <a:rPr lang="en-US" b="0" dirty="0"/>
              <a:t>Augment per-lesion basis to enhance diversity and address class imbalance.</a:t>
            </a:r>
          </a:p>
          <a:p>
            <a:r>
              <a:rPr lang="en-US" b="0" dirty="0"/>
              <a:t>Apply </a:t>
            </a:r>
            <a:r>
              <a:rPr lang="en-US" dirty="0"/>
              <a:t>random affine transformations </a:t>
            </a:r>
            <a:r>
              <a:rPr lang="en-US" b="0" dirty="0"/>
              <a:t>with rotations up to 90° and translations up to 10 voxels.</a:t>
            </a:r>
          </a:p>
          <a:p>
            <a:r>
              <a:rPr lang="en-US" dirty="0"/>
              <a:t>Flip images randomly </a:t>
            </a:r>
            <a:r>
              <a:rPr lang="en-US" b="0" dirty="0"/>
              <a:t>along all three spatial axes.</a:t>
            </a:r>
          </a:p>
          <a:p>
            <a:r>
              <a:rPr lang="en-US" b="0" dirty="0"/>
              <a:t>Inject </a:t>
            </a:r>
            <a:r>
              <a:rPr lang="en-US" dirty="0"/>
              <a:t>random Gaussian noise </a:t>
            </a:r>
            <a:r>
              <a:rPr lang="en-US" b="0" dirty="0"/>
              <a:t>to PET and CT channels.</a:t>
            </a:r>
          </a:p>
          <a:p>
            <a:r>
              <a:rPr lang="en-US" dirty="0"/>
              <a:t>Augment uncensored samples five times more than censored ones.</a:t>
            </a:r>
          </a:p>
        </p:txBody>
      </p:sp>
      <p:sp>
        <p:nvSpPr>
          <p:cNvPr id="4" name="Footer Placeholder 3">
            <a:extLst>
              <a:ext uri="{FF2B5EF4-FFF2-40B4-BE49-F238E27FC236}">
                <a16:creationId xmlns:a16="http://schemas.microsoft.com/office/drawing/2014/main" id="{3E6468F5-38CF-B618-F752-4F724812639A}"/>
              </a:ext>
            </a:extLst>
          </p:cNvPr>
          <p:cNvSpPr>
            <a:spLocks noGrp="1"/>
          </p:cNvSpPr>
          <p:nvPr>
            <p:ph type="ftr" sz="quarter" idx="3"/>
          </p:nvPr>
        </p:nvSpPr>
        <p:spPr/>
        <p:txBody>
          <a:bodyPr/>
          <a:lstStyle/>
          <a:p>
            <a:r>
              <a:rPr lang="en-US" dirty="0"/>
              <a:t>© Hamid Ghaderi, Ph.D., MAIA Lab, 2025</a:t>
            </a:r>
          </a:p>
        </p:txBody>
      </p:sp>
    </p:spTree>
    <p:extLst>
      <p:ext uri="{BB962C8B-B14F-4D97-AF65-F5344CB8AC3E}">
        <p14:creationId xmlns:p14="http://schemas.microsoft.com/office/powerpoint/2010/main" val="4262441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xmlns:p="http://schemas.openxmlformats.org/presentationml/2006/main" xmlns:r="http://schemas.openxmlformats.org/officeDocument/2006/relationships"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3B9448-8F72-4660-8AE7-331166CEFAAD}">
  <ds:schemaRefs>
    <ds:schemaRef ds:uri="http://schemas.microsoft.com/sharepoint/v3/contenttype/forms"/>
  </ds:schemaRefs>
</ds:datastoreItem>
</file>

<file path=customXml/itemProps2.xml><?xml version="1.0" encoding="utf-8"?>
<ds:datastoreItem xmlns:ds="http://schemas.openxmlformats.org/officeDocument/2006/customXml" ds:itemID="{0C412BC6-A1CE-4470-AE33-83A5021427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800d3f-072a-48d1-8c29-6bd7f8822c59"/>
    <ds:schemaRef ds:uri="http://www.w3.org/XML/1998/namespace"/>
    <ds:schemaRef ds:uri="http://purl.org/dc/dcmitype/"/>
  </ds:schemaRefs>
</ds:datastoreItem>
</file>

<file path=customXml/itemProps3.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41501</TotalTime>
  <Words>2020</Words>
  <Application>Microsoft Macintosh PowerPoint</Application>
  <PresentationFormat>Widescreen</PresentationFormat>
  <Paragraphs>158</Paragraphs>
  <Slides>17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vt:lpstr>
      <vt:lpstr>Lucida Grande</vt:lpstr>
      <vt:lpstr>Times New Roman</vt:lpstr>
      <vt:lpstr>Wingdings</vt:lpstr>
      <vt:lpstr>Office Theme</vt:lpstr>
      <vt:lpstr>PowerPoint Presentation</vt:lpstr>
      <vt:lpstr>PowerPoint Presentation</vt:lpstr>
      <vt:lpstr>Introduction</vt:lpstr>
      <vt:lpstr>Introduction</vt:lpstr>
      <vt:lpstr>Model Architecture</vt:lpstr>
      <vt:lpstr>Datasets</vt:lpstr>
      <vt:lpstr>Data Preprocessing  </vt:lpstr>
      <vt:lpstr>Lesion Identification and Adaptive Cropping </vt:lpstr>
      <vt:lpstr>Data Augmentation</vt:lpstr>
      <vt:lpstr>Training Procedure</vt:lpstr>
      <vt:lpstr>Performance (C-Index) Comparison of Models Trained with Different Loss Functions</vt:lpstr>
      <vt:lpstr>Performance (C-Index) Comparison of Survival Prediction Models with Different ResNet Backbones</vt:lpstr>
      <vt:lpstr>Performance (C-index) Comparison of Clinical Features Only, Image-Based, and Hybrid Models </vt:lpstr>
      <vt:lpstr>Kaplan-Meier Survival Analysis and Risk Stratification </vt:lpstr>
      <vt:lpstr>Representative Whole-Body PSMA PET/CT Images with Lesion Annotations for High-Risk and Low-Risk Patients </vt:lpstr>
      <vt:lpstr>Future Research Directions/Next Steps</vt:lpstr>
      <vt:lpstr>PowerPoint Presentation</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Ghaderi, Hamid - (ghaderi)</cp:lastModifiedBy>
  <cp:revision>671</cp:revision>
  <cp:lastPrinted>2024-09-13T13:51:53Z</cp:lastPrinted>
  <dcterms:created xsi:type="dcterms:W3CDTF">2014-10-08T20:21:07Z</dcterms:created>
  <dcterms:modified xsi:type="dcterms:W3CDTF">2025-02-14T14:25:20Z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