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74" r:id="rId6"/>
    <p:sldId id="259" r:id="rId7"/>
    <p:sldId id="278" r:id="rId8"/>
    <p:sldId id="275" r:id="rId9"/>
    <p:sldId id="280" r:id="rId10"/>
    <p:sldId id="277" r:id="rId11"/>
    <p:sldId id="279" r:id="rId12"/>
    <p:sldId id="281" r:id="rId13"/>
    <p:sldId id="276" r:id="rId14"/>
    <p:sldId id="282" r:id="rId15"/>
    <p:sldId id="283" r:id="rId16"/>
    <p:sldId id="285" r:id="rId17"/>
    <p:sldId id="286" r:id="rId18"/>
    <p:sldId id="260" r:id="rId19"/>
    <p:sldId id="261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fU13+E3VfHTBcsuAk3FxDVu7w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9" autoAdjust="0"/>
  </p:normalViewPr>
  <p:slideViewPr>
    <p:cSldViewPr snapToGrid="0">
      <p:cViewPr>
        <p:scale>
          <a:sx n="75" d="100"/>
          <a:sy n="75" d="100"/>
        </p:scale>
        <p:origin x="226" y="-10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baseline="0" dirty="0" smtClean="0"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813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252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755904" y="685800"/>
            <a:ext cx="10668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>
                <a:solidFill>
                  <a:srgbClr val="0042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2"/>
          </p:nvPr>
        </p:nvSpPr>
        <p:spPr>
          <a:xfrm>
            <a:off x="853440" y="3886199"/>
            <a:ext cx="1048512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" name="Google Shape;21;p8"/>
          <p:cNvCxnSpPr/>
          <p:nvPr/>
        </p:nvCxnSpPr>
        <p:spPr>
          <a:xfrm>
            <a:off x="755904" y="3795405"/>
            <a:ext cx="10668000" cy="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8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9"/>
          <p:cNvCxnSpPr/>
          <p:nvPr/>
        </p:nvCxnSpPr>
        <p:spPr>
          <a:xfrm>
            <a:off x="755904" y="890334"/>
            <a:ext cx="10668000" cy="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755904" y="228600"/>
            <a:ext cx="1066800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755905" y="969264"/>
            <a:ext cx="10663767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spcBef>
                <a:spcPts val="1000"/>
              </a:spcBef>
              <a:spcAft>
                <a:spcPts val="0"/>
              </a:spcAft>
              <a:buSzPts val="2800"/>
              <a:buChar char="▪"/>
              <a:defRPr>
                <a:solidFill>
                  <a:schemeClr val="dk2"/>
                </a:solidFill>
              </a:defRPr>
            </a:lvl1pPr>
            <a:lvl2pPr marL="914400" lvl="1" indent="-381000" algn="l">
              <a:spcBef>
                <a:spcPts val="1000"/>
              </a:spcBef>
              <a:spcAft>
                <a:spcPts val="0"/>
              </a:spcAft>
              <a:buSzPts val="2400"/>
              <a:buChar char="⮚"/>
              <a:defRPr>
                <a:solidFill>
                  <a:schemeClr val="dk2"/>
                </a:solidFill>
              </a:defRPr>
            </a:lvl2pPr>
            <a:lvl3pPr marL="1371600" lvl="2" indent="-355600" algn="l">
              <a:spcBef>
                <a:spcPts val="1000"/>
              </a:spcBef>
              <a:spcAft>
                <a:spcPts val="0"/>
              </a:spcAft>
              <a:buSzPts val="2000"/>
              <a:buChar char="o"/>
              <a:defRPr>
                <a:solidFill>
                  <a:schemeClr val="dk2"/>
                </a:solidFill>
              </a:defRPr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30200" algn="l">
              <a:spcBef>
                <a:spcPts val="10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dk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755904" y="228600"/>
            <a:ext cx="1066800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1" name="Google Shape;31;p10"/>
          <p:cNvCxnSpPr/>
          <p:nvPr/>
        </p:nvCxnSpPr>
        <p:spPr>
          <a:xfrm>
            <a:off x="755904" y="914400"/>
            <a:ext cx="10668000" cy="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10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6329363"/>
            <a:ext cx="12192000" cy="533400"/>
          </a:xfrm>
          <a:prstGeom prst="rect">
            <a:avLst/>
          </a:prstGeom>
          <a:solidFill>
            <a:srgbClr val="0042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7"/>
          <p:cNvSpPr/>
          <p:nvPr/>
        </p:nvSpPr>
        <p:spPr>
          <a:xfrm>
            <a:off x="0" y="6329364"/>
            <a:ext cx="1524000" cy="528637"/>
          </a:xfrm>
          <a:prstGeom prst="rect">
            <a:avLst/>
          </a:prstGeom>
          <a:solidFill>
            <a:srgbClr val="7C9C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755904" y="228600"/>
            <a:ext cx="1066800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42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42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42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42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42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755905" y="969264"/>
            <a:ext cx="10663767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spcBef>
                <a:spcPts val="1000"/>
              </a:spcBef>
              <a:spcAft>
                <a:spcPts val="0"/>
              </a:spcAft>
              <a:buClr>
                <a:srgbClr val="F79646"/>
              </a:buClr>
              <a:buSzPts val="2800"/>
              <a:buFont typeface="Noto Sans Symbols"/>
              <a:buChar char="▪"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1000"/>
              </a:spcBef>
              <a:spcAft>
                <a:spcPts val="0"/>
              </a:spcAft>
              <a:buClr>
                <a:srgbClr val="F79646"/>
              </a:buClr>
              <a:buSzPts val="2400"/>
              <a:buFont typeface="Noto Sans Symbols"/>
              <a:buChar char="⮚"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1000"/>
              </a:spcBef>
              <a:spcAft>
                <a:spcPts val="0"/>
              </a:spcAft>
              <a:buClr>
                <a:srgbClr val="F79646"/>
              </a:buClr>
              <a:buSzPts val="2000"/>
              <a:buFont typeface="Courier New"/>
              <a:buChar char="o"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1000"/>
              </a:spcBef>
              <a:spcAft>
                <a:spcPts val="0"/>
              </a:spcAft>
              <a:buClr>
                <a:srgbClr val="F79646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1000"/>
              </a:spcBef>
              <a:spcAft>
                <a:spcPts val="0"/>
              </a:spcAft>
              <a:buClr>
                <a:srgbClr val="F79646"/>
              </a:buClr>
              <a:buSzPts val="1600"/>
              <a:buFont typeface="Noto Sans Symbols"/>
              <a:buChar char="▪"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7" descr="NewLogo_wht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43018" y="6367464"/>
            <a:ext cx="2074333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/>
          <p:nvPr/>
        </p:nvSpPr>
        <p:spPr>
          <a:xfrm>
            <a:off x="1524000" y="6453159"/>
            <a:ext cx="21945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Radiation Oncology</a:t>
            </a:r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"/>
          <p:cNvSpPr txBox="1">
            <a:spLocks noGrp="1"/>
          </p:cNvSpPr>
          <p:nvPr>
            <p:ph type="body" idx="1"/>
          </p:nvPr>
        </p:nvSpPr>
        <p:spPr>
          <a:xfrm>
            <a:off x="635268" y="685800"/>
            <a:ext cx="5929162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45720" lvl="0" indent="0" algn="ctr">
              <a:spcBef>
                <a:spcPts val="0"/>
              </a:spcBef>
            </a:pPr>
            <a:r>
              <a:rPr lang="en-US" sz="2800" dirty="0" err="1"/>
              <a:t>OncoBERT</a:t>
            </a:r>
            <a:r>
              <a:rPr lang="en-US" sz="2800" dirty="0"/>
              <a:t>: Building an Interpretable </a:t>
            </a:r>
            <a:r>
              <a:rPr lang="en-US" sz="2800" dirty="0" smtClean="0"/>
              <a:t>Transfer Learning </a:t>
            </a:r>
            <a:r>
              <a:rPr lang="en-US" sz="2800" dirty="0"/>
              <a:t>Bidirectional Encoder </a:t>
            </a:r>
            <a:r>
              <a:rPr lang="en-US" sz="2800" dirty="0" smtClean="0"/>
              <a:t>Representations from </a:t>
            </a:r>
            <a:r>
              <a:rPr lang="en-US" sz="2800" dirty="0"/>
              <a:t>Transformers Framework for </a:t>
            </a:r>
            <a:r>
              <a:rPr lang="en-US" sz="2800" dirty="0" smtClean="0"/>
              <a:t>Longitudinal Survival </a:t>
            </a:r>
            <a:r>
              <a:rPr lang="en-US" sz="2800" dirty="0"/>
              <a:t>Prediction of Cancer Patients</a:t>
            </a:r>
            <a:endParaRPr sz="2800" dirty="0"/>
          </a:p>
        </p:txBody>
      </p:sp>
      <p:sp>
        <p:nvSpPr>
          <p:cNvPr id="42" name="Google Shape;42;p1"/>
          <p:cNvSpPr txBox="1">
            <a:spLocks noGrp="1"/>
          </p:cNvSpPr>
          <p:nvPr>
            <p:ph type="body" idx="2"/>
          </p:nvPr>
        </p:nvSpPr>
        <p:spPr>
          <a:xfrm>
            <a:off x="853440" y="3886199"/>
            <a:ext cx="10485120" cy="159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/>
            <a:endParaRPr lang="en-US" sz="1800" dirty="0" smtClean="0"/>
          </a:p>
          <a:p>
            <a:pPr marL="0" lvl="0" indent="0"/>
            <a:endParaRPr lang="en-US" sz="1800" dirty="0" smtClean="0"/>
          </a:p>
          <a:p>
            <a:pPr marL="0" indent="0"/>
            <a:endParaRPr lang="en-US" b="0" dirty="0"/>
          </a:p>
          <a:p>
            <a:pPr marL="0" lvl="0" indent="0"/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43" name="Google Shape;43;p1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  </a:t>
            </a:r>
            <a:r>
              <a:rPr lang="en-US" dirty="0" smtClean="0"/>
              <a:t>Bowen Jing, </a:t>
            </a:r>
            <a:r>
              <a:rPr lang="en-US" dirty="0"/>
              <a:t>MAIA Lab, </a:t>
            </a:r>
            <a:r>
              <a:rPr lang="en-US" dirty="0" smtClean="0"/>
              <a:t>2024</a:t>
            </a:r>
            <a:endParaRPr dirty="0"/>
          </a:p>
        </p:txBody>
      </p:sp>
      <p:sp>
        <p:nvSpPr>
          <p:cNvPr id="44" name="Google Shape;44;p1"/>
          <p:cNvSpPr txBox="1">
            <a:spLocks noGrp="1"/>
          </p:cNvSpPr>
          <p:nvPr>
            <p:ph type="sldNum" idx="4294967295"/>
          </p:nvPr>
        </p:nvSpPr>
        <p:spPr>
          <a:xfrm>
            <a:off x="1524000" y="6459539"/>
            <a:ext cx="1143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429" y="877252"/>
            <a:ext cx="5619750" cy="482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6531" y="4340994"/>
            <a:ext cx="269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Arxiv</a:t>
            </a:r>
            <a:r>
              <a:rPr lang="en-US" dirty="0"/>
              <a:t> paper </a:t>
            </a:r>
            <a:r>
              <a:rPr lang="en-US" dirty="0" smtClean="0"/>
              <a:t>posted </a:t>
            </a:r>
            <a:r>
              <a:rPr lang="en-US" dirty="0"/>
              <a:t>Date: </a:t>
            </a:r>
            <a:r>
              <a:rPr lang="en-US" dirty="0" smtClean="0"/>
              <a:t>2023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Key notes extraction </a:t>
            </a:r>
            <a:r>
              <a:rPr lang="en-US" dirty="0"/>
              <a:t>and interpretability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06" y="969264"/>
            <a:ext cx="7387634" cy="5212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09" y="1073637"/>
            <a:ext cx="6592754" cy="2037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96" y="3111278"/>
            <a:ext cx="6502467" cy="23687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43416" y="1523350"/>
            <a:ext cx="1788160" cy="33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feature: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8524240" y="3407664"/>
            <a:ext cx="2826512" cy="33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from which CLS vector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55076" y="4971296"/>
            <a:ext cx="3164840" cy="33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CLS vector from which note segment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9763760" y="2194560"/>
            <a:ext cx="447040" cy="833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9763760" y="3940560"/>
            <a:ext cx="447040" cy="833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5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notes extraction and </a:t>
            </a:r>
            <a:r>
              <a:rPr lang="en-US" dirty="0">
                <a:solidFill>
                  <a:srgbClr val="00B050"/>
                </a:solidFill>
              </a:rPr>
              <a:t>interpretability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9149" y="1856668"/>
            <a:ext cx="99068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Qualitative grading (</a:t>
            </a:r>
            <a:r>
              <a:rPr lang="en-US" sz="2400" dirty="0"/>
              <a:t>physician</a:t>
            </a:r>
            <a:r>
              <a:rPr lang="en-US" sz="2400" b="1" dirty="0" smtClean="0"/>
              <a:t>):</a:t>
            </a:r>
          </a:p>
          <a:p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00B050"/>
                </a:solidFill>
              </a:rPr>
              <a:t>clinical relevance of each note segment </a:t>
            </a:r>
            <a:r>
              <a:rPr lang="en-US" sz="1600" dirty="0" smtClean="0"/>
              <a:t>was </a:t>
            </a:r>
            <a:r>
              <a:rPr lang="en-US" sz="1600" dirty="0"/>
              <a:t>graded by one </a:t>
            </a:r>
            <a:r>
              <a:rPr lang="en-US" sz="1600" dirty="0" smtClean="0"/>
              <a:t>physician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3-point scale as follows: 1 - not clinically relevant, 2 - inscrutable, 3 - clinically relevant </a:t>
            </a:r>
            <a:r>
              <a:rPr lang="en-US" sz="1600" dirty="0" smtClean="0"/>
              <a:t> to the outcome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919149" y="3319713"/>
            <a:ext cx="990687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Quantitative analysis:</a:t>
            </a:r>
          </a:p>
          <a:p>
            <a:endParaRPr lang="en-US" dirty="0"/>
          </a:p>
          <a:p>
            <a:r>
              <a:rPr lang="en-US" dirty="0"/>
              <a:t>we </a:t>
            </a:r>
            <a:r>
              <a:rPr lang="en-US" dirty="0">
                <a:solidFill>
                  <a:srgbClr val="00B050"/>
                </a:solidFill>
              </a:rPr>
              <a:t>extracted keywords </a:t>
            </a:r>
            <a:r>
              <a:rPr lang="en-US" dirty="0"/>
              <a:t>from each note segment by </a:t>
            </a:r>
            <a:r>
              <a:rPr lang="en-US" dirty="0" smtClean="0"/>
              <a:t>calculating </a:t>
            </a:r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cosine </a:t>
            </a:r>
            <a:r>
              <a:rPr lang="en-US" dirty="0" smtClean="0">
                <a:solidFill>
                  <a:srgbClr val="00B050"/>
                </a:solidFill>
              </a:rPr>
              <a:t>similarity </a:t>
            </a:r>
            <a:r>
              <a:rPr lang="en-US" dirty="0"/>
              <a:t>between the note segment embedding and the word </a:t>
            </a:r>
            <a:r>
              <a:rPr lang="en-US" dirty="0" smtClean="0"/>
              <a:t>embedding</a:t>
            </a:r>
          </a:p>
          <a:p>
            <a:r>
              <a:rPr lang="en-US" dirty="0"/>
              <a:t>W: </a:t>
            </a:r>
            <a:r>
              <a:rPr lang="en-US" dirty="0" smtClean="0"/>
              <a:t>the word embedding</a:t>
            </a:r>
          </a:p>
          <a:p>
            <a:r>
              <a:rPr lang="en-US" dirty="0" smtClean="0"/>
              <a:t>𝐷</a:t>
            </a:r>
            <a:r>
              <a:rPr lang="en-US" dirty="0"/>
              <a:t>:  note </a:t>
            </a:r>
            <a:r>
              <a:rPr lang="en-US" dirty="0" smtClean="0"/>
              <a:t>segment embedding, represent the overall embedding of the entire segment of interest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572" y="4858596"/>
            <a:ext cx="3457575" cy="14097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5904" y="1169753"/>
            <a:ext cx="4182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Analyzing the keynotes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6464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notes extraction and </a:t>
            </a:r>
            <a:r>
              <a:rPr lang="en-US" dirty="0">
                <a:solidFill>
                  <a:srgbClr val="00B050"/>
                </a:solidFill>
              </a:rPr>
              <a:t>interpretability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9441" y="1102062"/>
            <a:ext cx="10601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Example </a:t>
            </a:r>
            <a:r>
              <a:rPr lang="en-US" sz="2800" dirty="0" smtClean="0">
                <a:solidFill>
                  <a:schemeClr val="tx1"/>
                </a:solidFill>
              </a:rPr>
              <a:t>#1 </a:t>
            </a:r>
            <a:r>
              <a:rPr lang="en-US" sz="2800" dirty="0">
                <a:solidFill>
                  <a:schemeClr val="tx1"/>
                </a:solidFill>
              </a:rPr>
              <a:t>from </a:t>
            </a:r>
            <a:r>
              <a:rPr lang="en-US" sz="2800" dirty="0" smtClean="0">
                <a:solidFill>
                  <a:schemeClr val="tx1"/>
                </a:solidFill>
              </a:rPr>
              <a:t>glioma cohorts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key </a:t>
            </a:r>
            <a:r>
              <a:rPr lang="en-US" sz="2800" dirty="0">
                <a:solidFill>
                  <a:schemeClr val="tx1"/>
                </a:solidFill>
              </a:rPr>
              <a:t>terms </a:t>
            </a:r>
            <a:r>
              <a:rPr lang="en-US" sz="2800" dirty="0" smtClean="0">
                <a:solidFill>
                  <a:schemeClr val="tx1"/>
                </a:solidFill>
              </a:rPr>
              <a:t>from physician and </a:t>
            </a:r>
            <a:r>
              <a:rPr lang="en-US" sz="2800" dirty="0">
                <a:solidFill>
                  <a:schemeClr val="tx1"/>
                </a:solidFill>
              </a:rPr>
              <a:t>cosine similarity </a:t>
            </a:r>
            <a:r>
              <a:rPr lang="en-US" sz="2800" dirty="0" smtClean="0">
                <a:solidFill>
                  <a:schemeClr val="tx1"/>
                </a:solidFill>
              </a:rPr>
              <a:t>score (</a:t>
            </a:r>
            <a:r>
              <a:rPr lang="en-US" sz="2800" dirty="0" err="1" smtClean="0">
                <a:solidFill>
                  <a:schemeClr val="tx1"/>
                </a:solidFill>
              </a:rPr>
              <a:t>OncoBERT</a:t>
            </a:r>
            <a:r>
              <a:rPr lang="en-US" sz="2800" dirty="0" smtClean="0">
                <a:solidFill>
                  <a:schemeClr val="tx1"/>
                </a:solidFill>
              </a:rPr>
              <a:t>).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" y="2179822"/>
            <a:ext cx="10534538" cy="394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6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notes extraction and </a:t>
            </a:r>
            <a:r>
              <a:rPr lang="en-US" dirty="0">
                <a:solidFill>
                  <a:srgbClr val="00B050"/>
                </a:solidFill>
              </a:rPr>
              <a:t>interpretability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441" y="1102062"/>
            <a:ext cx="10601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Example </a:t>
            </a:r>
            <a:r>
              <a:rPr lang="en-US" sz="2800" dirty="0" smtClean="0">
                <a:solidFill>
                  <a:schemeClr val="tx1"/>
                </a:solidFill>
              </a:rPr>
              <a:t>#2 </a:t>
            </a:r>
            <a:r>
              <a:rPr lang="en-US" sz="2800" dirty="0">
                <a:solidFill>
                  <a:schemeClr val="tx1"/>
                </a:solidFill>
              </a:rPr>
              <a:t>from </a:t>
            </a:r>
            <a:r>
              <a:rPr lang="en-US" sz="2800" dirty="0" smtClean="0">
                <a:solidFill>
                  <a:schemeClr val="tx1"/>
                </a:solidFill>
              </a:rPr>
              <a:t>glioma cohorts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key </a:t>
            </a:r>
            <a:r>
              <a:rPr lang="en-US" sz="2800" dirty="0">
                <a:solidFill>
                  <a:schemeClr val="tx1"/>
                </a:solidFill>
              </a:rPr>
              <a:t>terms </a:t>
            </a:r>
            <a:r>
              <a:rPr lang="en-US" sz="2800" dirty="0" smtClean="0">
                <a:solidFill>
                  <a:schemeClr val="tx1"/>
                </a:solidFill>
              </a:rPr>
              <a:t>from physician and </a:t>
            </a:r>
            <a:r>
              <a:rPr lang="en-US" sz="2800" dirty="0">
                <a:solidFill>
                  <a:schemeClr val="tx1"/>
                </a:solidFill>
              </a:rPr>
              <a:t>cosine similarity </a:t>
            </a:r>
            <a:r>
              <a:rPr lang="en-US" sz="2800" dirty="0" smtClean="0">
                <a:solidFill>
                  <a:schemeClr val="tx1"/>
                </a:solidFill>
              </a:rPr>
              <a:t>score (</a:t>
            </a:r>
            <a:r>
              <a:rPr lang="en-US" sz="2800" dirty="0" err="1" smtClean="0">
                <a:solidFill>
                  <a:schemeClr val="tx1"/>
                </a:solidFill>
              </a:rPr>
              <a:t>OncoBERT</a:t>
            </a:r>
            <a:r>
              <a:rPr lang="en-US" sz="2800" dirty="0" smtClean="0">
                <a:solidFill>
                  <a:schemeClr val="tx1"/>
                </a:solidFill>
              </a:rPr>
              <a:t>).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3" y="2727007"/>
            <a:ext cx="9919779" cy="228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5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notes extraction and </a:t>
            </a:r>
            <a:r>
              <a:rPr lang="en-US" dirty="0">
                <a:solidFill>
                  <a:srgbClr val="00B050"/>
                </a:solidFill>
              </a:rPr>
              <a:t>interpretability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907732"/>
            <a:ext cx="7652385" cy="54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7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755904" y="228600"/>
            <a:ext cx="1066800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en-US" dirty="0"/>
              <a:t>Summary</a:t>
            </a:r>
            <a:r>
              <a:rPr lang="en-US" dirty="0" smtClean="0">
                <a:latin typeface="+mj-lt"/>
              </a:rPr>
              <a:t> and limitation</a:t>
            </a:r>
            <a:endParaRPr dirty="0">
              <a:latin typeface="+mj-lt"/>
            </a:endParaRPr>
          </a:p>
        </p:txBody>
      </p:sp>
      <p:sp>
        <p:nvSpPr>
          <p:cNvPr id="75" name="Google Shape;75;p5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©  Bowen Jing, MAIA Lab, 2024</a:t>
            </a:r>
          </a:p>
        </p:txBody>
      </p:sp>
      <p:sp>
        <p:nvSpPr>
          <p:cNvPr id="76" name="Google Shape;76;p5"/>
          <p:cNvSpPr txBox="1">
            <a:spLocks noGrp="1"/>
          </p:cNvSpPr>
          <p:nvPr>
            <p:ph type="sldNum" idx="12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+mj-lt"/>
              </a:rPr>
              <a:t>15</a:t>
            </a:fld>
            <a:endParaRPr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6000" y="1254270"/>
            <a:ext cx="96926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Summary: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Specifically</a:t>
            </a:r>
            <a:r>
              <a:rPr lang="en-US" sz="1600" dirty="0"/>
              <a:t>, we found the pre-trained language model, </a:t>
            </a:r>
            <a:r>
              <a:rPr lang="en-US" sz="1600" dirty="0" err="1"/>
              <a:t>ClinicalBERT</a:t>
            </a:r>
            <a:r>
              <a:rPr lang="en-US" sz="1600" dirty="0"/>
              <a:t>, a transformer model </a:t>
            </a:r>
            <a:r>
              <a:rPr lang="en-US" sz="1600" dirty="0" smtClean="0"/>
              <a:t>pre-trained </a:t>
            </a:r>
            <a:r>
              <a:rPr lang="en-US" sz="1600" dirty="0"/>
              <a:t>on clinical notes, was the most effective in predicting survival outcomes for cancer </a:t>
            </a:r>
            <a:r>
              <a:rPr lang="en-US" sz="1600" dirty="0" smtClean="0"/>
              <a:t>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By leveraging BERT's attention </a:t>
            </a:r>
            <a:r>
              <a:rPr lang="en-US" sz="1600" dirty="0" smtClean="0"/>
              <a:t>mechanism</a:t>
            </a:r>
            <a:r>
              <a:rPr lang="en-US" sz="1600" dirty="0"/>
              <a:t>, we can identify which parts of the note contribute most to the prediction, allowing </a:t>
            </a:r>
            <a:r>
              <a:rPr lang="en-US" sz="1600" dirty="0" smtClean="0"/>
              <a:t>clinicians </a:t>
            </a:r>
            <a:r>
              <a:rPr lang="en-US" sz="1600" dirty="0"/>
              <a:t>to understand why a particular patient may be at higher risk or have a different prognosis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000" dirty="0" smtClean="0"/>
              <a:t>Limitations: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ClinicalBERT</a:t>
            </a:r>
            <a:r>
              <a:rPr lang="en-US" sz="1600" dirty="0"/>
              <a:t> </a:t>
            </a:r>
            <a:r>
              <a:rPr lang="en-US" sz="1600" dirty="0" smtClean="0"/>
              <a:t>used </a:t>
            </a:r>
            <a:r>
              <a:rPr lang="en-US" sz="1600" dirty="0"/>
              <a:t>in our study was not specifically trained </a:t>
            </a:r>
            <a:r>
              <a:rPr lang="en-US" sz="1600" dirty="0" smtClean="0"/>
              <a:t>on </a:t>
            </a:r>
            <a:r>
              <a:rPr lang="en-US" sz="1600" dirty="0"/>
              <a:t>oncology-specific vocabulary and data. This may have limited the model's ability to accurately </a:t>
            </a:r>
            <a:r>
              <a:rPr lang="en-US" sz="1600" dirty="0" smtClean="0"/>
              <a:t>identify </a:t>
            </a:r>
            <a:r>
              <a:rPr lang="en-US" sz="1600" dirty="0"/>
              <a:t>and extract relevant information specific to cancer </a:t>
            </a:r>
            <a:r>
              <a:rPr lang="en-US" sz="1600" dirty="0" smtClean="0"/>
              <a:t>prognosis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Multi-institutional </a:t>
            </a:r>
            <a:r>
              <a:rPr lang="en-US" sz="1600" dirty="0"/>
              <a:t>studies </a:t>
            </a:r>
            <a:r>
              <a:rPr lang="en-US" sz="1600" dirty="0" smtClean="0"/>
              <a:t>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Binary prediction with a predefined time points (</a:t>
            </a:r>
            <a:r>
              <a:rPr lang="en-US" sz="1600" u="sng" dirty="0"/>
              <a:t>14 months </a:t>
            </a:r>
            <a:r>
              <a:rPr lang="en-US" sz="1600" dirty="0"/>
              <a:t>for glioma, </a:t>
            </a:r>
            <a:r>
              <a:rPr lang="en-US" sz="1600" u="sng" dirty="0"/>
              <a:t>5 years </a:t>
            </a:r>
            <a:r>
              <a:rPr lang="en-US" sz="1600" dirty="0"/>
              <a:t>for breast and prostate cancer</a:t>
            </a:r>
            <a:r>
              <a:rPr lang="en-US" sz="1600" dirty="0" smtClean="0"/>
              <a:t>).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2315311" y="281356"/>
            <a:ext cx="7756337" cy="567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+mj-lt"/>
                <a:sym typeface="Arial"/>
              </a:rPr>
              <a:t>Acknowledgement</a:t>
            </a:r>
            <a:endParaRPr>
              <a:latin typeface="+mj-lt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7685412" y="909262"/>
            <a:ext cx="1984664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+mj-lt"/>
                <a:sym typeface="Arial"/>
              </a:rPr>
              <a:t>MAIA Lab</a:t>
            </a:r>
            <a:endParaRPr>
              <a:latin typeface="+mj-lt"/>
            </a:endParaRPr>
          </a:p>
        </p:txBody>
      </p:sp>
      <p:pic>
        <p:nvPicPr>
          <p:cNvPr id="84" name="Google Shape;84;p6"/>
          <p:cNvPicPr preferRelativeResize="0"/>
          <p:nvPr/>
        </p:nvPicPr>
        <p:blipFill rotWithShape="1">
          <a:blip r:embed="rId3">
            <a:alphaModFix/>
          </a:blip>
          <a:srcRect t="2261" r="1471"/>
          <a:stretch/>
        </p:blipFill>
        <p:spPr>
          <a:xfrm>
            <a:off x="3605792" y="2816040"/>
            <a:ext cx="4864363" cy="339948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6"/>
          <p:cNvSpPr txBox="1">
            <a:spLocks noGrp="1"/>
          </p:cNvSpPr>
          <p:nvPr>
            <p:ph type="sldNum" idx="4294967295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+mj-lt"/>
              </a:rPr>
              <a:t>16</a:t>
            </a:fld>
            <a:endParaRPr>
              <a:latin typeface="+mj-lt"/>
            </a:endParaRPr>
          </a:p>
        </p:txBody>
      </p:sp>
      <p:pic>
        <p:nvPicPr>
          <p:cNvPr id="86" name="Google Shape;8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1516" y="1052136"/>
            <a:ext cx="4124189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6"/>
          <p:cNvSpPr/>
          <p:nvPr/>
        </p:nvSpPr>
        <p:spPr>
          <a:xfrm>
            <a:off x="7546752" y="741405"/>
            <a:ext cx="172103" cy="16785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©  Bowen Jing, MAIA Lab,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>
            <a:spLocks noGrp="1"/>
          </p:cNvSpPr>
          <p:nvPr>
            <p:ph type="title"/>
          </p:nvPr>
        </p:nvSpPr>
        <p:spPr>
          <a:xfrm>
            <a:off x="755904" y="228600"/>
            <a:ext cx="1066800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+mj-lt"/>
              </a:rPr>
              <a:t>Motivation</a:t>
            </a:r>
            <a:endParaRPr dirty="0">
              <a:latin typeface="+mj-lt"/>
            </a:endParaRPr>
          </a:p>
        </p:txBody>
      </p:sp>
      <p:sp>
        <p:nvSpPr>
          <p:cNvPr id="50" name="Google Shape;50;p2"/>
          <p:cNvSpPr txBox="1">
            <a:spLocks noGrp="1"/>
          </p:cNvSpPr>
          <p:nvPr>
            <p:ph type="body" idx="1"/>
          </p:nvPr>
        </p:nvSpPr>
        <p:spPr>
          <a:xfrm>
            <a:off x="760137" y="1269016"/>
            <a:ext cx="10663767" cy="383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r>
              <a:rPr lang="en-US" dirty="0" smtClean="0"/>
              <a:t>How to use longitudinal clinical notes for </a:t>
            </a:r>
            <a:r>
              <a:rPr lang="en-US" dirty="0">
                <a:solidFill>
                  <a:srgbClr val="00B050"/>
                </a:solidFill>
              </a:rPr>
              <a:t>overall survival </a:t>
            </a:r>
            <a:r>
              <a:rPr lang="en-US" dirty="0" smtClean="0"/>
              <a:t>prediction</a:t>
            </a:r>
            <a:r>
              <a:rPr lang="en-US" dirty="0" smtClean="0"/>
              <a:t>:</a:t>
            </a:r>
          </a:p>
          <a:p>
            <a:pPr lvl="1"/>
            <a:r>
              <a:rPr lang="en-US" b="0" dirty="0" smtClean="0"/>
              <a:t>aggregating </a:t>
            </a:r>
            <a:r>
              <a:rPr lang="en-US" b="0" dirty="0"/>
              <a:t>EHR notes for each patient from the time of diagnosis to the initial outcome </a:t>
            </a:r>
            <a:r>
              <a:rPr lang="en-US" b="0" dirty="0" smtClean="0"/>
              <a:t>evaluation </a:t>
            </a:r>
            <a:r>
              <a:rPr lang="en-US" b="0" dirty="0" err="1"/>
              <a:t>timepoint</a:t>
            </a:r>
            <a:r>
              <a:rPr lang="en-US" b="0" dirty="0"/>
              <a:t>, progressively incorporating new notes for up to one year, which allows us to </a:t>
            </a:r>
            <a:r>
              <a:rPr lang="en-US" b="0" dirty="0" smtClean="0"/>
              <a:t>capture </a:t>
            </a:r>
            <a:r>
              <a:rPr lang="en-US" b="0" dirty="0"/>
              <a:t>the evolving nature of cancer </a:t>
            </a:r>
            <a:r>
              <a:rPr lang="en-US" b="0" dirty="0" smtClean="0"/>
              <a:t>prognostication</a:t>
            </a:r>
          </a:p>
          <a:p>
            <a:r>
              <a:rPr lang="en-US" dirty="0" smtClean="0"/>
              <a:t>Interpretability</a:t>
            </a:r>
          </a:p>
          <a:p>
            <a:pPr lvl="1"/>
            <a:r>
              <a:rPr lang="en-US" b="0" dirty="0" smtClean="0"/>
              <a:t>a </a:t>
            </a:r>
            <a:r>
              <a:rPr lang="en-US" b="0" dirty="0"/>
              <a:t>novel method for BERT interpretability analysis, which extracts top-ranked </a:t>
            </a:r>
            <a:r>
              <a:rPr lang="en-US" b="0" dirty="0" smtClean="0"/>
              <a:t>clinical </a:t>
            </a:r>
            <a:r>
              <a:rPr lang="en-US" b="0" dirty="0"/>
              <a:t>notes that contribute significantly to the model's predictions. </a:t>
            </a:r>
          </a:p>
        </p:txBody>
      </p:sp>
      <p:sp>
        <p:nvSpPr>
          <p:cNvPr id="51" name="Google Shape;51;p2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©  Bowen Jing, MAIA Lab, 2024</a:t>
            </a:r>
          </a:p>
        </p:txBody>
      </p:sp>
      <p:sp>
        <p:nvSpPr>
          <p:cNvPr id="52" name="Google Shape;52;p2"/>
          <p:cNvSpPr txBox="1">
            <a:spLocks noGrp="1"/>
          </p:cNvSpPr>
          <p:nvPr>
            <p:ph type="sldNum" idx="12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+mj-lt"/>
              </a:rPr>
              <a:t>2</a:t>
            </a:fld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24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755904" y="228600"/>
            <a:ext cx="1066800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en-US" dirty="0"/>
              <a:t>Methods</a:t>
            </a:r>
            <a:endParaRPr dirty="0">
              <a:latin typeface="+mj-lt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©  Bowen Jing, MAIA Lab, 2024</a:t>
            </a:r>
          </a:p>
        </p:txBody>
      </p:sp>
      <p:sp>
        <p:nvSpPr>
          <p:cNvPr id="68" name="Google Shape;68;p4"/>
          <p:cNvSpPr txBox="1">
            <a:spLocks noGrp="1"/>
          </p:cNvSpPr>
          <p:nvPr>
            <p:ph type="sldNum" idx="12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+mj-lt"/>
              </a:rPr>
              <a:t>3</a:t>
            </a:fld>
            <a:endParaRPr>
              <a:latin typeface="+mj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55905" y="969264"/>
            <a:ext cx="5333999" cy="521208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ClinicalBERT</a:t>
            </a:r>
            <a:r>
              <a:rPr lang="en-US" dirty="0" smtClean="0"/>
              <a:t>:</a:t>
            </a:r>
          </a:p>
          <a:p>
            <a:pPr lvl="1"/>
            <a:r>
              <a:rPr lang="en-US" b="0" dirty="0"/>
              <a:t>BERT language model fine-tuned over a </a:t>
            </a:r>
            <a:r>
              <a:rPr lang="en-US" b="0" dirty="0" smtClean="0"/>
              <a:t>large-scale </a:t>
            </a:r>
            <a:r>
              <a:rPr lang="en-US" b="0" dirty="0"/>
              <a:t>critical care notes </a:t>
            </a:r>
            <a:r>
              <a:rPr lang="en-US" b="0" dirty="0" smtClean="0"/>
              <a:t>MIMIC-III</a:t>
            </a:r>
          </a:p>
          <a:p>
            <a:pPr lvl="1"/>
            <a:r>
              <a:rPr lang="en-US" b="0" dirty="0" smtClean="0"/>
              <a:t>texts </a:t>
            </a:r>
            <a:r>
              <a:rPr lang="en-US" b="0" dirty="0"/>
              <a:t>(512 tokens), which were segmented by the </a:t>
            </a:r>
            <a:r>
              <a:rPr lang="en-US" b="0" dirty="0" err="1"/>
              <a:t>WordPiece</a:t>
            </a:r>
            <a:r>
              <a:rPr lang="en-US" b="0" dirty="0"/>
              <a:t> algorithm with </a:t>
            </a:r>
            <a:r>
              <a:rPr lang="en-US" b="0" dirty="0" smtClean="0"/>
              <a:t>a </a:t>
            </a:r>
            <a:r>
              <a:rPr lang="en-US" b="0" dirty="0"/>
              <a:t>vocabulary of </a:t>
            </a:r>
            <a:r>
              <a:rPr lang="en-US" b="0" dirty="0" smtClean="0"/>
              <a:t>&gt; 30k tokens</a:t>
            </a:r>
            <a:endParaRPr lang="en-US" b="0" dirty="0"/>
          </a:p>
          <a:p>
            <a:r>
              <a:rPr lang="en-US" sz="2400" dirty="0" smtClean="0"/>
              <a:t>Embedding </a:t>
            </a:r>
            <a:r>
              <a:rPr lang="en-US" sz="2400" dirty="0"/>
              <a:t>of Multiple notes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one patient level embedding: </a:t>
            </a:r>
            <a:endParaRPr lang="en-US" sz="2400" dirty="0" smtClean="0"/>
          </a:p>
          <a:p>
            <a:pPr lvl="1"/>
            <a:r>
              <a:rPr lang="en-US" b="0" dirty="0" smtClean="0"/>
              <a:t>Condense </a:t>
            </a:r>
            <a:r>
              <a:rPr lang="en-US" b="0" dirty="0"/>
              <a:t>this series of segment representations into a singular </a:t>
            </a:r>
            <a:r>
              <a:rPr lang="en-US" b="0" dirty="0" smtClean="0"/>
              <a:t>entity</a:t>
            </a:r>
            <a:r>
              <a:rPr lang="en-US" b="0" u="sng" dirty="0" smtClean="0"/>
              <a:t>: </a:t>
            </a:r>
            <a:r>
              <a:rPr lang="en-US" b="0" u="sng" dirty="0" smtClean="0">
                <a:solidFill>
                  <a:srgbClr val="00B050"/>
                </a:solidFill>
              </a:rPr>
              <a:t>max-pooling</a:t>
            </a:r>
            <a:r>
              <a:rPr lang="en-US" b="0" dirty="0"/>
              <a:t>, which selects the element-wise maximum value across </a:t>
            </a:r>
            <a:r>
              <a:rPr lang="en-US" b="0" dirty="0" smtClean="0"/>
              <a:t>all notes</a:t>
            </a:r>
            <a:endParaRPr lang="en-US" b="0" dirty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445558" y="1024129"/>
            <a:ext cx="5113902" cy="4020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09912" y="5044870"/>
            <a:ext cx="60052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CLS:</a:t>
            </a:r>
            <a:r>
              <a:rPr lang="en-US" dirty="0" smtClean="0"/>
              <a:t> comprehensive representation </a:t>
            </a:r>
            <a:r>
              <a:rPr lang="en-US" dirty="0"/>
              <a:t>of the entire input, Classification Token (CLS), which was designed for classification </a:t>
            </a:r>
            <a:r>
              <a:rPr lang="en-US" dirty="0" smtClean="0"/>
              <a:t>tasks </a:t>
            </a:r>
            <a:r>
              <a:rPr lang="en-US" dirty="0"/>
              <a:t>in </a:t>
            </a:r>
            <a:r>
              <a:rPr lang="en-US" dirty="0" smtClean="0"/>
              <a:t>BERT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21 times: </a:t>
            </a:r>
            <a:r>
              <a:rPr lang="en-US" dirty="0"/>
              <a:t>The patient cohort was stratified into training and testing pairs a total of </a:t>
            </a:r>
            <a:r>
              <a:rPr lang="en-US" b="1" dirty="0"/>
              <a:t>21 times</a:t>
            </a:r>
            <a:r>
              <a:rPr lang="en-US" dirty="0"/>
              <a:t>, ensuring the mitigation of potential impacts from data splitting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755904" y="228600"/>
            <a:ext cx="1066800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en-US" dirty="0"/>
              <a:t>Methods</a:t>
            </a:r>
            <a:endParaRPr dirty="0">
              <a:latin typeface="+mj-lt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©  Bowen Jing, MAIA Lab, 2024</a:t>
            </a:r>
          </a:p>
        </p:txBody>
      </p:sp>
      <p:sp>
        <p:nvSpPr>
          <p:cNvPr id="68" name="Google Shape;68;p4"/>
          <p:cNvSpPr txBox="1">
            <a:spLocks noGrp="1"/>
          </p:cNvSpPr>
          <p:nvPr>
            <p:ph type="sldNum" idx="12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+mj-lt"/>
              </a:rPr>
              <a:t>4</a:t>
            </a:fld>
            <a:endParaRPr>
              <a:latin typeface="+mj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55905" y="969264"/>
            <a:ext cx="5333999" cy="5212080"/>
          </a:xfrm>
        </p:spPr>
        <p:txBody>
          <a:bodyPr>
            <a:normAutofit/>
          </a:bodyPr>
          <a:lstStyle/>
          <a:p>
            <a:r>
              <a:rPr lang="en-US" dirty="0" smtClean="0"/>
              <a:t>At different time points (30, 60, 120… days), all previous notes were used as input of BERT</a:t>
            </a:r>
          </a:p>
          <a:p>
            <a:r>
              <a:rPr lang="en-US" b="0" dirty="0" smtClean="0"/>
              <a:t>Different number of notes, at different time </a:t>
            </a:r>
            <a:r>
              <a:rPr lang="en-US" b="0" dirty="0" smtClean="0"/>
              <a:t>points</a:t>
            </a: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445558" y="1024129"/>
            <a:ext cx="5113902" cy="4020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09912" y="5044870"/>
            <a:ext cx="60052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CLS:</a:t>
            </a:r>
            <a:r>
              <a:rPr lang="en-US" dirty="0" smtClean="0"/>
              <a:t> comprehensive representation </a:t>
            </a:r>
            <a:r>
              <a:rPr lang="en-US" dirty="0"/>
              <a:t>of the entire input, Classification Token (CLS), which was designed for classification </a:t>
            </a:r>
            <a:r>
              <a:rPr lang="en-US" dirty="0" smtClean="0"/>
              <a:t>tasks </a:t>
            </a:r>
            <a:r>
              <a:rPr lang="en-US" dirty="0"/>
              <a:t>in </a:t>
            </a:r>
            <a:r>
              <a:rPr lang="en-US" dirty="0" smtClean="0"/>
              <a:t>BERT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21 times: </a:t>
            </a:r>
            <a:r>
              <a:rPr lang="en-US" dirty="0"/>
              <a:t>The patient cohort was stratified into training and testing pairs a total of </a:t>
            </a:r>
            <a:r>
              <a:rPr lang="en-US" b="1" dirty="0"/>
              <a:t>21 times</a:t>
            </a:r>
            <a:r>
              <a:rPr lang="en-US" dirty="0"/>
              <a:t>, ensuring the mitigation of potential impacts from data splitting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glioma, breast, and prostate cancer</a:t>
            </a:r>
            <a:endParaRPr lang="en-US" sz="2400" dirty="0"/>
          </a:p>
          <a:p>
            <a:pPr lvl="1"/>
            <a:r>
              <a:rPr lang="en-US" dirty="0"/>
              <a:t>Binary: 0 as deceased, 1 as </a:t>
            </a:r>
            <a:r>
              <a:rPr lang="en-US" dirty="0" smtClean="0"/>
              <a:t>survived</a:t>
            </a:r>
          </a:p>
          <a:p>
            <a:pPr lvl="1"/>
            <a:r>
              <a:rPr lang="en-US" dirty="0" smtClean="0"/>
              <a:t>survival </a:t>
            </a:r>
            <a:r>
              <a:rPr lang="en-US" dirty="0"/>
              <a:t>threshold for the classification problem (</a:t>
            </a:r>
            <a:r>
              <a:rPr lang="en-US" u="sng" dirty="0"/>
              <a:t>14 months </a:t>
            </a:r>
            <a:r>
              <a:rPr lang="en-US" dirty="0"/>
              <a:t>for glioma, </a:t>
            </a:r>
            <a:r>
              <a:rPr lang="en-US" u="sng" dirty="0"/>
              <a:t>5 years </a:t>
            </a:r>
            <a:r>
              <a:rPr lang="en-US" dirty="0"/>
              <a:t>for breast and prostate cancer)</a:t>
            </a:r>
            <a:endParaRPr lang="en-US" sz="2200" dirty="0"/>
          </a:p>
          <a:p>
            <a:pPr lvl="1"/>
            <a:r>
              <a:rPr lang="en-US" u="sng" dirty="0"/>
              <a:t>Censored data were excluded </a:t>
            </a:r>
            <a:r>
              <a:rPr lang="en-US" dirty="0"/>
              <a:t>(Patients who had not achieved the predefined survival threshold at the time of data collection and remained alive were excluded from the study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Patients with </a:t>
            </a:r>
            <a:r>
              <a:rPr lang="en-US" u="sng" dirty="0"/>
              <a:t>less than three notes </a:t>
            </a:r>
            <a:r>
              <a:rPr lang="en-US" dirty="0"/>
              <a:t>in the EHR from the date of </a:t>
            </a:r>
            <a:r>
              <a:rPr lang="en-US" dirty="0" smtClean="0"/>
              <a:t>diagnosis to </a:t>
            </a:r>
            <a:r>
              <a:rPr lang="en-US" dirty="0"/>
              <a:t>the first </a:t>
            </a:r>
            <a:r>
              <a:rPr lang="en-US" dirty="0" err="1"/>
              <a:t>timepoint</a:t>
            </a:r>
            <a:r>
              <a:rPr lang="en-US" dirty="0"/>
              <a:t> of survival analysis (30 days for glioma and breast, 60 days for prostate) were </a:t>
            </a:r>
            <a:r>
              <a:rPr lang="en-US" dirty="0" smtClean="0"/>
              <a:t>not </a:t>
            </a:r>
            <a:r>
              <a:rPr lang="en-US" dirty="0"/>
              <a:t>eligible</a:t>
            </a:r>
            <a:endParaRPr lang="en-US" dirty="0" smtClean="0"/>
          </a:p>
          <a:p>
            <a:r>
              <a:rPr lang="en-US" dirty="0"/>
              <a:t>Notes from departments of radiology, pathology, medical oncology and radiation oncology</a:t>
            </a:r>
          </a:p>
          <a:p>
            <a:pPr lvl="1"/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4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for 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 Frequency - Inverse Document Frequency (TF-IDF)</a:t>
            </a:r>
          </a:p>
          <a:p>
            <a:pPr lvl="1"/>
            <a:r>
              <a:rPr lang="en-US" b="0" dirty="0"/>
              <a:t>Term Frequency (TF</a:t>
            </a:r>
            <a:r>
              <a:rPr lang="en-US" b="0" dirty="0" smtClean="0"/>
              <a:t>): </a:t>
            </a:r>
            <a:r>
              <a:rPr lang="en-US" b="0" dirty="0"/>
              <a:t>TF measures how frequently a term appears in a document</a:t>
            </a:r>
            <a:r>
              <a:rPr lang="en-US" b="0" dirty="0" smtClean="0"/>
              <a:t>.</a:t>
            </a:r>
          </a:p>
          <a:p>
            <a:pPr lvl="1"/>
            <a:r>
              <a:rPr lang="en-US" b="0" dirty="0"/>
              <a:t>Inverse Document Frequency (IDF</a:t>
            </a:r>
            <a:r>
              <a:rPr lang="en-US" b="0" dirty="0" smtClean="0"/>
              <a:t>): </a:t>
            </a:r>
            <a:r>
              <a:rPr lang="en-US" b="0" dirty="0"/>
              <a:t>IDF measures how important a term is across the entire corpus</a:t>
            </a:r>
            <a:r>
              <a:rPr lang="en-US" b="0" dirty="0" smtClean="0"/>
              <a:t>.</a:t>
            </a:r>
          </a:p>
          <a:p>
            <a:pPr lvl="1"/>
            <a:r>
              <a:rPr lang="en-US" b="0" dirty="0"/>
              <a:t>TF-IDF Score</a:t>
            </a:r>
          </a:p>
          <a:p>
            <a:pPr lvl="2"/>
            <a:r>
              <a:rPr lang="en-US" b="0" dirty="0" smtClean="0"/>
              <a:t>product </a:t>
            </a:r>
            <a:r>
              <a:rPr lang="en-US" b="0" dirty="0"/>
              <a:t>of TF and </a:t>
            </a:r>
            <a:r>
              <a:rPr lang="en-US" b="0" dirty="0" smtClean="0"/>
              <a:t>IDF: TF-IDF=TF×IDF</a:t>
            </a:r>
            <a:endParaRPr lang="en-US" b="0" dirty="0"/>
          </a:p>
          <a:p>
            <a:pPr lvl="2"/>
            <a:r>
              <a:rPr lang="en-US" b="0" dirty="0" smtClean="0"/>
              <a:t>Purpose</a:t>
            </a:r>
            <a:r>
              <a:rPr lang="en-US" b="0" dirty="0"/>
              <a:t>: Balances the frequency of a term in a document with its rarity across the corpus, highlighting terms that are significant in specific documents</a:t>
            </a:r>
            <a:r>
              <a:rPr lang="en-US" b="0" dirty="0" smtClean="0"/>
              <a:t>.</a:t>
            </a:r>
            <a:endParaRPr lang="en-US" b="0" dirty="0"/>
          </a:p>
          <a:p>
            <a:r>
              <a:rPr lang="en-US" dirty="0" smtClean="0"/>
              <a:t>Staging/grading based survival prediction</a:t>
            </a:r>
            <a:endParaRPr lang="en-US" dirty="0"/>
          </a:p>
          <a:p>
            <a:endParaRPr lang="en-US" b="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1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05" y="969264"/>
            <a:ext cx="7415943" cy="5212080"/>
          </a:xfrm>
        </p:spPr>
        <p:txBody>
          <a:bodyPr/>
          <a:lstStyle/>
          <a:p>
            <a:r>
              <a:rPr lang="en-US" dirty="0" smtClean="0"/>
              <a:t>Breast cancer survival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4245" y="1897166"/>
            <a:ext cx="345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In breast cancer, </a:t>
            </a:r>
            <a:r>
              <a:rPr lang="en-US" sz="1800" dirty="0" err="1"/>
              <a:t>OncoBERT</a:t>
            </a:r>
            <a:r>
              <a:rPr lang="en-US" sz="1800" dirty="0"/>
              <a:t> registered an average F1 score of </a:t>
            </a:r>
            <a:r>
              <a:rPr lang="en-US" sz="1800" dirty="0" smtClean="0"/>
              <a:t>0.9 while </a:t>
            </a:r>
            <a:r>
              <a:rPr lang="en-US" sz="1800" dirty="0"/>
              <a:t>TF-IDF scored 0.8, with marginal superiority in AUROC compared to TF-IDF.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250136"/>
            <a:ext cx="5491480" cy="64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4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05" y="969264"/>
            <a:ext cx="5125131" cy="5212080"/>
          </a:xfrm>
        </p:spPr>
        <p:txBody>
          <a:bodyPr/>
          <a:lstStyle/>
          <a:p>
            <a:r>
              <a:rPr lang="en-US" dirty="0" smtClean="0"/>
              <a:t>Prostate </a:t>
            </a:r>
            <a:r>
              <a:rPr lang="en-US" dirty="0"/>
              <a:t>cancer survival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8700" y="2101047"/>
            <a:ext cx="25426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For prostate </a:t>
            </a:r>
            <a:r>
              <a:rPr lang="en-US" sz="1800" dirty="0" smtClean="0"/>
              <a:t>cancer</a:t>
            </a:r>
            <a:r>
              <a:rPr lang="en-US" sz="1800" dirty="0"/>
              <a:t>, </a:t>
            </a:r>
            <a:r>
              <a:rPr lang="en-US" sz="1800" dirty="0" err="1"/>
              <a:t>OncoBERT’s</a:t>
            </a:r>
            <a:r>
              <a:rPr lang="en-US" sz="1800" dirty="0"/>
              <a:t> average F1 and AUROC were 0.92 and 0.88, outpacing TF-IDF's 0.83 and </a:t>
            </a:r>
          </a:p>
          <a:p>
            <a:r>
              <a:rPr lang="en-US" sz="1800" dirty="0"/>
              <a:t>0.82, respectively.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832" y="312173"/>
            <a:ext cx="5322888" cy="64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2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05" y="969264"/>
            <a:ext cx="5125131" cy="5212080"/>
          </a:xfrm>
        </p:spPr>
        <p:txBody>
          <a:bodyPr/>
          <a:lstStyle/>
          <a:p>
            <a:r>
              <a:rPr lang="en-US" dirty="0" smtClean="0"/>
              <a:t>Glioma survival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3300" y="1858578"/>
            <a:ext cx="2717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 glioma, </a:t>
            </a:r>
            <a:r>
              <a:rPr lang="en-US" sz="1600" dirty="0" err="1" smtClean="0"/>
              <a:t>OncoBERT</a:t>
            </a:r>
            <a:r>
              <a:rPr lang="en-US" sz="1600" dirty="0" smtClean="0"/>
              <a:t> </a:t>
            </a:r>
            <a:r>
              <a:rPr lang="en-US" sz="1600" dirty="0"/>
              <a:t>achieved an average F1 score of 0.77 and an AUROC of 0.78, surpassing TF-IDF's </a:t>
            </a:r>
            <a:r>
              <a:rPr lang="en-US" sz="1600" dirty="0" smtClean="0"/>
              <a:t>0.71 </a:t>
            </a:r>
            <a:r>
              <a:rPr lang="en-US" sz="1600" dirty="0"/>
              <a:t>and 0.74,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874" y="410867"/>
            <a:ext cx="5281486" cy="632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8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4B5D220091E64DAB8C770EC0837EB0" ma:contentTypeVersion="15" ma:contentTypeDescription="Create a new document." ma:contentTypeScope="" ma:versionID="148ac987c39c1b03e115b21b785804c1">
  <xsd:schema xmlns:xsd="http://www.w3.org/2001/XMLSchema" xmlns:xs="http://www.w3.org/2001/XMLSchema" xmlns:p="http://schemas.microsoft.com/office/2006/metadata/properties" xmlns:ns3="5d5b015b-4a84-4fea-ad77-053d022e7006" xmlns:ns4="22d90806-5d85-4284-8859-a8b469c4f355" targetNamespace="http://schemas.microsoft.com/office/2006/metadata/properties" ma:root="true" ma:fieldsID="d56c910c4babc6a36fa98a437d14e852" ns3:_="" ns4:_="">
    <xsd:import namespace="5d5b015b-4a84-4fea-ad77-053d022e7006"/>
    <xsd:import namespace="22d90806-5d85-4284-8859-a8b469c4f3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5b015b-4a84-4fea-ad77-053d022e7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0806-5d85-4284-8859-a8b469c4f35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5b015b-4a84-4fea-ad77-053d022e7006" xsi:nil="true"/>
  </documentManagement>
</p:properties>
</file>

<file path=customXml/itemProps1.xml><?xml version="1.0" encoding="utf-8"?>
<ds:datastoreItem xmlns:ds="http://schemas.openxmlformats.org/officeDocument/2006/customXml" ds:itemID="{08856364-BC8A-4AC0-9427-D66B2BDE9E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C18799-F7DC-48D5-A694-FFC3B55F1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5b015b-4a84-4fea-ad77-053d022e7006"/>
    <ds:schemaRef ds:uri="22d90806-5d85-4284-8859-a8b469c4f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9D7607-20C1-4A8E-A0F0-4DA8647EA4D3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5d5b015b-4a84-4fea-ad77-053d022e7006"/>
    <ds:schemaRef ds:uri="22d90806-5d85-4284-8859-a8b469c4f35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7408</TotalTime>
  <Words>950</Words>
  <Application>Microsoft Office PowerPoint</Application>
  <PresentationFormat>Widescreen</PresentationFormat>
  <Paragraphs>106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Helvetica Neue</vt:lpstr>
      <vt:lpstr>Noto Sans Symbols</vt:lpstr>
      <vt:lpstr>Wingdings</vt:lpstr>
      <vt:lpstr>Office Theme</vt:lpstr>
      <vt:lpstr>PowerPoint Presentation</vt:lpstr>
      <vt:lpstr>Motivation</vt:lpstr>
      <vt:lpstr>Methods</vt:lpstr>
      <vt:lpstr>Methods</vt:lpstr>
      <vt:lpstr>Data</vt:lpstr>
      <vt:lpstr>Baseline for comparison</vt:lpstr>
      <vt:lpstr>Results</vt:lpstr>
      <vt:lpstr>Results</vt:lpstr>
      <vt:lpstr>Results</vt:lpstr>
      <vt:lpstr>Key notes extraction and interpretability analysis</vt:lpstr>
      <vt:lpstr>Key notes extraction and interpretability analysis</vt:lpstr>
      <vt:lpstr>Key notes extraction and interpretability analysis</vt:lpstr>
      <vt:lpstr>Key notes extraction and interpretability analysis</vt:lpstr>
      <vt:lpstr>Key notes extraction and interpretability analysis</vt:lpstr>
      <vt:lpstr>Summary and limitation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Maedche</dc:creator>
  <cp:lastModifiedBy>Bowen Jing</cp:lastModifiedBy>
  <cp:revision>379</cp:revision>
  <dcterms:created xsi:type="dcterms:W3CDTF">2014-10-08T20:21:07Z</dcterms:created>
  <dcterms:modified xsi:type="dcterms:W3CDTF">2025-04-15T17:14:50Z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0x010100BF4B5D220091E64DAB8C770EC0837EB0</vt:lpwstr>
  </property>
</Properties>
</file>