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260" r:id="rId5"/>
    <p:sldId id="308" r:id="rId6"/>
    <p:sldId id="311" r:id="rId7"/>
    <p:sldId id="313" r:id="rId8"/>
    <p:sldId id="336" r:id="rId9"/>
    <p:sldId id="341" r:id="rId10"/>
    <p:sldId id="335" r:id="rId11"/>
    <p:sldId id="342" r:id="rId12"/>
    <p:sldId id="333" r:id="rId13"/>
    <p:sldId id="343" r:id="rId14"/>
    <p:sldId id="338" r:id="rId15"/>
    <p:sldId id="340" r:id="rId16"/>
    <p:sldId id="337" r:id="rId17"/>
    <p:sldId id="344" r:id="rId18"/>
    <p:sldId id="339" r:id="rId19"/>
    <p:sldId id="345" r:id="rId20"/>
    <p:sldId id="327" r:id="rId21"/>
    <p:sldId id="307" r:id="rId22"/>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B375402F-76D0-1D49-BD56-D8A32DD92941}">
          <p14:sldIdLst>
            <p14:sldId id="260"/>
            <p14:sldId id="308"/>
            <p14:sldId id="311"/>
            <p14:sldId id="313"/>
            <p14:sldId id="336"/>
            <p14:sldId id="341"/>
            <p14:sldId id="335"/>
            <p14:sldId id="342"/>
            <p14:sldId id="333"/>
            <p14:sldId id="343"/>
            <p14:sldId id="338"/>
            <p14:sldId id="340"/>
            <p14:sldId id="337"/>
            <p14:sldId id="344"/>
            <p14:sldId id="339"/>
            <p14:sldId id="345"/>
            <p14:sldId id="327"/>
            <p14:sldId id="30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89"/>
    <a:srgbClr val="7C9CBD"/>
    <a:srgbClr val="0042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0424" autoAdjust="0"/>
  </p:normalViewPr>
  <p:slideViewPr>
    <p:cSldViewPr snapToGrid="0" snapToObjects="1">
      <p:cViewPr varScale="1">
        <p:scale>
          <a:sx n="115" d="100"/>
          <a:sy n="115" d="100"/>
        </p:scale>
        <p:origin x="396" y="108"/>
      </p:cViewPr>
      <p:guideLst>
        <p:guide orient="horz" pos="2160"/>
        <p:guide pos="3840"/>
      </p:guideLst>
    </p:cSldViewPr>
  </p:slideViewPr>
  <p:outlineViewPr>
    <p:cViewPr>
      <p:scale>
        <a:sx n="33" d="100"/>
        <a:sy n="33" d="100"/>
      </p:scale>
      <p:origin x="0" y="51704"/>
    </p:cViewPr>
  </p:outlineViewPr>
  <p:notesTextViewPr>
    <p:cViewPr>
      <p:scale>
        <a:sx n="3" d="2"/>
        <a:sy n="3" d="2"/>
      </p:scale>
      <p:origin x="0" y="0"/>
    </p:cViewPr>
  </p:notesTextViewPr>
  <p:sorterViewPr>
    <p:cViewPr>
      <p:scale>
        <a:sx n="125" d="100"/>
        <a:sy n="125" d="100"/>
      </p:scale>
      <p:origin x="0" y="0"/>
    </p:cViewPr>
  </p:sorterViewPr>
  <p:notesViewPr>
    <p:cSldViewPr snapToGrid="0" snapToObjects="1">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Geneva" charset="0"/>
              </a:defRPr>
            </a:lvl1pPr>
          </a:lstStyle>
          <a:p>
            <a:pPr>
              <a:defRPr/>
            </a:pPr>
            <a:fld id="{86150DEB-F5EF-F64C-B8F7-1B87BC98BA63}" type="datetimeFigureOut">
              <a:rPr lang="en-US"/>
              <a:pPr>
                <a:defRPr/>
              </a:pPr>
              <a:t>1/30/2025</a:t>
            </a:fld>
            <a:endParaRPr lang="en-US"/>
          </a:p>
        </p:txBody>
      </p:sp>
      <p:sp>
        <p:nvSpPr>
          <p:cNvPr id="56324" name="Footer Placeholder 3"/>
          <p:cNvSpPr>
            <a:spLocks noGrp="1"/>
          </p:cNvSpPr>
          <p:nvPr>
            <p:ph type="ftr" sz="quarter" idx="2"/>
          </p:nvPr>
        </p:nvSpPr>
        <p:spPr bwMode="auto">
          <a:xfrm>
            <a:off x="0"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6325" name="Slide Number Placeholder 4"/>
          <p:cNvSpPr>
            <a:spLocks noGrp="1"/>
          </p:cNvSpPr>
          <p:nvPr>
            <p:ph type="sldNum" sz="quarter" idx="3"/>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CF36E6CD-C16D-AD4A-8A28-0634263568D9}" type="slidenum">
              <a:rPr lang="en-US"/>
              <a:pPr>
                <a:defRPr/>
              </a:pPr>
              <a:t>‹#›</a:t>
            </a:fld>
            <a:endParaRPr lang="en-US"/>
          </a:p>
        </p:txBody>
      </p:sp>
    </p:spTree>
    <p:extLst>
      <p:ext uri="{BB962C8B-B14F-4D97-AF65-F5344CB8AC3E}">
        <p14:creationId xmlns:p14="http://schemas.microsoft.com/office/powerpoint/2010/main" val="25376520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Geneva" charset="0"/>
              </a:defRPr>
            </a:lvl1pPr>
          </a:lstStyle>
          <a:p>
            <a:pPr>
              <a:defRPr/>
            </a:pPr>
            <a:fld id="{039054F0-52EE-F241-B0D0-6DBE684CE5E5}" type="datetimeFigureOut">
              <a:rPr lang="en-US"/>
              <a:pPr>
                <a:defRPr/>
              </a:pPr>
              <a:t>1/30/2025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8E7FA277-04C2-0445-B89F-6E9D16F098F2}" type="slidenum">
              <a:rPr lang="en-US"/>
              <a:pPr>
                <a:defRPr/>
              </a:pPr>
              <a:t>‹#›</a:t>
            </a:fld>
            <a:endParaRPr lang="en-US"/>
          </a:p>
        </p:txBody>
      </p:sp>
    </p:spTree>
    <p:extLst>
      <p:ext uri="{BB962C8B-B14F-4D97-AF65-F5344CB8AC3E}">
        <p14:creationId xmlns:p14="http://schemas.microsoft.com/office/powerpoint/2010/main" val="336058074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Geneva" charset="0"/>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Geneva" charset="0"/>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Geneva" charset="0"/>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E144E-574D-49A9-9D4A-14F696B94251}"/>
              </a:ext>
            </a:extLst>
          </p:cNvPr>
          <p:cNvSpPr/>
          <p:nvPr userDrawn="1"/>
        </p:nvSpPr>
        <p:spPr>
          <a:xfrm>
            <a:off x="0" y="2420938"/>
            <a:ext cx="12192000" cy="3365500"/>
          </a:xfrm>
          <a:prstGeom prst="rect">
            <a:avLst/>
          </a:prstGeom>
          <a:gradFill flip="none" rotWithShape="1">
            <a:gsLst>
              <a:gs pos="0">
                <a:schemeClr val="bg1">
                  <a:lumMod val="75000"/>
                </a:schemeClr>
              </a:gs>
              <a:gs pos="100000">
                <a:srgbClr val="000000">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dirty="0">
              <a:solidFill>
                <a:srgbClr val="FFFFFF"/>
              </a:solidFill>
            </a:endParaRPr>
          </a:p>
        </p:txBody>
      </p:sp>
      <p:sp>
        <p:nvSpPr>
          <p:cNvPr id="19" name="Rectangle 18">
            <a:extLst>
              <a:ext uri="{FF2B5EF4-FFF2-40B4-BE49-F238E27FC236}">
                <a16:creationId xmlns:a16="http://schemas.microsoft.com/office/drawing/2014/main" id="{615D1DC8-814F-4F31-B8D6-378D27F46141}"/>
              </a:ext>
            </a:extLst>
          </p:cNvPr>
          <p:cNvSpPr/>
          <p:nvPr userDrawn="1"/>
        </p:nvSpPr>
        <p:spPr>
          <a:xfrm>
            <a:off x="0" y="5756402"/>
            <a:ext cx="12192000" cy="109728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a:solidFill>
                <a:srgbClr val="FFFFFF"/>
              </a:solidFill>
            </a:endParaRPr>
          </a:p>
        </p:txBody>
      </p:sp>
      <p:sp>
        <p:nvSpPr>
          <p:cNvPr id="5" name="Rectangle 4">
            <a:extLst>
              <a:ext uri="{FF2B5EF4-FFF2-40B4-BE49-F238E27FC236}">
                <a16:creationId xmlns:a16="http://schemas.microsoft.com/office/drawing/2014/main" id="{5B68B624-16B1-4DF6-BB97-3292C20BC019}"/>
              </a:ext>
            </a:extLst>
          </p:cNvPr>
          <p:cNvSpPr/>
          <p:nvPr userDrawn="1"/>
        </p:nvSpPr>
        <p:spPr>
          <a:xfrm>
            <a:off x="-1" y="5943600"/>
            <a:ext cx="9144000" cy="914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a:solidFill>
                <a:srgbClr val="FFFFFF"/>
              </a:solidFill>
            </a:endParaRPr>
          </a:p>
        </p:txBody>
      </p:sp>
      <p:sp>
        <p:nvSpPr>
          <p:cNvPr id="6" name="Rectangle 5">
            <a:extLst>
              <a:ext uri="{FF2B5EF4-FFF2-40B4-BE49-F238E27FC236}">
                <a16:creationId xmlns:a16="http://schemas.microsoft.com/office/drawing/2014/main" id="{88B6FF34-92BE-466F-AAC4-E33B833A6E46}"/>
              </a:ext>
            </a:extLst>
          </p:cNvPr>
          <p:cNvSpPr/>
          <p:nvPr userDrawn="1"/>
        </p:nvSpPr>
        <p:spPr>
          <a:xfrm>
            <a:off x="8745538" y="5943600"/>
            <a:ext cx="3446462" cy="91440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a:solidFill>
                <a:srgbClr val="FFFFFF"/>
              </a:solidFill>
            </a:endParaRPr>
          </a:p>
        </p:txBody>
      </p:sp>
      <p:pic>
        <p:nvPicPr>
          <p:cNvPr id="7" name="Picture 11" descr="NewLogo_wh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60644" y="6004047"/>
            <a:ext cx="3016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t="13433" b="24976"/>
          <a:stretch/>
        </p:blipFill>
        <p:spPr>
          <a:xfrm>
            <a:off x="0" y="0"/>
            <a:ext cx="12192000" cy="4130430"/>
          </a:xfrm>
          <a:prstGeom prst="rect">
            <a:avLst/>
          </a:prstGeom>
          <a:noFill/>
        </p:spPr>
      </p:pic>
      <p:sp>
        <p:nvSpPr>
          <p:cNvPr id="14" name="Text Placeholder 6">
            <a:extLst>
              <a:ext uri="{FF2B5EF4-FFF2-40B4-BE49-F238E27FC236}">
                <a16:creationId xmlns:a16="http://schemas.microsoft.com/office/drawing/2014/main" id="{7567A01B-5650-4A56-A236-8CE0826FECC1}"/>
              </a:ext>
            </a:extLst>
          </p:cNvPr>
          <p:cNvSpPr>
            <a:spLocks noGrp="1"/>
          </p:cNvSpPr>
          <p:nvPr>
            <p:ph type="body" sz="quarter" idx="12"/>
          </p:nvPr>
        </p:nvSpPr>
        <p:spPr>
          <a:xfrm>
            <a:off x="412934" y="4247233"/>
            <a:ext cx="6853075" cy="770860"/>
          </a:xfrm>
        </p:spPr>
        <p:txBody>
          <a:bodyPr/>
          <a:lstStyle>
            <a:lvl1pPr marL="0" indent="0">
              <a:spcBef>
                <a:spcPts val="0"/>
              </a:spcBef>
              <a:buNone/>
              <a:defRPr sz="2400"/>
            </a:lvl1pPr>
          </a:lstStyle>
          <a:p>
            <a:pPr>
              <a:lnSpc>
                <a:spcPct val="100000"/>
              </a:lnSpc>
              <a:defRPr/>
            </a:pPr>
            <a:endParaRPr lang="en-US" dirty="0">
              <a:solidFill>
                <a:schemeClr val="accent1">
                  <a:lumMod val="75000"/>
                </a:schemeClr>
              </a:solidFill>
            </a:endParaRPr>
          </a:p>
        </p:txBody>
      </p:sp>
      <p:sp>
        <p:nvSpPr>
          <p:cNvPr id="15" name="Text Placeholder 7">
            <a:extLst>
              <a:ext uri="{FF2B5EF4-FFF2-40B4-BE49-F238E27FC236}">
                <a16:creationId xmlns:a16="http://schemas.microsoft.com/office/drawing/2014/main" id="{87328EE0-11E3-4208-AD8C-C213615ECF20}"/>
              </a:ext>
            </a:extLst>
          </p:cNvPr>
          <p:cNvSpPr>
            <a:spLocks noGrp="1"/>
          </p:cNvSpPr>
          <p:nvPr>
            <p:ph type="body" sz="quarter" idx="13"/>
          </p:nvPr>
        </p:nvSpPr>
        <p:spPr>
          <a:xfrm>
            <a:off x="412933" y="5049351"/>
            <a:ext cx="8262139" cy="622787"/>
          </a:xfrm>
        </p:spPr>
        <p:txBody>
          <a:bodyPr/>
          <a:lstStyle>
            <a:lvl1pPr marL="0" indent="0">
              <a:spcBef>
                <a:spcPts val="0"/>
              </a:spcBef>
              <a:buNone/>
              <a:defRPr/>
            </a:lvl1pPr>
          </a:lstStyle>
          <a:p>
            <a:pPr>
              <a:defRPr/>
            </a:pPr>
            <a:endParaRPr lang="en-US" sz="2000" dirty="0"/>
          </a:p>
        </p:txBody>
      </p:sp>
      <p:sp>
        <p:nvSpPr>
          <p:cNvPr id="16" name="Text Placeholder 7">
            <a:extLst>
              <a:ext uri="{FF2B5EF4-FFF2-40B4-BE49-F238E27FC236}">
                <a16:creationId xmlns:a16="http://schemas.microsoft.com/office/drawing/2014/main" id="{87328EE0-11E3-4208-AD8C-C213615ECF20}"/>
              </a:ext>
            </a:extLst>
          </p:cNvPr>
          <p:cNvSpPr>
            <a:spLocks noGrp="1"/>
          </p:cNvSpPr>
          <p:nvPr>
            <p:ph type="body" sz="quarter" idx="14"/>
          </p:nvPr>
        </p:nvSpPr>
        <p:spPr>
          <a:xfrm>
            <a:off x="2406917" y="6223274"/>
            <a:ext cx="4330165" cy="355051"/>
          </a:xfrm>
          <a:ln>
            <a:noFill/>
          </a:ln>
        </p:spPr>
        <p:txBody>
          <a:bodyPr/>
          <a:lstStyle>
            <a:lvl1pPr marL="0" indent="0" algn="ctr">
              <a:buNone/>
              <a:defRPr/>
            </a:lvl1pPr>
          </a:lstStyle>
          <a:p>
            <a:pPr>
              <a:defRPr/>
            </a:pPr>
            <a:endParaRPr lang="en-US" sz="2000" dirty="0">
              <a:solidFill>
                <a:schemeClr val="bg1">
                  <a:lumMod val="85000"/>
                </a:schemeClr>
              </a:solidFill>
            </a:endParaRPr>
          </a:p>
        </p:txBody>
      </p:sp>
      <p:sp>
        <p:nvSpPr>
          <p:cNvPr id="17" name="Text Placeholder 4"/>
          <p:cNvSpPr>
            <a:spLocks noGrp="1"/>
          </p:cNvSpPr>
          <p:nvPr>
            <p:ph type="body" sz="quarter" idx="10"/>
          </p:nvPr>
        </p:nvSpPr>
        <p:spPr>
          <a:xfrm>
            <a:off x="412932" y="801428"/>
            <a:ext cx="7101559" cy="2992941"/>
          </a:xfrm>
        </p:spPr>
        <p:txBody>
          <a:bodyPr anchor="b" anchorCtr="0">
            <a:noAutofit/>
          </a:bodyPr>
          <a:lstStyle>
            <a:lvl1pPr marL="0" indent="0">
              <a:buNone/>
              <a:defRPr sz="3200">
                <a:ln w="12700">
                  <a:solidFill>
                    <a:schemeClr val="tx1"/>
                  </a:solidFill>
                </a:ln>
                <a:solidFill>
                  <a:schemeClr val="bg1"/>
                </a:solidFill>
              </a:defRPr>
            </a:lvl1pPr>
          </a:lstStyle>
          <a:p>
            <a:endParaRPr lang="en-US" sz="2800" dirty="0">
              <a:ln w="13970">
                <a:solidFill>
                  <a:schemeClr val="tx1"/>
                </a:solidFill>
              </a:ln>
              <a:solidFill>
                <a:schemeClr val="bg1"/>
              </a:solidFill>
              <a:latin typeface="Arial" panose="020B0604020202020204" pitchFamily="34" charset="0"/>
              <a:cs typeface="Arial" panose="020B0604020202020204" pitchFamily="34" charset="0"/>
            </a:endParaRPr>
          </a:p>
        </p:txBody>
      </p:sp>
      <p:pic>
        <p:nvPicPr>
          <p:cNvPr id="20" name="Picture 19" descr="Logo&#10;&#10;Description automatically generated">
            <a:extLst>
              <a:ext uri="{FF2B5EF4-FFF2-40B4-BE49-F238E27FC236}">
                <a16:creationId xmlns:a16="http://schemas.microsoft.com/office/drawing/2014/main" id="{AD1E2C79-6783-4775-A049-525B3695407D}"/>
              </a:ext>
            </a:extLst>
          </p:cNvPr>
          <p:cNvPicPr>
            <a:picLocks noChangeAspect="1"/>
          </p:cNvPicPr>
          <p:nvPr userDrawn="1"/>
        </p:nvPicPr>
        <p:blipFill>
          <a:blip r:embed="rId4"/>
          <a:stretch>
            <a:fillRect/>
          </a:stretch>
        </p:blipFill>
        <p:spPr>
          <a:xfrm>
            <a:off x="9421444" y="259953"/>
            <a:ext cx="2395728" cy="870218"/>
          </a:xfrm>
          <a:prstGeom prst="rect">
            <a:avLst/>
          </a:prstGeom>
        </p:spPr>
      </p:pic>
    </p:spTree>
    <p:extLst>
      <p:ext uri="{BB962C8B-B14F-4D97-AF65-F5344CB8AC3E}">
        <p14:creationId xmlns:p14="http://schemas.microsoft.com/office/powerpoint/2010/main" val="28669909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7" name="Text Placeholder 8"/>
          <p:cNvSpPr>
            <a:spLocks noGrp="1"/>
          </p:cNvSpPr>
          <p:nvPr>
            <p:ph type="body" sz="quarter" idx="10"/>
          </p:nvPr>
        </p:nvSpPr>
        <p:spPr>
          <a:xfrm>
            <a:off x="755904" y="685800"/>
            <a:ext cx="10668000" cy="2971800"/>
          </a:xfrm>
        </p:spPr>
        <p:txBody>
          <a:bodyPr anchor="b" anchorCtr="0"/>
          <a:lstStyle>
            <a:lvl1pPr marL="45720" indent="0">
              <a:lnSpc>
                <a:spcPct val="100000"/>
              </a:lnSpc>
              <a:buNone/>
              <a:defRPr sz="4000" b="1">
                <a:solidFill>
                  <a:srgbClr val="004278"/>
                </a:solidFill>
                <a:latin typeface="Arial" panose="020B0604020202020204" pitchFamily="34" charset="0"/>
                <a:cs typeface="Arial" panose="020B06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0" name="Text Placeholder 8"/>
          <p:cNvSpPr>
            <a:spLocks noGrp="1"/>
          </p:cNvSpPr>
          <p:nvPr>
            <p:ph type="body" sz="quarter" idx="13"/>
          </p:nvPr>
        </p:nvSpPr>
        <p:spPr>
          <a:xfrm>
            <a:off x="853440" y="3886199"/>
            <a:ext cx="10485120" cy="2286000"/>
          </a:xfrm>
        </p:spPr>
        <p:txBody>
          <a:bodyPr>
            <a:normAutofit/>
          </a:bodyPr>
          <a:lstStyle>
            <a:lvl1pPr marL="0" indent="0">
              <a:lnSpc>
                <a:spcPct val="100000"/>
              </a:lnSpc>
              <a:spcBef>
                <a:spcPts val="0"/>
              </a:spcBef>
              <a:buNone/>
              <a:defRPr sz="3200">
                <a:solidFill>
                  <a:schemeClr val="tx1">
                    <a:lumMod val="65000"/>
                    <a:lumOff val="35000"/>
                  </a:schemeClr>
                </a:solidFill>
                <a:latin typeface="Arial" panose="020B0604020202020204" pitchFamily="34" charset="0"/>
                <a:cs typeface="Arial" panose="020B06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cxnSp>
        <p:nvCxnSpPr>
          <p:cNvPr id="12" name="Straight Connector 11"/>
          <p:cNvCxnSpPr/>
          <p:nvPr userDrawn="1"/>
        </p:nvCxnSpPr>
        <p:spPr>
          <a:xfrm>
            <a:off x="755904" y="3795405"/>
            <a:ext cx="10668000"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6"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smtClean="0"/>
              <a:t>© </a:t>
            </a:r>
            <a:r>
              <a:rPr lang="en-US" altLang="zh-CN" dirty="0" smtClean="0"/>
              <a:t>Beiqian Qi, </a:t>
            </a:r>
            <a:r>
              <a:rPr lang="en-US" dirty="0" smtClean="0"/>
              <a:t>MAIA Lab, 2025</a:t>
            </a:r>
            <a:endParaRPr lang="en-US" dirty="0"/>
          </a:p>
        </p:txBody>
      </p:sp>
    </p:spTree>
    <p:extLst>
      <p:ext uri="{BB962C8B-B14F-4D97-AF65-F5344CB8AC3E}">
        <p14:creationId xmlns:p14="http://schemas.microsoft.com/office/powerpoint/2010/main" val="198252369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cxnSp>
        <p:nvCxnSpPr>
          <p:cNvPr id="4" name="Straight Connector 3"/>
          <p:cNvCxnSpPr/>
          <p:nvPr/>
        </p:nvCxnSpPr>
        <p:spPr>
          <a:xfrm>
            <a:off x="621792" y="890334"/>
            <a:ext cx="10954512"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21792" y="969264"/>
            <a:ext cx="7912608" cy="5212080"/>
          </a:xfrm>
        </p:spPr>
        <p:txBody>
          <a:bodyPr/>
          <a:lstStyle>
            <a:lvl1pPr marL="284163" indent="-284163">
              <a:tabLst>
                <a:tab pos="341313" algn="l"/>
              </a:tabLst>
              <a:defRPr sz="1400">
                <a:solidFill>
                  <a:schemeClr val="tx2"/>
                </a:solidFill>
              </a:defRPr>
            </a:lvl1pPr>
            <a:lvl2pPr marL="512763" indent="-285750">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smtClean="0"/>
              <a:t>© </a:t>
            </a:r>
            <a:r>
              <a:rPr lang="en-US" altLang="zh-CN" dirty="0" smtClean="0"/>
              <a:t>Beiqian Qi, </a:t>
            </a:r>
            <a:r>
              <a:rPr lang="en-US" dirty="0" smtClean="0"/>
              <a:t>MAIA Lab, 2025</a:t>
            </a:r>
          </a:p>
        </p:txBody>
      </p:sp>
      <p:sp>
        <p:nvSpPr>
          <p:cNvPr id="9"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a:solidFill>
                  <a:srgbClr val="FFFFFF"/>
                </a:solidFill>
                <a:latin typeface="Helvetica" charset="0"/>
                <a:cs typeface="Helvetica"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2003413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cxnSp>
        <p:nvCxnSpPr>
          <p:cNvPr id="6" name="Straight Connector 5"/>
          <p:cNvCxnSpPr/>
          <p:nvPr userDrawn="1"/>
        </p:nvCxnSpPr>
        <p:spPr>
          <a:xfrm>
            <a:off x="621792" y="886968"/>
            <a:ext cx="10954512"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smtClean="0"/>
              <a:t>©</a:t>
            </a:r>
            <a:r>
              <a:rPr lang="en-US" altLang="zh-CN" dirty="0" smtClean="0"/>
              <a:t> Beiqian Qi, </a:t>
            </a:r>
            <a:r>
              <a:rPr lang="en-US" dirty="0" smtClean="0"/>
              <a:t>MAIA Lab, 2025</a:t>
            </a:r>
            <a:endParaRPr lang="en-US" dirty="0"/>
          </a:p>
        </p:txBody>
      </p:sp>
      <p:sp>
        <p:nvSpPr>
          <p:cNvPr id="8"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a:solidFill>
                  <a:srgbClr val="FFFFFF"/>
                </a:solidFill>
                <a:latin typeface="Helvetica" charset="0"/>
                <a:cs typeface="Helvetica"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6904871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smtClean="0"/>
              <a:t>©</a:t>
            </a:r>
            <a:r>
              <a:rPr lang="en-US" altLang="zh-CN" dirty="0" smtClean="0"/>
              <a:t> Beiqian Qi, </a:t>
            </a:r>
            <a:r>
              <a:rPr lang="en-US" dirty="0" smtClean="0"/>
              <a:t>MAIA Lab, 2025</a:t>
            </a:r>
            <a:endParaRPr lang="en-US" dirty="0"/>
          </a:p>
        </p:txBody>
      </p:sp>
      <p:sp>
        <p:nvSpPr>
          <p:cNvPr id="4"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a:solidFill>
                  <a:srgbClr val="FFFFFF"/>
                </a:solidFill>
                <a:latin typeface="Helvetica" charset="0"/>
                <a:cs typeface="Helvetica"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23056827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0" y="6329364"/>
            <a:ext cx="1524000" cy="528637"/>
          </a:xfrm>
          <a:prstGeom prst="rect">
            <a:avLst/>
          </a:prstGeom>
          <a:solidFill>
            <a:srgbClr val="7C9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621792" y="228600"/>
            <a:ext cx="10954512" cy="566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1027" name="Text Placeholder 2"/>
          <p:cNvSpPr>
            <a:spLocks noGrp="1"/>
          </p:cNvSpPr>
          <p:nvPr>
            <p:ph type="body" idx="1"/>
          </p:nvPr>
        </p:nvSpPr>
        <p:spPr bwMode="auto">
          <a:xfrm>
            <a:off x="621792" y="969264"/>
            <a:ext cx="10954512" cy="5212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TextBox 5"/>
          <p:cNvSpPr txBox="1"/>
          <p:nvPr userDrawn="1"/>
        </p:nvSpPr>
        <p:spPr>
          <a:xfrm>
            <a:off x="1524000" y="6453159"/>
            <a:ext cx="2194560"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Radiation Oncology</a:t>
            </a:r>
          </a:p>
        </p:txBody>
      </p:sp>
      <p:sp>
        <p:nvSpPr>
          <p:cNvPr id="9"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200" b="1">
                <a:solidFill>
                  <a:srgbClr val="FFFFFF"/>
                </a:solidFill>
                <a:latin typeface="Arial" panose="020B0604020202020204" pitchFamily="34" charset="0"/>
                <a:cs typeface="Arial" panose="020B0604020202020204" pitchFamily="34" charset="0"/>
              </a:defRPr>
            </a:lvl1pPr>
          </a:lstStyle>
          <a:p>
            <a:pPr algn="ctr">
              <a:defRPr/>
            </a:pPr>
            <a:fld id="{8D5A5518-D2D0-194A-A198-1F18B247223D}" type="slidenum">
              <a:rPr lang="en-US" smtClean="0"/>
              <a:pPr algn="ctr">
                <a:defRPr/>
              </a:pPr>
              <a:t>‹#›</a:t>
            </a:fld>
            <a:endParaRPr lang="en-US" dirty="0"/>
          </a:p>
        </p:txBody>
      </p:sp>
      <p:sp>
        <p:nvSpPr>
          <p:cNvPr id="10"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smtClean="0"/>
              <a:t>© </a:t>
            </a:r>
            <a:r>
              <a:rPr lang="en-US" altLang="zh-CN" dirty="0" smtClean="0"/>
              <a:t>Beiqian Qi</a:t>
            </a:r>
            <a:r>
              <a:rPr lang="en-US" dirty="0" smtClean="0"/>
              <a:t>, MAIA Lab, 2025</a:t>
            </a:r>
            <a:endParaRPr lang="en-US" dirty="0"/>
          </a:p>
        </p:txBody>
      </p:sp>
      <p:pic>
        <p:nvPicPr>
          <p:cNvPr id="11" name="Picture 7" descr="NewLogo_wht.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049158" y="6364224"/>
            <a:ext cx="155575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98" r:id="rId1"/>
    <p:sldLayoutId id="2147485194" r:id="rId2"/>
    <p:sldLayoutId id="2147485195" r:id="rId3"/>
    <p:sldLayoutId id="2147485196" r:id="rId4"/>
    <p:sldLayoutId id="2147485197" r:id="rId5"/>
  </p:sldLayoutIdLst>
  <p:timing>
    <p:tnLst>
      <p:par>
        <p:cTn id="1" dur="indefinite" restart="never" nodeType="tmRoot"/>
      </p:par>
    </p:tnLst>
  </p:timing>
  <p:hf sldNum="0" hdr="0" dt="0"/>
  <p:txStyles>
    <p:titleStyle>
      <a:lvl1pPr algn="l" defTabSz="457200" rtl="0" eaLnBrk="0" fontAlgn="base" hangingPunct="0">
        <a:spcBef>
          <a:spcPct val="0"/>
        </a:spcBef>
        <a:spcAft>
          <a:spcPct val="0"/>
        </a:spcAft>
        <a:defRPr sz="3200" b="1" kern="1200">
          <a:solidFill>
            <a:srgbClr val="004278"/>
          </a:solidFill>
          <a:latin typeface="Arial" panose="020B0604020202020204" pitchFamily="34" charset="0"/>
          <a:ea typeface="Arial" panose="020B0604020202020204" pitchFamily="34" charset="0"/>
          <a:cs typeface="Arial" panose="020B0604020202020204" pitchFamily="34" charset="0"/>
        </a:defRPr>
      </a:lvl1pPr>
      <a:lvl2pPr algn="l" defTabSz="457200" rtl="0" eaLnBrk="0" fontAlgn="base" hangingPunct="0">
        <a:spcBef>
          <a:spcPct val="0"/>
        </a:spcBef>
        <a:spcAft>
          <a:spcPct val="0"/>
        </a:spcAft>
        <a:defRPr sz="3200" b="1">
          <a:solidFill>
            <a:srgbClr val="004278"/>
          </a:solidFill>
          <a:latin typeface="Arial" charset="0"/>
          <a:ea typeface="Geneva" charset="0"/>
        </a:defRPr>
      </a:lvl2pPr>
      <a:lvl3pPr algn="l" defTabSz="457200" rtl="0" eaLnBrk="0" fontAlgn="base" hangingPunct="0">
        <a:spcBef>
          <a:spcPct val="0"/>
        </a:spcBef>
        <a:spcAft>
          <a:spcPct val="0"/>
        </a:spcAft>
        <a:defRPr sz="3200" b="1">
          <a:solidFill>
            <a:srgbClr val="004278"/>
          </a:solidFill>
          <a:latin typeface="Arial" charset="0"/>
          <a:ea typeface="Geneva" charset="0"/>
        </a:defRPr>
      </a:lvl3pPr>
      <a:lvl4pPr algn="l" defTabSz="457200" rtl="0" eaLnBrk="0" fontAlgn="base" hangingPunct="0">
        <a:spcBef>
          <a:spcPct val="0"/>
        </a:spcBef>
        <a:spcAft>
          <a:spcPct val="0"/>
        </a:spcAft>
        <a:defRPr sz="3200" b="1">
          <a:solidFill>
            <a:srgbClr val="004278"/>
          </a:solidFill>
          <a:latin typeface="Arial" charset="0"/>
          <a:ea typeface="Geneva" charset="0"/>
        </a:defRPr>
      </a:lvl4pPr>
      <a:lvl5pPr algn="l" defTabSz="457200" rtl="0" eaLnBrk="0" fontAlgn="base" hangingPunct="0">
        <a:spcBef>
          <a:spcPct val="0"/>
        </a:spcBef>
        <a:spcAft>
          <a:spcPct val="0"/>
        </a:spcAft>
        <a:defRPr sz="3200" b="1">
          <a:solidFill>
            <a:srgbClr val="004278"/>
          </a:solidFill>
          <a:latin typeface="Arial" charset="0"/>
          <a:ea typeface="Geneva" charset="0"/>
        </a:defRPr>
      </a:lvl5pPr>
      <a:lvl6pPr marL="457200" algn="l" defTabSz="457200" rtl="0" fontAlgn="base">
        <a:spcBef>
          <a:spcPct val="0"/>
        </a:spcBef>
        <a:spcAft>
          <a:spcPct val="0"/>
        </a:spcAft>
        <a:defRPr sz="1600" b="1">
          <a:solidFill>
            <a:srgbClr val="004278"/>
          </a:solidFill>
          <a:latin typeface="Helvetica" charset="0"/>
          <a:ea typeface="Geneva" charset="0"/>
        </a:defRPr>
      </a:lvl6pPr>
      <a:lvl7pPr marL="914400" algn="l" defTabSz="457200" rtl="0" fontAlgn="base">
        <a:spcBef>
          <a:spcPct val="0"/>
        </a:spcBef>
        <a:spcAft>
          <a:spcPct val="0"/>
        </a:spcAft>
        <a:defRPr sz="1600" b="1">
          <a:solidFill>
            <a:srgbClr val="004278"/>
          </a:solidFill>
          <a:latin typeface="Helvetica" charset="0"/>
          <a:ea typeface="Geneva" charset="0"/>
        </a:defRPr>
      </a:lvl7pPr>
      <a:lvl8pPr marL="1371600" algn="l" defTabSz="457200" rtl="0" fontAlgn="base">
        <a:spcBef>
          <a:spcPct val="0"/>
        </a:spcBef>
        <a:spcAft>
          <a:spcPct val="0"/>
        </a:spcAft>
        <a:defRPr sz="1600" b="1">
          <a:solidFill>
            <a:srgbClr val="004278"/>
          </a:solidFill>
          <a:latin typeface="Helvetica" charset="0"/>
          <a:ea typeface="Geneva" charset="0"/>
        </a:defRPr>
      </a:lvl8pPr>
      <a:lvl9pPr marL="1828800" algn="l" defTabSz="457200" rtl="0" fontAlgn="base">
        <a:spcBef>
          <a:spcPct val="0"/>
        </a:spcBef>
        <a:spcAft>
          <a:spcPct val="0"/>
        </a:spcAft>
        <a:defRPr sz="1600" b="1">
          <a:solidFill>
            <a:srgbClr val="004278"/>
          </a:solidFill>
          <a:latin typeface="Helvetica" charset="0"/>
          <a:ea typeface="Geneva" charset="0"/>
        </a:defRPr>
      </a:lvl9pPr>
    </p:titleStyle>
    <p:bodyStyle>
      <a:lvl1pPr marL="227013" indent="-227013" algn="l" defTabSz="457200" rtl="0" eaLnBrk="0" fontAlgn="base" hangingPunct="0">
        <a:spcBef>
          <a:spcPts val="1000"/>
        </a:spcBef>
        <a:spcAft>
          <a:spcPct val="0"/>
        </a:spcAft>
        <a:buClr>
          <a:srgbClr val="F79646"/>
        </a:buClr>
        <a:buSzPct val="100000"/>
        <a:buFont typeface="Wingdings" charset="0"/>
        <a:buChar char="§"/>
        <a:tabLst>
          <a:tab pos="227013" algn="l"/>
        </a:tabLst>
        <a:defRPr sz="2800" b="1"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173038" algn="l" defTabSz="457200" rtl="0" eaLnBrk="0" fontAlgn="base" hangingPunct="0">
        <a:spcBef>
          <a:spcPts val="1000"/>
        </a:spcBef>
        <a:spcAft>
          <a:spcPct val="0"/>
        </a:spcAft>
        <a:buClr>
          <a:srgbClr val="F79646"/>
        </a:buClr>
        <a:buFont typeface="Lucida Grande" charset="0"/>
        <a:buChar char="–"/>
        <a:defRPr sz="2400"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457200" indent="136525" algn="l" defTabSz="457200" rtl="0" eaLnBrk="0" fontAlgn="base" hangingPunct="0">
        <a:spcBef>
          <a:spcPts val="1000"/>
        </a:spcBef>
        <a:spcAft>
          <a:spcPct val="0"/>
        </a:spcAft>
        <a:buClr>
          <a:srgbClr val="F79646"/>
        </a:buClr>
        <a:buFont typeface="Lucida Grande" charset="0"/>
        <a:buChar char="–"/>
        <a:defRPr sz="2000"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85800" indent="136525" algn="l" defTabSz="457200" rtl="0" eaLnBrk="0" fontAlgn="base" hangingPunct="0">
        <a:spcBef>
          <a:spcPts val="1000"/>
        </a:spcBef>
        <a:spcAft>
          <a:spcPct val="0"/>
        </a:spcAft>
        <a:buClr>
          <a:srgbClr val="F79646"/>
        </a:buClr>
        <a:buFont typeface="Lucida Grande" charset="0"/>
        <a:buChar char="–"/>
        <a:defRPr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36525" algn="l" defTabSz="457200" rtl="0" eaLnBrk="0" fontAlgn="base" hangingPunct="0">
        <a:spcBef>
          <a:spcPts val="1000"/>
        </a:spcBef>
        <a:spcAft>
          <a:spcPct val="0"/>
        </a:spcAft>
        <a:buClr>
          <a:srgbClr val="F79646"/>
        </a:buClr>
        <a:buFont typeface="Lucida Grande" charset="0"/>
        <a:buChar char="–"/>
        <a:defRPr sz="1600"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smtClean="0">
                <a:solidFill>
                  <a:schemeClr val="accent1">
                    <a:lumMod val="75000"/>
                  </a:schemeClr>
                </a:solidFill>
              </a:rPr>
              <a:t>Beiqian Qi</a:t>
            </a:r>
            <a:endParaRPr lang="en-US" dirty="0">
              <a:solidFill>
                <a:schemeClr val="accent1">
                  <a:lumMod val="75000"/>
                </a:schemeClr>
              </a:solidFill>
            </a:endParaRPr>
          </a:p>
          <a:p>
            <a:r>
              <a:rPr lang="en-US" dirty="0">
                <a:solidFill>
                  <a:schemeClr val="accent1">
                    <a:lumMod val="75000"/>
                  </a:schemeClr>
                </a:solidFill>
              </a:rPr>
              <a:t>Graduate </a:t>
            </a:r>
            <a:r>
              <a:rPr lang="en-US" dirty="0" smtClean="0">
                <a:solidFill>
                  <a:schemeClr val="accent1">
                    <a:lumMod val="75000"/>
                  </a:schemeClr>
                </a:solidFill>
              </a:rPr>
              <a:t>Student </a:t>
            </a:r>
            <a:r>
              <a:rPr lang="en-US" dirty="0">
                <a:solidFill>
                  <a:schemeClr val="accent1">
                    <a:lumMod val="75000"/>
                  </a:schemeClr>
                </a:solidFill>
              </a:rPr>
              <a:t>R</a:t>
            </a:r>
            <a:r>
              <a:rPr lang="en-US" dirty="0" smtClean="0">
                <a:solidFill>
                  <a:schemeClr val="accent1">
                    <a:lumMod val="75000"/>
                  </a:schemeClr>
                </a:solidFill>
              </a:rPr>
              <a:t>esearcher</a:t>
            </a:r>
            <a:endParaRPr lang="en-US" dirty="0">
              <a:solidFill>
                <a:schemeClr val="accent1">
                  <a:lumMod val="75000"/>
                </a:schemeClr>
              </a:solidFill>
            </a:endParaRPr>
          </a:p>
        </p:txBody>
      </p:sp>
      <p:sp>
        <p:nvSpPr>
          <p:cNvPr id="5" name="Text Placeholder 4"/>
          <p:cNvSpPr>
            <a:spLocks noGrp="1"/>
          </p:cNvSpPr>
          <p:nvPr>
            <p:ph type="body" sz="quarter" idx="13"/>
          </p:nvPr>
        </p:nvSpPr>
        <p:spPr/>
        <p:txBody>
          <a:bodyPr>
            <a:normAutofit/>
          </a:bodyPr>
          <a:lstStyle/>
          <a:p>
            <a:r>
              <a:rPr lang="en-US" sz="2000" dirty="0">
                <a:solidFill>
                  <a:schemeClr val="tx2">
                    <a:lumMod val="75000"/>
                  </a:schemeClr>
                </a:solidFill>
              </a:rPr>
              <a:t>Medical Artificial Intelligence and Automation (MAIA) Laboratory</a:t>
            </a:r>
          </a:p>
          <a:p>
            <a:r>
              <a:rPr lang="en-US" sz="2000" dirty="0">
                <a:solidFill>
                  <a:schemeClr val="tx2">
                    <a:lumMod val="75000"/>
                  </a:schemeClr>
                </a:solidFill>
              </a:rPr>
              <a:t>Department of Radiation Oncology</a:t>
            </a:r>
          </a:p>
        </p:txBody>
      </p:sp>
      <p:sp>
        <p:nvSpPr>
          <p:cNvPr id="8" name="Text Placeholder 7"/>
          <p:cNvSpPr>
            <a:spLocks noGrp="1"/>
          </p:cNvSpPr>
          <p:nvPr>
            <p:ph type="body" sz="quarter" idx="14"/>
          </p:nvPr>
        </p:nvSpPr>
        <p:spPr>
          <a:xfrm>
            <a:off x="2406917" y="6223274"/>
            <a:ext cx="4677374" cy="355051"/>
          </a:xfrm>
        </p:spPr>
        <p:txBody>
          <a:bodyPr>
            <a:noAutofit/>
          </a:bodyPr>
          <a:lstStyle/>
          <a:p>
            <a:pPr algn="ctr"/>
            <a:r>
              <a:rPr lang="en-US" sz="2000" dirty="0" smtClean="0">
                <a:solidFill>
                  <a:schemeClr val="bg1">
                    <a:lumMod val="85000"/>
                  </a:schemeClr>
                </a:solidFill>
              </a:rPr>
              <a:t>Beiqian.Qi@UTSouthwestern.edu</a:t>
            </a:r>
            <a:endParaRPr lang="en-US" sz="2000" dirty="0">
              <a:solidFill>
                <a:schemeClr val="bg1">
                  <a:lumMod val="85000"/>
                </a:schemeClr>
              </a:solidFill>
            </a:endParaRPr>
          </a:p>
        </p:txBody>
      </p:sp>
      <p:sp>
        <p:nvSpPr>
          <p:cNvPr id="2" name="Text Placeholder 1"/>
          <p:cNvSpPr>
            <a:spLocks noGrp="1"/>
          </p:cNvSpPr>
          <p:nvPr>
            <p:ph type="body" sz="quarter" idx="10"/>
          </p:nvPr>
        </p:nvSpPr>
        <p:spPr/>
        <p:txBody>
          <a:bodyPr/>
          <a:lstStyle/>
          <a:p>
            <a:r>
              <a:rPr lang="en-US" dirty="0" err="1"/>
              <a:t>ChatGPT</a:t>
            </a:r>
            <a:r>
              <a:rPr lang="en-US" dirty="0"/>
              <a:t> for CTV contour QA in prostate </a:t>
            </a:r>
            <a:r>
              <a:rPr lang="en-US" dirty="0" smtClean="0"/>
              <a:t>cancer</a:t>
            </a:r>
            <a:endParaRPr lang="en-US" dirty="0">
              <a:ln w="12700">
                <a:solidFill>
                  <a:schemeClr val="tx1">
                    <a:lumMod val="85000"/>
                    <a:lumOff val="15000"/>
                  </a:schemeClr>
                </a:solidFill>
              </a:ln>
              <a:solidFill>
                <a:schemeClr val="bg1"/>
              </a:solidFill>
            </a:endParaRPr>
          </a:p>
        </p:txBody>
      </p:sp>
    </p:spTree>
    <p:extLst>
      <p:ext uri="{BB962C8B-B14F-4D97-AF65-F5344CB8AC3E}">
        <p14:creationId xmlns:p14="http://schemas.microsoft.com/office/powerpoint/2010/main" val="1613879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3. **Posterior Border:**</a:t>
            </a:r>
            <a:br>
              <a:rPr lang="en-US" dirty="0"/>
            </a:br>
            <a:r>
              <a:rPr lang="en-US" b="0" dirty="0"/>
              <a:t>   - The posterior border of the prostate CTV should be aligned with the anterior border of the rectum (blue line). The current contour appears to </a:t>
            </a:r>
            <a:r>
              <a:rPr lang="en-US" b="0" dirty="0">
                <a:solidFill>
                  <a:srgbClr val="FF0000"/>
                </a:solidFill>
              </a:rPr>
              <a:t>slightly overlap or be very close to overlapping with the rectal contour in certain areas</a:t>
            </a:r>
            <a:r>
              <a:rPr lang="en-US" b="0" dirty="0"/>
              <a:t>. It's essential to ensure that the CTV respects the anterior wall of the rectum as a hard boundary. Careful refinement is needed here to avoid any unnecessary overlap with the rectum.</a:t>
            </a:r>
            <a:br>
              <a:rPr lang="en-US" b="0" dirty="0"/>
            </a:br>
            <a:r>
              <a:rPr lang="en-US" dirty="0"/>
              <a:t/>
            </a:r>
            <a:br>
              <a:rPr lang="en-US" dirty="0"/>
            </a:br>
            <a:r>
              <a:rPr lang="en-US" dirty="0"/>
              <a:t>**Improvement Suggestions:**</a:t>
            </a:r>
            <a:br>
              <a:rPr lang="en-US" dirty="0"/>
            </a:br>
            <a:r>
              <a:rPr lang="en-US" b="0" dirty="0"/>
              <a:t>- **Refine the posterior border**: </a:t>
            </a:r>
            <a:r>
              <a:rPr lang="en-US" b="0" dirty="0" smtClean="0"/>
              <a:t>Adjust the posterior aspect of </a:t>
            </a:r>
            <a:r>
              <a:rPr lang="en-US" b="0" dirty="0"/>
              <a:t>the CTV contour to better align with the anterior border of the rectum. This may involve </a:t>
            </a:r>
            <a:r>
              <a:rPr lang="en-US" b="0" dirty="0" smtClean="0">
                <a:solidFill>
                  <a:srgbClr val="FF0000"/>
                </a:solidFill>
              </a:rPr>
              <a:t>slightly </a:t>
            </a:r>
            <a:r>
              <a:rPr lang="en-US" b="0" dirty="0">
                <a:solidFill>
                  <a:srgbClr val="FF0000"/>
                </a:solidFill>
              </a:rPr>
              <a:t>reducing the posterior extension of the CTV to ensure non-overlap.</a:t>
            </a:r>
            <a:r>
              <a:rPr lang="en-US" b="0" dirty="0"/>
              <a:t/>
            </a:r>
            <a:br>
              <a:rPr lang="en-US" b="0" dirty="0"/>
            </a:br>
            <a:r>
              <a:rPr lang="en-US" b="0" dirty="0"/>
              <a:t>- **Re-examine anterior border**: </a:t>
            </a:r>
            <a:r>
              <a:rPr lang="en-US" b="0" dirty="0">
                <a:solidFill>
                  <a:srgbClr val="FF0000"/>
                </a:solidFill>
              </a:rPr>
              <a:t>Ensure the anterior border </a:t>
            </a:r>
            <a:r>
              <a:rPr lang="en-US" b="0" dirty="0"/>
              <a:t>includes only the anterior fascia without moving into the fat area unless necessary.</a:t>
            </a:r>
            <a:br>
              <a:rPr lang="en-US" b="0" dirty="0"/>
            </a:br>
            <a:r>
              <a:rPr lang="en-US" dirty="0"/>
              <a:t/>
            </a:r>
            <a:br>
              <a:rPr lang="en-US" dirty="0"/>
            </a:br>
            <a:r>
              <a:rPr lang="en-US" dirty="0"/>
              <a:t>A thorough review of multiple slices will ensure consistent adjustments and adherence to the guidelines across the full volume of the prostate CTV. This slice appears fairly well-delineated with minor improvements needed, particularly posteriorly. </a:t>
            </a:r>
            <a:br>
              <a:rPr lang="en-US" dirty="0"/>
            </a:br>
            <a:endParaRPr lang="en-US" dirty="0"/>
          </a:p>
          <a:p>
            <a:endParaRPr lang="en-US" dirty="0"/>
          </a:p>
        </p:txBody>
      </p:sp>
      <p:sp>
        <p:nvSpPr>
          <p:cNvPr id="4" name="Footer Placeholder 3"/>
          <p:cNvSpPr>
            <a:spLocks noGrp="1"/>
          </p:cNvSpPr>
          <p:nvPr>
            <p:ph type="ftr" sz="quarter" idx="3"/>
          </p:nvPr>
        </p:nvSpPr>
        <p:spPr/>
        <p:txBody>
          <a:bodyPr/>
          <a:lstStyle/>
          <a:p>
            <a:r>
              <a:rPr lang="en-US" smtClean="0"/>
              <a:t>© </a:t>
            </a:r>
            <a:r>
              <a:rPr lang="en-US" altLang="zh-CN" smtClean="0"/>
              <a:t>Beiqian Qi, </a:t>
            </a:r>
            <a:r>
              <a:rPr lang="en-US" smtClean="0"/>
              <a:t>MAIA Lab, 2025</a:t>
            </a: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7743" y="1562791"/>
            <a:ext cx="3369565" cy="3369565"/>
          </a:xfrm>
          <a:prstGeom prst="rect">
            <a:avLst/>
          </a:prstGeom>
        </p:spPr>
      </p:pic>
    </p:spTree>
    <p:extLst>
      <p:ext uri="{BB962C8B-B14F-4D97-AF65-F5344CB8AC3E}">
        <p14:creationId xmlns:p14="http://schemas.microsoft.com/office/powerpoint/2010/main" val="579521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it-IT" dirty="0" smtClean="0"/>
              <a:t>65.png </a:t>
            </a:r>
          </a:p>
          <a:p>
            <a:r>
              <a:rPr lang="it-IT" dirty="0" smtClean="0"/>
              <a:t>Dice </a:t>
            </a:r>
            <a:r>
              <a:rPr lang="it-IT" dirty="0"/>
              <a:t>Score = </a:t>
            </a:r>
            <a:r>
              <a:rPr lang="it-IT" dirty="0" smtClean="0"/>
              <a:t>0.7065</a:t>
            </a:r>
          </a:p>
          <a:p>
            <a:r>
              <a:rPr lang="en-US" dirty="0" smtClean="0"/>
              <a:t>Upon </a:t>
            </a:r>
            <a:r>
              <a:rPr lang="en-US" dirty="0"/>
              <a:t>evaluating the provided CT image with predicted CTV (red) and rectum contour (blue), as well as other organs at risk (OARs), here are the assessment points and suggestions for improvement:</a:t>
            </a:r>
          </a:p>
          <a:p>
            <a:endParaRPr lang="en-US" dirty="0"/>
          </a:p>
          <a:p>
            <a:r>
              <a:rPr lang="en-US" dirty="0"/>
              <a:t>1. **Lateral Border:** </a:t>
            </a:r>
            <a:r>
              <a:rPr lang="en-US" b="0" dirty="0"/>
              <a:t>The predicted CTV appears to </a:t>
            </a:r>
            <a:r>
              <a:rPr lang="en-US" b="0" dirty="0">
                <a:solidFill>
                  <a:srgbClr val="FF0000"/>
                </a:solidFill>
              </a:rPr>
              <a:t>extend laterally beyond</a:t>
            </a:r>
            <a:r>
              <a:rPr lang="en-US" b="0" dirty="0"/>
              <a:t> the thickness of the </a:t>
            </a:r>
            <a:r>
              <a:rPr lang="en-US" b="0" dirty="0" err="1"/>
              <a:t>musculus</a:t>
            </a:r>
            <a:r>
              <a:rPr lang="en-US" b="0" dirty="0"/>
              <a:t> </a:t>
            </a:r>
            <a:r>
              <a:rPr lang="en-US" b="0" dirty="0" err="1"/>
              <a:t>levator</a:t>
            </a:r>
            <a:r>
              <a:rPr lang="en-US" b="0" dirty="0"/>
              <a:t> </a:t>
            </a:r>
            <a:r>
              <a:rPr lang="en-US" b="0" dirty="0" err="1"/>
              <a:t>ani</a:t>
            </a:r>
            <a:r>
              <a:rPr lang="en-US" b="0" dirty="0"/>
              <a:t>. The lateral border of the prostate should match the thickness of the </a:t>
            </a:r>
            <a:r>
              <a:rPr lang="en-US" b="0" dirty="0" err="1"/>
              <a:t>musculus</a:t>
            </a:r>
            <a:r>
              <a:rPr lang="en-US" b="0" dirty="0"/>
              <a:t> </a:t>
            </a:r>
            <a:r>
              <a:rPr lang="en-US" b="0" dirty="0" err="1"/>
              <a:t>levator</a:t>
            </a:r>
            <a:r>
              <a:rPr lang="en-US" b="0" dirty="0"/>
              <a:t> </a:t>
            </a:r>
            <a:r>
              <a:rPr lang="en-US" b="0" dirty="0" err="1"/>
              <a:t>ani</a:t>
            </a:r>
            <a:r>
              <a:rPr lang="en-US" b="0" dirty="0"/>
              <a:t> as defined at the level of the rectum. Therefore, the lateral borders of the prostate contour at this level should be adjusted to stay within the confines of the defined </a:t>
            </a:r>
            <a:r>
              <a:rPr lang="en-US" b="0" dirty="0" err="1"/>
              <a:t>musculus</a:t>
            </a:r>
            <a:r>
              <a:rPr lang="en-US" b="0" dirty="0"/>
              <a:t> </a:t>
            </a:r>
            <a:r>
              <a:rPr lang="en-US" b="0" dirty="0" err="1"/>
              <a:t>levator</a:t>
            </a:r>
            <a:r>
              <a:rPr lang="en-US" b="0" dirty="0"/>
              <a:t> </a:t>
            </a:r>
            <a:r>
              <a:rPr lang="en-US" b="0" dirty="0" err="1"/>
              <a:t>ani</a:t>
            </a:r>
            <a:r>
              <a:rPr lang="en-US" b="0" dirty="0"/>
              <a:t> thickness.</a:t>
            </a:r>
          </a:p>
          <a:p>
            <a:endParaRPr lang="en-US" dirty="0"/>
          </a:p>
          <a:p>
            <a:r>
              <a:rPr lang="en-US" dirty="0"/>
              <a:t>2. **Anterior Border:** </a:t>
            </a:r>
            <a:r>
              <a:rPr lang="en-US" b="0" dirty="0"/>
              <a:t>It is necessary to ensure that the anterior border includes the anterior fascia while excluding the fat area in front of the anterior fascia, unless a clear protrusion of the prostate is visible. From the current image, the red contour seems to </a:t>
            </a:r>
            <a:r>
              <a:rPr lang="en-US" b="0" dirty="0">
                <a:solidFill>
                  <a:srgbClr val="FF0000"/>
                </a:solidFill>
              </a:rPr>
              <a:t>include a part of the fat area which might be unnecessary</a:t>
            </a:r>
            <a:r>
              <a:rPr lang="en-US" b="0" dirty="0"/>
              <a:t>. This border could be slightly adjusted to more precisely follow the anterior fascia to avoid inclusion of fatty tissue.</a:t>
            </a:r>
          </a:p>
          <a:p>
            <a:endParaRPr lang="en-US" dirty="0"/>
          </a:p>
          <a:p>
            <a:r>
              <a:rPr lang="en-US" dirty="0"/>
              <a:t>3. **Posterior Border:** </a:t>
            </a:r>
            <a:r>
              <a:rPr lang="en-US" b="0" dirty="0"/>
              <a:t>According to the guideline, the posterior border of the prostate should be the anterior border of the rectum. The red contour here </a:t>
            </a:r>
            <a:r>
              <a:rPr lang="en-US" b="0" dirty="0">
                <a:solidFill>
                  <a:srgbClr val="FF0000"/>
                </a:solidFill>
              </a:rPr>
              <a:t>seems adequate </a:t>
            </a:r>
            <a:r>
              <a:rPr lang="en-US" b="0" dirty="0"/>
              <a:t>as it aligns well with the rectal contour (blue), suggesting it is appropriately constrained by the anterior rectal wall. </a:t>
            </a:r>
          </a:p>
          <a:p>
            <a:endParaRPr lang="en-US" dirty="0"/>
          </a:p>
        </p:txBody>
      </p:sp>
      <p:sp>
        <p:nvSpPr>
          <p:cNvPr id="4" name="Footer Placeholder 3"/>
          <p:cNvSpPr>
            <a:spLocks noGrp="1"/>
          </p:cNvSpPr>
          <p:nvPr>
            <p:ph type="ftr" sz="quarter" idx="3"/>
          </p:nvPr>
        </p:nvSpPr>
        <p:spPr/>
        <p:txBody>
          <a:bodyPr/>
          <a:lstStyle/>
          <a:p>
            <a:r>
              <a:rPr lang="en-US" smtClean="0"/>
              <a:t>© </a:t>
            </a:r>
            <a:r>
              <a:rPr lang="en-US" altLang="zh-CN" smtClean="0"/>
              <a:t>Beiqian Qi, </a:t>
            </a:r>
            <a:r>
              <a:rPr lang="en-US" smtClean="0"/>
              <a:t>MAIA Lab, 2025</a:t>
            </a:r>
            <a:endParaRPr lang="en-US" dirty="0" smtClean="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0" y="1024129"/>
            <a:ext cx="3386744" cy="3386744"/>
          </a:xfrm>
          <a:prstGeom prst="rect">
            <a:avLst/>
          </a:prstGeom>
        </p:spPr>
      </p:pic>
    </p:spTree>
    <p:extLst>
      <p:ext uri="{BB962C8B-B14F-4D97-AF65-F5344CB8AC3E}">
        <p14:creationId xmlns:p14="http://schemas.microsoft.com/office/powerpoint/2010/main" val="30855130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21792" y="969264"/>
            <a:ext cx="7815626" cy="5212080"/>
          </a:xfrm>
        </p:spPr>
        <p:txBody>
          <a:bodyPr>
            <a:normAutofit/>
          </a:bodyPr>
          <a:lstStyle/>
          <a:p>
            <a:r>
              <a:rPr lang="en-US" dirty="0"/>
              <a:t>In summary, </a:t>
            </a:r>
            <a:r>
              <a:rPr lang="en-US" dirty="0">
                <a:solidFill>
                  <a:srgbClr val="FF0000"/>
                </a:solidFill>
              </a:rPr>
              <a:t>adjustments mainly to the </a:t>
            </a:r>
            <a:r>
              <a:rPr lang="en-US" dirty="0" smtClean="0">
                <a:solidFill>
                  <a:srgbClr val="FF0000"/>
                </a:solidFill>
              </a:rPr>
              <a:t>lateral and anterior borders </a:t>
            </a:r>
            <a:r>
              <a:rPr lang="en-US" dirty="0"/>
              <a:t>of the red contour should improve its accuracy. Ensuring strict adherence to the </a:t>
            </a:r>
            <a:r>
              <a:rPr lang="en-US" dirty="0" smtClean="0"/>
              <a:t>guideline </a:t>
            </a:r>
            <a:r>
              <a:rPr lang="en-US" dirty="0"/>
              <a:t>boundaries will help ensure the CTV is confined accurately to the prostate. This will minimize radiation exposure to surrounding healthy tissue while targeting the prostate effectively. </a:t>
            </a:r>
          </a:p>
          <a:p>
            <a:endParaRPr lang="en-US" dirty="0"/>
          </a:p>
          <a:p>
            <a:r>
              <a:rPr lang="en-US" dirty="0"/>
              <a:t>Specific improvements:</a:t>
            </a:r>
          </a:p>
          <a:p>
            <a:r>
              <a:rPr lang="en-US" b="0" dirty="0"/>
              <a:t>- **Lateral Borders:** Adjust to be within the thickness of </a:t>
            </a:r>
            <a:r>
              <a:rPr lang="en-US" b="0" dirty="0" err="1"/>
              <a:t>musculus</a:t>
            </a:r>
            <a:r>
              <a:rPr lang="en-US" b="0" dirty="0"/>
              <a:t> </a:t>
            </a:r>
            <a:r>
              <a:rPr lang="en-US" b="0" dirty="0" err="1"/>
              <a:t>levator</a:t>
            </a:r>
            <a:r>
              <a:rPr lang="en-US" b="0" dirty="0"/>
              <a:t> </a:t>
            </a:r>
            <a:r>
              <a:rPr lang="en-US" b="0" dirty="0" err="1"/>
              <a:t>ani</a:t>
            </a:r>
            <a:r>
              <a:rPr lang="en-US" b="0" dirty="0"/>
              <a:t> at the same level as the rectum.</a:t>
            </a:r>
          </a:p>
          <a:p>
            <a:r>
              <a:rPr lang="en-US" b="0" dirty="0"/>
              <a:t>- **Anterior Border:** Re-assess and contour to ensure only the prostate and anterior fascia are included, excluding any fat tissue unless there are clear signs of prostate protrusion.</a:t>
            </a:r>
          </a:p>
          <a:p>
            <a:endParaRPr lang="en-US" dirty="0"/>
          </a:p>
          <a:p>
            <a:r>
              <a:rPr lang="en-US" dirty="0"/>
              <a:t>By making these modifications, the delineation should better match the clinical criteria for effective radiation therapy planning. </a:t>
            </a:r>
          </a:p>
          <a:p>
            <a:endParaRPr lang="en-US" dirty="0"/>
          </a:p>
          <a:p>
            <a:endParaRPr lang="en-US" dirty="0"/>
          </a:p>
        </p:txBody>
      </p:sp>
      <p:sp>
        <p:nvSpPr>
          <p:cNvPr id="4" name="Footer Placeholder 3"/>
          <p:cNvSpPr>
            <a:spLocks noGrp="1"/>
          </p:cNvSpPr>
          <p:nvPr>
            <p:ph type="ftr" sz="quarter" idx="3"/>
          </p:nvPr>
        </p:nvSpPr>
        <p:spPr/>
        <p:txBody>
          <a:bodyPr/>
          <a:lstStyle/>
          <a:p>
            <a:r>
              <a:rPr lang="en-US" smtClean="0"/>
              <a:t>© </a:t>
            </a:r>
            <a:r>
              <a:rPr lang="en-US" altLang="zh-CN" smtClean="0"/>
              <a:t>Beiqian Qi, </a:t>
            </a:r>
            <a:r>
              <a:rPr lang="en-US" smtClean="0"/>
              <a:t>MAIA Lab, 2025</a:t>
            </a:r>
            <a:endParaRPr lang="en-US"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0" y="1024129"/>
            <a:ext cx="3386744" cy="3386744"/>
          </a:xfrm>
          <a:prstGeom prst="rect">
            <a:avLst/>
          </a:prstGeom>
        </p:spPr>
      </p:pic>
    </p:spTree>
    <p:extLst>
      <p:ext uri="{BB962C8B-B14F-4D97-AF65-F5344CB8AC3E}">
        <p14:creationId xmlns:p14="http://schemas.microsoft.com/office/powerpoint/2010/main" val="2415184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it-IT" dirty="0" smtClean="0"/>
              <a:t>55.png</a:t>
            </a:r>
          </a:p>
          <a:p>
            <a:r>
              <a:rPr lang="it-IT" dirty="0" smtClean="0"/>
              <a:t>Dice </a:t>
            </a:r>
            <a:r>
              <a:rPr lang="it-IT" dirty="0"/>
              <a:t>Score </a:t>
            </a:r>
            <a:r>
              <a:rPr lang="it-IT" dirty="0" smtClean="0"/>
              <a:t>= 0.7137</a:t>
            </a:r>
          </a:p>
          <a:p>
            <a:r>
              <a:rPr lang="en-US" dirty="0" smtClean="0"/>
              <a:t>Based </a:t>
            </a:r>
            <a:r>
              <a:rPr lang="en-US" dirty="0"/>
              <a:t>on the guideline provided and reviewing the CT image with the predicted CTV contour (red) and the rectum contour (blue), here are the evaluation points and suggestions for improvement:</a:t>
            </a:r>
          </a:p>
          <a:p>
            <a:endParaRPr lang="en-US" dirty="0"/>
          </a:p>
          <a:p>
            <a:r>
              <a:rPr lang="en-US" dirty="0"/>
              <a:t>1. **Lateral Borders:**</a:t>
            </a:r>
          </a:p>
          <a:p>
            <a:r>
              <a:rPr lang="en-US" b="0" dirty="0"/>
              <a:t>   - The lateral borders should align with the thickness of the </a:t>
            </a:r>
            <a:r>
              <a:rPr lang="en-US" b="0" dirty="0" err="1"/>
              <a:t>musculus</a:t>
            </a:r>
            <a:r>
              <a:rPr lang="en-US" b="0" dirty="0"/>
              <a:t> </a:t>
            </a:r>
            <a:r>
              <a:rPr lang="en-US" b="0" dirty="0" err="1"/>
              <a:t>levator</a:t>
            </a:r>
            <a:r>
              <a:rPr lang="en-US" b="0" dirty="0"/>
              <a:t> </a:t>
            </a:r>
            <a:r>
              <a:rPr lang="en-US" b="0" dirty="0" err="1"/>
              <a:t>ani</a:t>
            </a:r>
            <a:r>
              <a:rPr lang="en-US" b="0" dirty="0"/>
              <a:t>. The predicted CTV contour </a:t>
            </a:r>
            <a:r>
              <a:rPr lang="en-US" b="0" dirty="0">
                <a:solidFill>
                  <a:srgbClr val="FF0000"/>
                </a:solidFill>
              </a:rPr>
              <a:t>seems appropriate</a:t>
            </a:r>
            <a:r>
              <a:rPr lang="en-US" b="0" dirty="0"/>
              <a:t> in terms of lateral extension, following the guidelines. </a:t>
            </a:r>
            <a:r>
              <a:rPr lang="en-US" b="0" dirty="0">
                <a:solidFill>
                  <a:srgbClr val="FF0000"/>
                </a:solidFill>
              </a:rPr>
              <a:t>No significant adjustments</a:t>
            </a:r>
            <a:r>
              <a:rPr lang="en-US" b="0" dirty="0"/>
              <a:t> are needed for the lateral borders.</a:t>
            </a:r>
          </a:p>
          <a:p>
            <a:endParaRPr lang="en-US" dirty="0"/>
          </a:p>
          <a:p>
            <a:r>
              <a:rPr lang="en-US" dirty="0"/>
              <a:t>2. **Anterior Border:**</a:t>
            </a:r>
          </a:p>
          <a:p>
            <a:r>
              <a:rPr lang="en-US" dirty="0"/>
              <a:t>   </a:t>
            </a:r>
            <a:r>
              <a:rPr lang="en-US" b="0" dirty="0"/>
              <a:t>- The anterior border of the CTV should include the anterior fascia and exclude the fat unless there is a prostate protrusion. In this case, the predicted CTV </a:t>
            </a:r>
            <a:r>
              <a:rPr lang="en-US" b="0" dirty="0">
                <a:solidFill>
                  <a:srgbClr val="FF0000"/>
                </a:solidFill>
              </a:rPr>
              <a:t>seems to include the anterior fascia but partially extends into the fat area. </a:t>
            </a:r>
            <a:r>
              <a:rPr lang="en-US" b="0" dirty="0"/>
              <a:t>This may need refinement to exclude the fat region unless there is a clear prostate bulging visible.</a:t>
            </a:r>
          </a:p>
          <a:p>
            <a:r>
              <a:rPr lang="en-US" b="0" dirty="0"/>
              <a:t>   - **Suggestion:** </a:t>
            </a:r>
            <a:r>
              <a:rPr lang="en-US" b="0" dirty="0">
                <a:solidFill>
                  <a:srgbClr val="FF0000"/>
                </a:solidFill>
              </a:rPr>
              <a:t>Narrow the anterior border </a:t>
            </a:r>
            <a:r>
              <a:rPr lang="en-US" b="0" dirty="0"/>
              <a:t>to exclude the fat and follow the contour of the anterior fascia more closely.</a:t>
            </a:r>
          </a:p>
          <a:p>
            <a:endParaRPr lang="en-US" dirty="0"/>
          </a:p>
          <a:p>
            <a:endParaRPr lang="en-US" dirty="0"/>
          </a:p>
        </p:txBody>
      </p:sp>
      <p:sp>
        <p:nvSpPr>
          <p:cNvPr id="4" name="Footer Placeholder 3"/>
          <p:cNvSpPr>
            <a:spLocks noGrp="1"/>
          </p:cNvSpPr>
          <p:nvPr>
            <p:ph type="ftr" sz="quarter" idx="3"/>
          </p:nvPr>
        </p:nvSpPr>
        <p:spPr/>
        <p:txBody>
          <a:bodyPr/>
          <a:lstStyle/>
          <a:p>
            <a:r>
              <a:rPr lang="en-US" smtClean="0"/>
              <a:t>© </a:t>
            </a:r>
            <a:r>
              <a:rPr lang="en-US" altLang="zh-CN" smtClean="0"/>
              <a:t>Beiqian Qi, </a:t>
            </a:r>
            <a:r>
              <a:rPr lang="en-US" smtClean="0"/>
              <a:t>MAIA Lab, 2025</a:t>
            </a:r>
            <a:endParaRPr lang="en-US"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0778" y="1150898"/>
            <a:ext cx="3429831" cy="3429831"/>
          </a:xfrm>
          <a:prstGeom prst="rect">
            <a:avLst/>
          </a:prstGeom>
        </p:spPr>
      </p:pic>
    </p:spTree>
    <p:extLst>
      <p:ext uri="{BB962C8B-B14F-4D97-AF65-F5344CB8AC3E}">
        <p14:creationId xmlns:p14="http://schemas.microsoft.com/office/powerpoint/2010/main" val="40999186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3. **Posterior Border:**</a:t>
            </a:r>
          </a:p>
          <a:p>
            <a:r>
              <a:rPr lang="en-US" b="0" dirty="0"/>
              <a:t>   - The posterior border should align with the anterior border of the rectum. The </a:t>
            </a:r>
            <a:r>
              <a:rPr lang="en-US" b="0" dirty="0">
                <a:solidFill>
                  <a:srgbClr val="FF0000"/>
                </a:solidFill>
              </a:rPr>
              <a:t>current CTV contour projects minimally into the rectum region.</a:t>
            </a:r>
          </a:p>
          <a:p>
            <a:r>
              <a:rPr lang="en-US" b="0" dirty="0"/>
              <a:t>   - **Suggestion:** Adjust the posterior border to be exactly anterior to the rectum without extending into the blue delineation.</a:t>
            </a:r>
          </a:p>
          <a:p>
            <a:endParaRPr lang="en-US" dirty="0"/>
          </a:p>
          <a:p>
            <a:r>
              <a:rPr lang="en-US" dirty="0"/>
              <a:t>4. **General Shape:**</a:t>
            </a:r>
          </a:p>
          <a:p>
            <a:r>
              <a:rPr lang="en-US" b="0" dirty="0"/>
              <a:t>   - The overall shape of the CTV resembles the prostate anatomy quite closely but could benefit from minor adjustments as indicated above to ensure adherence to the given guidelines.</a:t>
            </a:r>
          </a:p>
          <a:p>
            <a:endParaRPr lang="en-US" b="0" dirty="0"/>
          </a:p>
          <a:p>
            <a:r>
              <a:rPr lang="en-US" dirty="0"/>
              <a:t>5. **Verification of Contours:**</a:t>
            </a:r>
          </a:p>
          <a:p>
            <a:r>
              <a:rPr lang="en-US" b="0" dirty="0"/>
              <a:t>   - Ensure that the CTV contour extends through the entire length of the prostate consistently at all slices of the CT scan.</a:t>
            </a:r>
          </a:p>
          <a:p>
            <a:endParaRPr lang="en-US" b="0" dirty="0"/>
          </a:p>
          <a:p>
            <a:r>
              <a:rPr lang="en-US" b="0" dirty="0"/>
              <a:t>By making these adjustments to the lateral, anterior, and posterior borders, the accuracy of the CTV delineation can be improved to more closely follow the clinical guidelines for effective radiation therapy planning. </a:t>
            </a:r>
          </a:p>
          <a:p>
            <a:endParaRPr lang="en-US" b="0" dirty="0"/>
          </a:p>
        </p:txBody>
      </p:sp>
      <p:sp>
        <p:nvSpPr>
          <p:cNvPr id="4" name="Footer Placeholder 3"/>
          <p:cNvSpPr>
            <a:spLocks noGrp="1"/>
          </p:cNvSpPr>
          <p:nvPr>
            <p:ph type="ftr" sz="quarter" idx="3"/>
          </p:nvPr>
        </p:nvSpPr>
        <p:spPr/>
        <p:txBody>
          <a:bodyPr/>
          <a:lstStyle/>
          <a:p>
            <a:r>
              <a:rPr lang="en-US" smtClean="0"/>
              <a:t>© </a:t>
            </a:r>
            <a:r>
              <a:rPr lang="en-US" altLang="zh-CN" smtClean="0"/>
              <a:t>Beiqian Qi, </a:t>
            </a:r>
            <a:r>
              <a:rPr lang="en-US" smtClean="0"/>
              <a:t>MAIA Lab, 2025</a:t>
            </a: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0778" y="1092708"/>
            <a:ext cx="3429831" cy="3429831"/>
          </a:xfrm>
          <a:prstGeom prst="rect">
            <a:avLst/>
          </a:prstGeom>
        </p:spPr>
      </p:pic>
    </p:spTree>
    <p:extLst>
      <p:ext uri="{BB962C8B-B14F-4D97-AF65-F5344CB8AC3E}">
        <p14:creationId xmlns:p14="http://schemas.microsoft.com/office/powerpoint/2010/main" val="6499865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it-IT" dirty="0" smtClean="0"/>
              <a:t>69.png</a:t>
            </a:r>
          </a:p>
          <a:p>
            <a:r>
              <a:rPr lang="it-IT" dirty="0" smtClean="0"/>
              <a:t>Dice </a:t>
            </a:r>
            <a:r>
              <a:rPr lang="it-IT" dirty="0"/>
              <a:t>Score = </a:t>
            </a:r>
            <a:r>
              <a:rPr lang="it-IT" dirty="0" smtClean="0"/>
              <a:t>0.7268</a:t>
            </a:r>
          </a:p>
          <a:p>
            <a:r>
              <a:rPr lang="en-US" dirty="0" smtClean="0"/>
              <a:t>The </a:t>
            </a:r>
            <a:r>
              <a:rPr lang="en-US" dirty="0"/>
              <a:t>CTV contour delineated in red generally corresponds well with anatomical landmarks for the prostate, but there are a few areas that need adjustment:</a:t>
            </a:r>
          </a:p>
          <a:p>
            <a:endParaRPr lang="en-US" dirty="0"/>
          </a:p>
          <a:p>
            <a:r>
              <a:rPr lang="en-US" dirty="0"/>
              <a:t>1. **Lateral Borders**:</a:t>
            </a:r>
          </a:p>
          <a:p>
            <a:r>
              <a:rPr lang="en-US" b="0" dirty="0"/>
              <a:t>   - The contour seems to </a:t>
            </a:r>
            <a:r>
              <a:rPr lang="en-US" b="0" dirty="0">
                <a:solidFill>
                  <a:srgbClr val="FF0000"/>
                </a:solidFill>
              </a:rPr>
              <a:t>be extended laterally into the </a:t>
            </a:r>
            <a:r>
              <a:rPr lang="en-US" b="0" dirty="0" err="1">
                <a:solidFill>
                  <a:srgbClr val="FF0000"/>
                </a:solidFill>
              </a:rPr>
              <a:t>musculus</a:t>
            </a:r>
            <a:r>
              <a:rPr lang="en-US" b="0" dirty="0">
                <a:solidFill>
                  <a:srgbClr val="FF0000"/>
                </a:solidFill>
              </a:rPr>
              <a:t> </a:t>
            </a:r>
            <a:r>
              <a:rPr lang="en-US" b="0" dirty="0" err="1">
                <a:solidFill>
                  <a:srgbClr val="FF0000"/>
                </a:solidFill>
              </a:rPr>
              <a:t>levator</a:t>
            </a:r>
            <a:r>
              <a:rPr lang="en-US" b="0" dirty="0">
                <a:solidFill>
                  <a:srgbClr val="FF0000"/>
                </a:solidFill>
              </a:rPr>
              <a:t> </a:t>
            </a:r>
            <a:r>
              <a:rPr lang="en-US" b="0" dirty="0" err="1">
                <a:solidFill>
                  <a:srgbClr val="FF0000"/>
                </a:solidFill>
              </a:rPr>
              <a:t>ani</a:t>
            </a:r>
            <a:r>
              <a:rPr lang="en-US" b="0" dirty="0">
                <a:solidFill>
                  <a:srgbClr val="FF0000"/>
                </a:solidFill>
              </a:rPr>
              <a:t> and potentially beyond it. </a:t>
            </a:r>
            <a:r>
              <a:rPr lang="en-US" b="0" dirty="0"/>
              <a:t>As per the guideline, the lateral borders should be delineated based on the thickness of the </a:t>
            </a:r>
            <a:r>
              <a:rPr lang="en-US" b="0" dirty="0" err="1"/>
              <a:t>levator</a:t>
            </a:r>
            <a:r>
              <a:rPr lang="en-US" b="0" dirty="0"/>
              <a:t> </a:t>
            </a:r>
            <a:r>
              <a:rPr lang="en-US" b="0" dirty="0" err="1"/>
              <a:t>ani</a:t>
            </a:r>
            <a:r>
              <a:rPr lang="en-US" b="0" dirty="0"/>
              <a:t> muscle at the level of the rectum and should be maintained consistently along the entire length of the prostate. You can compare the </a:t>
            </a:r>
            <a:r>
              <a:rPr lang="en-US" b="0" dirty="0" err="1"/>
              <a:t>musculus</a:t>
            </a:r>
            <a:r>
              <a:rPr lang="en-US" b="0" dirty="0"/>
              <a:t> </a:t>
            </a:r>
            <a:r>
              <a:rPr lang="en-US" b="0" dirty="0" err="1"/>
              <a:t>levator</a:t>
            </a:r>
            <a:r>
              <a:rPr lang="en-US" b="0" dirty="0"/>
              <a:t> </a:t>
            </a:r>
            <a:r>
              <a:rPr lang="en-US" b="0" dirty="0" err="1"/>
              <a:t>ani</a:t>
            </a:r>
            <a:r>
              <a:rPr lang="en-US" b="0" dirty="0"/>
              <a:t> thickness adjacent to the rectum and ensure it extends neither further laterally nor medially beyond this.</a:t>
            </a:r>
          </a:p>
          <a:p>
            <a:endParaRPr lang="en-US" b="0" dirty="0"/>
          </a:p>
          <a:p>
            <a:r>
              <a:rPr lang="en-US" dirty="0"/>
              <a:t>2. **Anterior Border**:</a:t>
            </a:r>
          </a:p>
          <a:p>
            <a:r>
              <a:rPr lang="en-US" b="0" dirty="0"/>
              <a:t>   - The anterior border of the prostate defined by the red contour </a:t>
            </a:r>
            <a:r>
              <a:rPr lang="en-US" b="0" dirty="0">
                <a:solidFill>
                  <a:srgbClr val="FF0000"/>
                </a:solidFill>
              </a:rPr>
              <a:t>appears to be within appropriate limits</a:t>
            </a:r>
            <a:r>
              <a:rPr lang="en-US" b="0" dirty="0"/>
              <a:t>. However, we need to confirm that the anterior fascia is included and no fat area is included unless there is a visible protrusion of the prostate. This seems to be followed </a:t>
            </a:r>
            <a:r>
              <a:rPr lang="en-US" b="0" dirty="0">
                <a:solidFill>
                  <a:srgbClr val="FF0000"/>
                </a:solidFill>
              </a:rPr>
              <a:t>properly</a:t>
            </a:r>
            <a:r>
              <a:rPr lang="en-US" b="0" dirty="0"/>
              <a:t> in this image.</a:t>
            </a:r>
          </a:p>
          <a:p>
            <a:endParaRPr lang="en-US" dirty="0"/>
          </a:p>
          <a:p>
            <a:r>
              <a:rPr lang="en-US" dirty="0"/>
              <a:t>3. **Posterior Border**:</a:t>
            </a:r>
          </a:p>
          <a:p>
            <a:r>
              <a:rPr lang="en-US" dirty="0"/>
              <a:t>   </a:t>
            </a:r>
            <a:r>
              <a:rPr lang="en-US" b="0" dirty="0"/>
              <a:t>- The posterior border should abut the anterior border of the rectum (blue). The delineation in the current image is </a:t>
            </a:r>
            <a:r>
              <a:rPr lang="en-US" b="0" dirty="0">
                <a:solidFill>
                  <a:srgbClr val="FF0000"/>
                </a:solidFill>
              </a:rPr>
              <a:t>appropriate</a:t>
            </a:r>
            <a:r>
              <a:rPr lang="en-US" b="0" dirty="0"/>
              <a:t> and follows this guideline.</a:t>
            </a:r>
          </a:p>
          <a:p>
            <a:endParaRPr lang="en-US" dirty="0"/>
          </a:p>
          <a:p>
            <a:endParaRPr lang="en-US" dirty="0"/>
          </a:p>
        </p:txBody>
      </p:sp>
      <p:sp>
        <p:nvSpPr>
          <p:cNvPr id="4" name="Footer Placeholder 3"/>
          <p:cNvSpPr>
            <a:spLocks noGrp="1"/>
          </p:cNvSpPr>
          <p:nvPr>
            <p:ph type="ftr" sz="quarter" idx="3"/>
          </p:nvPr>
        </p:nvSpPr>
        <p:spPr/>
        <p:txBody>
          <a:bodyPr/>
          <a:lstStyle/>
          <a:p>
            <a:r>
              <a:rPr lang="en-US" smtClean="0"/>
              <a:t>© </a:t>
            </a:r>
            <a:r>
              <a:rPr lang="en-US" altLang="zh-CN" smtClean="0"/>
              <a:t>Beiqian Qi, </a:t>
            </a:r>
            <a:r>
              <a:rPr lang="en-US" smtClean="0"/>
              <a:t>MAIA Lab, 2025</a:t>
            </a:r>
            <a:endParaRPr lang="en-US"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2974" y="1098942"/>
            <a:ext cx="3388268" cy="3388268"/>
          </a:xfrm>
          <a:prstGeom prst="rect">
            <a:avLst/>
          </a:prstGeom>
        </p:spPr>
      </p:pic>
    </p:spTree>
    <p:extLst>
      <p:ext uri="{BB962C8B-B14F-4D97-AF65-F5344CB8AC3E}">
        <p14:creationId xmlns:p14="http://schemas.microsoft.com/office/powerpoint/2010/main" val="201743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 Suggested Improvements:</a:t>
            </a:r>
          </a:p>
          <a:p>
            <a:r>
              <a:rPr lang="en-US" dirty="0"/>
              <a:t>1. **Lateral Borders**:</a:t>
            </a:r>
          </a:p>
          <a:p>
            <a:r>
              <a:rPr lang="en-US" b="0" dirty="0"/>
              <a:t>   - Adjust the contour to </a:t>
            </a:r>
            <a:r>
              <a:rPr lang="en-US" b="0" dirty="0">
                <a:solidFill>
                  <a:srgbClr val="FF0000"/>
                </a:solidFill>
              </a:rPr>
              <a:t>exclude</a:t>
            </a:r>
            <a:r>
              <a:rPr lang="en-US" b="0" dirty="0"/>
              <a:t> any portions of the </a:t>
            </a:r>
            <a:r>
              <a:rPr lang="en-US" b="0" dirty="0" err="1"/>
              <a:t>musculus</a:t>
            </a:r>
            <a:r>
              <a:rPr lang="en-US" b="0" dirty="0"/>
              <a:t> </a:t>
            </a:r>
            <a:r>
              <a:rPr lang="en-US" b="0" dirty="0" err="1"/>
              <a:t>levator</a:t>
            </a:r>
            <a:r>
              <a:rPr lang="en-US" b="0" dirty="0"/>
              <a:t> </a:t>
            </a:r>
            <a:r>
              <a:rPr lang="en-US" b="0" dirty="0" err="1"/>
              <a:t>ani</a:t>
            </a:r>
            <a:r>
              <a:rPr lang="en-US" b="0" dirty="0"/>
              <a:t> if it is inaccurately included. Carefully trace the lateral edge to align with the musculature as observed in the slice.</a:t>
            </a:r>
          </a:p>
          <a:p>
            <a:endParaRPr lang="en-US" dirty="0"/>
          </a:p>
          <a:p>
            <a:r>
              <a:rPr lang="en-US" dirty="0"/>
              <a:t>2. **Consistency**:</a:t>
            </a:r>
          </a:p>
          <a:p>
            <a:r>
              <a:rPr lang="en-US" dirty="0"/>
              <a:t>   </a:t>
            </a:r>
            <a:r>
              <a:rPr lang="en-US" b="0" dirty="0"/>
              <a:t>- Ensure the adjustments are consistent throughout all image slices of the prostate, maintaining the same delineation principles based on the anatomical landmarks described in the guidelines.</a:t>
            </a:r>
          </a:p>
          <a:p>
            <a:endParaRPr lang="en-US" dirty="0"/>
          </a:p>
          <a:p>
            <a:r>
              <a:rPr lang="en-US" dirty="0"/>
              <a:t>These modifications will ensure the CTV is accurately delineated, minimizing unnecessary exposure of healthy tissues to radiation. Always review each slice of the delineation for consistent adherence to the guidelines. </a:t>
            </a:r>
          </a:p>
          <a:p>
            <a:endParaRPr lang="en-US" dirty="0"/>
          </a:p>
        </p:txBody>
      </p:sp>
      <p:sp>
        <p:nvSpPr>
          <p:cNvPr id="4" name="Footer Placeholder 3"/>
          <p:cNvSpPr>
            <a:spLocks noGrp="1"/>
          </p:cNvSpPr>
          <p:nvPr>
            <p:ph type="ftr" sz="quarter" idx="3"/>
          </p:nvPr>
        </p:nvSpPr>
        <p:spPr/>
        <p:txBody>
          <a:bodyPr/>
          <a:lstStyle/>
          <a:p>
            <a:r>
              <a:rPr lang="en-US" smtClean="0"/>
              <a:t>© </a:t>
            </a:r>
            <a:r>
              <a:rPr lang="en-US" altLang="zh-CN" smtClean="0"/>
              <a:t>Beiqian Qi, </a:t>
            </a:r>
            <a:r>
              <a:rPr lang="en-US" smtClean="0"/>
              <a:t>MAIA Lab, 2025</a:t>
            </a: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2974" y="1098942"/>
            <a:ext cx="3388268" cy="3388268"/>
          </a:xfrm>
          <a:prstGeom prst="rect">
            <a:avLst/>
          </a:prstGeom>
        </p:spPr>
      </p:pic>
    </p:spTree>
    <p:extLst>
      <p:ext uri="{BB962C8B-B14F-4D97-AF65-F5344CB8AC3E}">
        <p14:creationId xmlns:p14="http://schemas.microsoft.com/office/powerpoint/2010/main" val="29002741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normAutofit/>
          </a:bodyPr>
          <a:lstStyle/>
          <a:p>
            <a:r>
              <a:rPr lang="en-US" dirty="0" err="1" smtClean="0"/>
              <a:t>ChatGPT</a:t>
            </a:r>
            <a:r>
              <a:rPr lang="en-US" dirty="0" smtClean="0"/>
              <a:t> cannot give the improvements visually; </a:t>
            </a:r>
          </a:p>
          <a:p>
            <a:r>
              <a:rPr lang="en-US" dirty="0" smtClean="0"/>
              <a:t>The evaluation accuracy does not show relation with Dice scores. </a:t>
            </a:r>
          </a:p>
          <a:p>
            <a:endParaRPr lang="en-US" dirty="0"/>
          </a:p>
          <a:p>
            <a:pPr marL="0" indent="0">
              <a:buNone/>
            </a:pPr>
            <a:r>
              <a:rPr lang="en-US" sz="3200" dirty="0" smtClean="0"/>
              <a:t>Improvements</a:t>
            </a:r>
          </a:p>
          <a:p>
            <a:r>
              <a:rPr lang="en-US" dirty="0"/>
              <a:t>Provide clinical delineation examples for few-shot learning and chain of thought;</a:t>
            </a:r>
          </a:p>
          <a:p>
            <a:r>
              <a:rPr lang="en-US" dirty="0"/>
              <a:t>Combined with MRI images to use soft tissue boundaries; </a:t>
            </a:r>
          </a:p>
          <a:p>
            <a:r>
              <a:rPr lang="en-US" dirty="0"/>
              <a:t>Use other models such as </a:t>
            </a:r>
            <a:r>
              <a:rPr lang="en-US" dirty="0" err="1"/>
              <a:t>DeepSeek</a:t>
            </a:r>
            <a:r>
              <a:rPr lang="en-US" dirty="0"/>
              <a:t> to evaluate the contour;</a:t>
            </a:r>
          </a:p>
          <a:p>
            <a:r>
              <a:rPr lang="en-US" dirty="0"/>
              <a:t>How to quantitatively analyze </a:t>
            </a:r>
            <a:r>
              <a:rPr lang="en-US" dirty="0" err="1"/>
              <a:t>ChatGPT’s</a:t>
            </a:r>
            <a:r>
              <a:rPr lang="en-US" dirty="0"/>
              <a:t> response </a:t>
            </a:r>
          </a:p>
          <a:p>
            <a:pPr marL="0" indent="0">
              <a:buNone/>
            </a:pPr>
            <a:endParaRPr lang="en-US" sz="3200" dirty="0"/>
          </a:p>
        </p:txBody>
      </p:sp>
      <p:sp>
        <p:nvSpPr>
          <p:cNvPr id="4" name="Footer Placeholder 3"/>
          <p:cNvSpPr>
            <a:spLocks noGrp="1"/>
          </p:cNvSpPr>
          <p:nvPr>
            <p:ph type="ftr" sz="quarter" idx="3"/>
          </p:nvPr>
        </p:nvSpPr>
        <p:spPr/>
        <p:txBody>
          <a:bodyPr/>
          <a:lstStyle/>
          <a:p>
            <a:r>
              <a:rPr lang="en-US" smtClean="0"/>
              <a:t>© </a:t>
            </a:r>
            <a:r>
              <a:rPr lang="en-US" altLang="zh-CN" smtClean="0"/>
              <a:t>Beiqian Qi, </a:t>
            </a:r>
            <a:r>
              <a:rPr lang="en-US" smtClean="0"/>
              <a:t>MAIA Lab, 2025</a:t>
            </a:r>
            <a:endParaRPr lang="en-US" dirty="0" smtClean="0"/>
          </a:p>
        </p:txBody>
      </p:sp>
    </p:spTree>
    <p:extLst>
      <p:ext uri="{BB962C8B-B14F-4D97-AF65-F5344CB8AC3E}">
        <p14:creationId xmlns:p14="http://schemas.microsoft.com/office/powerpoint/2010/main" val="39525733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0"/>
            <a:ext cx="12193057" cy="9406943"/>
          </a:xfrm>
          <a:prstGeom prst="rect">
            <a:avLst/>
          </a:prstGeom>
        </p:spPr>
      </p:pic>
      <p:pic>
        <p:nvPicPr>
          <p:cNvPr id="4" name="Picture 3" descr="Logo&#10;&#10;Description automatically generated">
            <a:extLst>
              <a:ext uri="{FF2B5EF4-FFF2-40B4-BE49-F238E27FC236}">
                <a16:creationId xmlns:a16="http://schemas.microsoft.com/office/drawing/2014/main" id="{7D512C8D-E0EE-48E1-8234-771C0D0E7D88}"/>
              </a:ext>
            </a:extLst>
          </p:cNvPr>
          <p:cNvPicPr>
            <a:picLocks noChangeAspect="1"/>
          </p:cNvPicPr>
          <p:nvPr/>
        </p:nvPicPr>
        <p:blipFill>
          <a:blip r:embed="rId3"/>
          <a:stretch>
            <a:fillRect/>
          </a:stretch>
        </p:blipFill>
        <p:spPr>
          <a:xfrm>
            <a:off x="4536416" y="94023"/>
            <a:ext cx="2743200" cy="996433"/>
          </a:xfrm>
          <a:prstGeom prst="rect">
            <a:avLst/>
          </a:prstGeom>
        </p:spPr>
      </p:pic>
    </p:spTree>
    <p:extLst>
      <p:ext uri="{BB962C8B-B14F-4D97-AF65-F5344CB8AC3E}">
        <p14:creationId xmlns:p14="http://schemas.microsoft.com/office/powerpoint/2010/main" val="42812189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6F564A-7C36-6FFB-DDCC-5761F19D2E6A}"/>
              </a:ext>
            </a:extLst>
          </p:cNvPr>
          <p:cNvSpPr>
            <a:spLocks noGrp="1"/>
          </p:cNvSpPr>
          <p:nvPr>
            <p:ph type="title"/>
          </p:nvPr>
        </p:nvSpPr>
        <p:spPr/>
        <p:txBody>
          <a:bodyPr/>
          <a:lstStyle/>
          <a:p>
            <a:r>
              <a:rPr lang="en-US" dirty="0" smtClean="0"/>
              <a:t>Introduction</a:t>
            </a:r>
            <a:endParaRPr lang="en-US" dirty="0"/>
          </a:p>
        </p:txBody>
      </p:sp>
      <p:sp>
        <p:nvSpPr>
          <p:cNvPr id="6" name="Content Placeholder 5">
            <a:extLst>
              <a:ext uri="{FF2B5EF4-FFF2-40B4-BE49-F238E27FC236}">
                <a16:creationId xmlns:a16="http://schemas.microsoft.com/office/drawing/2014/main" id="{653BED66-7CF6-4E71-BFFD-DD7019572876}"/>
              </a:ext>
            </a:extLst>
          </p:cNvPr>
          <p:cNvSpPr>
            <a:spLocks noGrp="1"/>
          </p:cNvSpPr>
          <p:nvPr>
            <p:ph idx="1"/>
          </p:nvPr>
        </p:nvSpPr>
        <p:spPr/>
        <p:txBody>
          <a:bodyPr/>
          <a:lstStyle/>
          <a:p>
            <a:r>
              <a:rPr lang="en-US" dirty="0" smtClean="0"/>
              <a:t>Aim: </a:t>
            </a:r>
            <a:r>
              <a:rPr lang="en-US" dirty="0" smtClean="0"/>
              <a:t>Use </a:t>
            </a:r>
            <a:r>
              <a:rPr lang="en-US" dirty="0" err="1" smtClean="0"/>
              <a:t>ChatGPT</a:t>
            </a:r>
            <a:r>
              <a:rPr lang="en-US" dirty="0" smtClean="0"/>
              <a:t> to facilitate the contour quality assurance (QA), which could be later integrated into clinical workflow AI agent.</a:t>
            </a:r>
          </a:p>
          <a:p>
            <a:endParaRPr lang="en-US" dirty="0"/>
          </a:p>
          <a:p>
            <a:pPr marL="0" indent="0">
              <a:buNone/>
            </a:pPr>
            <a:r>
              <a:rPr lang="en-US" sz="3200" dirty="0" smtClean="0"/>
              <a:t>Methods</a:t>
            </a:r>
          </a:p>
          <a:p>
            <a:r>
              <a:rPr lang="en-US" dirty="0"/>
              <a:t>A 3D </a:t>
            </a:r>
            <a:r>
              <a:rPr lang="en-US" dirty="0" err="1"/>
              <a:t>UNet</a:t>
            </a:r>
            <a:r>
              <a:rPr lang="en-US" dirty="0"/>
              <a:t> for CTV delineation</a:t>
            </a:r>
            <a:r>
              <a:rPr lang="en-US" dirty="0" smtClean="0"/>
              <a:t>.</a:t>
            </a:r>
          </a:p>
          <a:p>
            <a:r>
              <a:rPr lang="en-US" dirty="0" smtClean="0"/>
              <a:t>Training data: 100 CT images and CTV for prostate cancer</a:t>
            </a:r>
          </a:p>
          <a:p>
            <a:r>
              <a:rPr lang="en-US" dirty="0" smtClean="0"/>
              <a:t>Preprocess: The CT image is cropped to contain only prostate closely of 64*64*32.</a:t>
            </a:r>
          </a:p>
          <a:p>
            <a:endParaRPr lang="en-US" dirty="0" smtClean="0"/>
          </a:p>
          <a:p>
            <a:endParaRPr lang="en-US" dirty="0"/>
          </a:p>
          <a:p>
            <a:r>
              <a:rPr lang="en-US" dirty="0" smtClean="0"/>
              <a:t>Accuracy: The </a:t>
            </a:r>
            <a:r>
              <a:rPr lang="en-US" dirty="0"/>
              <a:t>average Dice score is </a:t>
            </a:r>
            <a:r>
              <a:rPr lang="en-US" dirty="0" smtClean="0">
                <a:solidFill>
                  <a:srgbClr val="003789"/>
                </a:solidFill>
              </a:rPr>
              <a:t>0.8065</a:t>
            </a:r>
            <a:r>
              <a:rPr lang="en-US" dirty="0" smtClean="0"/>
              <a:t> </a:t>
            </a:r>
            <a:r>
              <a:rPr lang="en-US" dirty="0"/>
              <a:t>for the experiment data. </a:t>
            </a:r>
          </a:p>
          <a:p>
            <a:endParaRPr lang="en-US" dirty="0" smtClean="0"/>
          </a:p>
          <a:p>
            <a:endParaRPr lang="en-US" dirty="0" smtClean="0"/>
          </a:p>
          <a:p>
            <a:endParaRPr lang="en-US" dirty="0"/>
          </a:p>
          <a:p>
            <a:endParaRPr lang="en-US" dirty="0" smtClean="0"/>
          </a:p>
          <a:p>
            <a:endParaRPr lang="en-US" dirty="0"/>
          </a:p>
        </p:txBody>
      </p:sp>
      <p:sp>
        <p:nvSpPr>
          <p:cNvPr id="4" name="Footer Placeholder 3">
            <a:extLst>
              <a:ext uri="{FF2B5EF4-FFF2-40B4-BE49-F238E27FC236}">
                <a16:creationId xmlns:a16="http://schemas.microsoft.com/office/drawing/2014/main" id="{9968A604-7B19-6B91-9A63-31FB64465D1D}"/>
              </a:ext>
            </a:extLst>
          </p:cNvPr>
          <p:cNvSpPr>
            <a:spLocks noGrp="1"/>
          </p:cNvSpPr>
          <p:nvPr>
            <p:ph type="ftr" sz="quarter" idx="3"/>
          </p:nvPr>
        </p:nvSpPr>
        <p:spPr/>
        <p:txBody>
          <a:bodyPr/>
          <a:lstStyle/>
          <a:p>
            <a:r>
              <a:rPr lang="en-US" dirty="0"/>
              <a:t>© </a:t>
            </a:r>
            <a:r>
              <a:rPr lang="en-US" altLang="zh-CN" dirty="0" smtClean="0"/>
              <a:t>Beiqian Qi, </a:t>
            </a:r>
            <a:r>
              <a:rPr lang="en-US" dirty="0"/>
              <a:t>MAIA Lab, 2024</a:t>
            </a:r>
          </a:p>
        </p:txBody>
      </p:sp>
    </p:spTree>
    <p:extLst>
      <p:ext uri="{BB962C8B-B14F-4D97-AF65-F5344CB8AC3E}">
        <p14:creationId xmlns:p14="http://schemas.microsoft.com/office/powerpoint/2010/main" val="4192986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a:t>
            </a:r>
            <a:endParaRPr lang="en-US" dirty="0"/>
          </a:p>
        </p:txBody>
      </p:sp>
      <p:sp>
        <p:nvSpPr>
          <p:cNvPr id="3" name="Content Placeholder 2"/>
          <p:cNvSpPr>
            <a:spLocks noGrp="1"/>
          </p:cNvSpPr>
          <p:nvPr>
            <p:ph idx="1"/>
          </p:nvPr>
        </p:nvSpPr>
        <p:spPr/>
        <p:txBody>
          <a:bodyPr>
            <a:normAutofit lnSpcReduction="10000"/>
          </a:bodyPr>
          <a:lstStyle/>
          <a:p>
            <a:r>
              <a:rPr lang="en-US" sz="1500" dirty="0" smtClean="0"/>
              <a:t>ChatGPT-4o</a:t>
            </a:r>
          </a:p>
          <a:p>
            <a:r>
              <a:rPr lang="en-US" sz="1500" dirty="0" smtClean="0"/>
              <a:t>System message: Define the task for </a:t>
            </a:r>
            <a:r>
              <a:rPr lang="en-US" sz="1500" dirty="0" err="1" smtClean="0"/>
              <a:t>ChatGPT</a:t>
            </a:r>
            <a:endParaRPr lang="en-US" sz="1500" dirty="0" smtClean="0"/>
          </a:p>
          <a:p>
            <a:pPr marL="227013" lvl="1" indent="0">
              <a:buNone/>
            </a:pPr>
            <a:r>
              <a:rPr lang="en-US" sz="1500" b="0" dirty="0">
                <a:solidFill>
                  <a:srgbClr val="FF0000"/>
                </a:solidFill>
              </a:rPr>
              <a:t>You are an expert physician </a:t>
            </a:r>
            <a:r>
              <a:rPr lang="en-US" sz="1500" b="0" dirty="0"/>
              <a:t>in prostate cancer treatment. </a:t>
            </a:r>
            <a:r>
              <a:rPr lang="en-US" sz="1500" b="0" dirty="0">
                <a:solidFill>
                  <a:srgbClr val="FF0000"/>
                </a:solidFill>
              </a:rPr>
              <a:t>You will be given </a:t>
            </a:r>
            <a:r>
              <a:rPr lang="en-US" sz="1500" b="0" dirty="0"/>
              <a:t>the CT image with CTV and organs at risk (OAR) delineation. The OAR are accurate and CTV delineation is predicted by a deep learning model.</a:t>
            </a:r>
          </a:p>
          <a:p>
            <a:pPr marL="227013" lvl="1" indent="0">
              <a:buNone/>
            </a:pPr>
            <a:r>
              <a:rPr lang="en-US" sz="1500" b="0" dirty="0"/>
              <a:t>Following the guideline on clinical target volume (CTV) delineation for primary radiation therapy of localized prostate cancer, </a:t>
            </a:r>
            <a:r>
              <a:rPr lang="en-US" sz="1500" b="0" dirty="0">
                <a:solidFill>
                  <a:srgbClr val="FF0000"/>
                </a:solidFill>
              </a:rPr>
              <a:t>you task is to </a:t>
            </a:r>
            <a:r>
              <a:rPr lang="en-US" sz="1500" b="0" dirty="0"/>
              <a:t>evaluate the CTV contour and give improvement suggestions. </a:t>
            </a:r>
          </a:p>
          <a:p>
            <a:pPr marL="227013" lvl="1" indent="0">
              <a:buNone/>
            </a:pPr>
            <a:r>
              <a:rPr lang="en-US" sz="1500" dirty="0"/>
              <a:t>Here is the guideline:</a:t>
            </a:r>
          </a:p>
          <a:p>
            <a:pPr marL="227013" lvl="1" indent="0">
              <a:buNone/>
            </a:pPr>
            <a:r>
              <a:rPr lang="en-US" sz="1500" dirty="0"/>
              <a:t>Lateral border: </a:t>
            </a:r>
            <a:r>
              <a:rPr lang="en-US" sz="1500" b="0" dirty="0"/>
              <a:t>after correct delineation of the rectum, the thickness of the </a:t>
            </a:r>
            <a:r>
              <a:rPr lang="en-US" sz="1500" b="0" dirty="0" err="1"/>
              <a:t>musculus</a:t>
            </a:r>
            <a:r>
              <a:rPr lang="en-US" sz="1500" b="0" dirty="0"/>
              <a:t> </a:t>
            </a:r>
            <a:r>
              <a:rPr lang="en-US" sz="1500" b="0" dirty="0" err="1"/>
              <a:t>levator</a:t>
            </a:r>
            <a:r>
              <a:rPr lang="en-US" sz="1500" b="0" dirty="0"/>
              <a:t> </a:t>
            </a:r>
            <a:r>
              <a:rPr lang="en-US" sz="1500" b="0" dirty="0" err="1"/>
              <a:t>ani</a:t>
            </a:r>
            <a:r>
              <a:rPr lang="en-US" sz="1500" b="0" dirty="0"/>
              <a:t> can be defined; the same thickness of the </a:t>
            </a:r>
            <a:r>
              <a:rPr lang="en-US" sz="1500" b="0" dirty="0" err="1"/>
              <a:t>levator</a:t>
            </a:r>
            <a:r>
              <a:rPr lang="en-US" sz="1500" b="0" dirty="0"/>
              <a:t> </a:t>
            </a:r>
            <a:r>
              <a:rPr lang="en-US" sz="1500" b="0" dirty="0" err="1"/>
              <a:t>ani</a:t>
            </a:r>
            <a:r>
              <a:rPr lang="en-US" sz="1500" b="0" dirty="0"/>
              <a:t> muscle defined at the level of the rectum can be extrapolated over the full length of the prostate. This forms the lateral border of the prostate.</a:t>
            </a:r>
          </a:p>
          <a:p>
            <a:pPr marL="227013" lvl="1" indent="0">
              <a:buNone/>
            </a:pPr>
            <a:r>
              <a:rPr lang="en-US" sz="1500" dirty="0"/>
              <a:t>Anterior border: </a:t>
            </a:r>
            <a:r>
              <a:rPr lang="en-US" sz="1500" b="0" dirty="0"/>
              <a:t>include the anterior fascia and exclude the fat area in front of the anterior fascia unless protrusion of the prostate is visible on CT. </a:t>
            </a:r>
          </a:p>
          <a:p>
            <a:pPr marL="227013" lvl="1" indent="0">
              <a:buNone/>
            </a:pPr>
            <a:r>
              <a:rPr lang="en-US" sz="1500" dirty="0"/>
              <a:t>Posterior border: </a:t>
            </a:r>
            <a:r>
              <a:rPr lang="en-US" sz="1500" b="0" dirty="0"/>
              <a:t>anterior border of the rectum</a:t>
            </a:r>
            <a:r>
              <a:rPr lang="en-US" sz="1500" b="0" dirty="0" smtClean="0"/>
              <a:t>.</a:t>
            </a:r>
            <a:endParaRPr lang="en-US" sz="1500" b="0" dirty="0"/>
          </a:p>
          <a:p>
            <a:pPr marL="227013" lvl="1" indent="0">
              <a:buNone/>
            </a:pPr>
            <a:r>
              <a:rPr lang="en-US" sz="1500" dirty="0"/>
              <a:t>The predicted CTV contour is red; and rectum contour is blue. The other OARs are also showed on the image, bladder is contoured by yellow lines and femur is contoured by green lines.</a:t>
            </a:r>
          </a:p>
          <a:p>
            <a:pPr marL="227013" lvl="1" indent="0">
              <a:buNone/>
            </a:pPr>
            <a:endParaRPr lang="en-US" dirty="0"/>
          </a:p>
          <a:p>
            <a:pPr lvl="1"/>
            <a:endParaRPr lang="en-US" dirty="0"/>
          </a:p>
          <a:p>
            <a:endParaRPr lang="en-US" dirty="0" smtClean="0"/>
          </a:p>
        </p:txBody>
      </p:sp>
      <p:sp>
        <p:nvSpPr>
          <p:cNvPr id="4" name="Footer Placeholder 3"/>
          <p:cNvSpPr>
            <a:spLocks noGrp="1"/>
          </p:cNvSpPr>
          <p:nvPr>
            <p:ph type="ftr" sz="quarter" idx="3"/>
          </p:nvPr>
        </p:nvSpPr>
        <p:spPr/>
        <p:txBody>
          <a:bodyPr/>
          <a:lstStyle/>
          <a:p>
            <a:r>
              <a:rPr lang="en-US" dirty="0" smtClean="0"/>
              <a:t>© </a:t>
            </a:r>
            <a:r>
              <a:rPr lang="en-US" altLang="zh-CN" dirty="0"/>
              <a:t>Beiqian Qi, </a:t>
            </a:r>
            <a:r>
              <a:rPr lang="en-US" dirty="0" smtClean="0"/>
              <a:t>MAIA Lab, 2025</a:t>
            </a:r>
            <a:endParaRPr lang="en-US" dirty="0"/>
          </a:p>
        </p:txBody>
      </p:sp>
    </p:spTree>
    <p:extLst>
      <p:ext uri="{BB962C8B-B14F-4D97-AF65-F5344CB8AC3E}">
        <p14:creationId xmlns:p14="http://schemas.microsoft.com/office/powerpoint/2010/main" val="2285952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a:t>
            </a:r>
            <a:endParaRPr lang="en-US" dirty="0"/>
          </a:p>
        </p:txBody>
      </p:sp>
      <p:sp>
        <p:nvSpPr>
          <p:cNvPr id="3" name="Content Placeholder 2"/>
          <p:cNvSpPr>
            <a:spLocks noGrp="1"/>
          </p:cNvSpPr>
          <p:nvPr>
            <p:ph idx="1"/>
          </p:nvPr>
        </p:nvSpPr>
        <p:spPr/>
        <p:txBody>
          <a:bodyPr>
            <a:normAutofit/>
          </a:bodyPr>
          <a:lstStyle/>
          <a:p>
            <a:r>
              <a:rPr lang="en-US" dirty="0" smtClean="0"/>
              <a:t>User message: User’s requirement</a:t>
            </a:r>
          </a:p>
          <a:p>
            <a:pPr marL="227013" lvl="1" indent="0">
              <a:buNone/>
            </a:pPr>
            <a:r>
              <a:rPr lang="en-US" sz="1400" dirty="0"/>
              <a:t>Please evaluate the delineation quality of prostate contour and give suggestions on improvement</a:t>
            </a:r>
            <a:r>
              <a:rPr lang="en-US" sz="1400" dirty="0" smtClean="0"/>
              <a:t>.</a:t>
            </a:r>
          </a:p>
          <a:p>
            <a:pPr marL="227013" lvl="1" indent="0">
              <a:buNone/>
            </a:pPr>
            <a:r>
              <a:rPr lang="en-US" sz="1400" dirty="0" smtClean="0"/>
              <a:t>The middle CT slice. (.</a:t>
            </a:r>
            <a:r>
              <a:rPr lang="en-US" sz="1400" dirty="0" err="1" smtClean="0"/>
              <a:t>png</a:t>
            </a:r>
            <a:r>
              <a:rPr lang="en-US" sz="1400" dirty="0" smtClean="0"/>
              <a:t> figure)</a:t>
            </a:r>
          </a:p>
          <a:p>
            <a:pPr marL="227013" lvl="1" indent="0">
              <a:buNone/>
            </a:pPr>
            <a:endParaRPr lang="en-US" sz="1400" dirty="0" smtClean="0"/>
          </a:p>
          <a:p>
            <a:pPr marL="227013" lvl="1" indent="0">
              <a:buNone/>
            </a:pPr>
            <a:endParaRPr lang="en-US" sz="1400" dirty="0"/>
          </a:p>
          <a:p>
            <a:pPr marL="227013" lvl="1" indent="0">
              <a:buNone/>
            </a:pPr>
            <a:endParaRPr lang="en-US" sz="1400" dirty="0" smtClean="0"/>
          </a:p>
          <a:p>
            <a:pPr marL="284163" lvl="1" indent="-284163">
              <a:buSzPct val="100000"/>
              <a:buFont typeface="Wingdings" charset="0"/>
              <a:buChar char="§"/>
              <a:tabLst>
                <a:tab pos="341313" algn="l"/>
              </a:tabLst>
            </a:pPr>
            <a:r>
              <a:rPr lang="en-US" sz="1400" dirty="0" smtClean="0">
                <a:solidFill>
                  <a:schemeClr val="tx2"/>
                </a:solidFill>
              </a:rPr>
              <a:t>Totally 89 CT images are available. </a:t>
            </a:r>
          </a:p>
          <a:p>
            <a:pPr marL="284163" lvl="1" indent="-284163">
              <a:buSzPct val="100000"/>
              <a:buFont typeface="Wingdings" charset="0"/>
              <a:buChar char="§"/>
              <a:tabLst>
                <a:tab pos="341313" algn="l"/>
              </a:tabLst>
            </a:pPr>
            <a:r>
              <a:rPr lang="en-US" sz="1400" dirty="0" smtClean="0">
                <a:solidFill>
                  <a:schemeClr val="tx2"/>
                </a:solidFill>
              </a:rPr>
              <a:t>Six </a:t>
            </a:r>
            <a:r>
              <a:rPr lang="en-US" sz="1400" dirty="0">
                <a:solidFill>
                  <a:schemeClr val="tx2"/>
                </a:solidFill>
              </a:rPr>
              <a:t>cases are evaluated:</a:t>
            </a:r>
          </a:p>
          <a:p>
            <a:pPr marL="227013" lvl="1" indent="0">
              <a:buNone/>
            </a:pPr>
            <a:r>
              <a:rPr lang="en-US" sz="1400" dirty="0" smtClean="0"/>
              <a:t>Three cases with highest Dice scores:</a:t>
            </a:r>
          </a:p>
          <a:p>
            <a:pPr marL="227013" lvl="1" indent="0">
              <a:buNone/>
            </a:pPr>
            <a:r>
              <a:rPr lang="it-IT" sz="1400" dirty="0" smtClean="0"/>
              <a:t>0.9096, 0.8957, 0.8822</a:t>
            </a:r>
            <a:endParaRPr lang="en-US" sz="1400" dirty="0"/>
          </a:p>
          <a:p>
            <a:pPr marL="227013" lvl="1" indent="0">
              <a:buNone/>
            </a:pPr>
            <a:endParaRPr lang="en-US" sz="1400" dirty="0"/>
          </a:p>
          <a:p>
            <a:pPr marL="227013" lvl="1" indent="0">
              <a:buNone/>
            </a:pPr>
            <a:r>
              <a:rPr lang="en-US" sz="1400" dirty="0" smtClean="0"/>
              <a:t>Three cases with lowest Dice scores:</a:t>
            </a:r>
          </a:p>
          <a:p>
            <a:pPr marL="227013" lvl="1" indent="0">
              <a:buNone/>
            </a:pPr>
            <a:r>
              <a:rPr lang="it-IT" sz="1400" dirty="0"/>
              <a:t>0.7065, 0.7137, 0.7268</a:t>
            </a:r>
            <a:endParaRPr lang="en-US" sz="1400" dirty="0"/>
          </a:p>
          <a:p>
            <a:pPr marL="227013" lvl="1" indent="0">
              <a:buNone/>
            </a:pPr>
            <a:endParaRPr lang="en-US" sz="1400" dirty="0"/>
          </a:p>
        </p:txBody>
      </p:sp>
      <p:sp>
        <p:nvSpPr>
          <p:cNvPr id="4" name="Footer Placeholder 3"/>
          <p:cNvSpPr>
            <a:spLocks noGrp="1"/>
          </p:cNvSpPr>
          <p:nvPr>
            <p:ph type="ftr" sz="quarter" idx="3"/>
          </p:nvPr>
        </p:nvSpPr>
        <p:spPr/>
        <p:txBody>
          <a:bodyPr/>
          <a:lstStyle/>
          <a:p>
            <a:r>
              <a:rPr lang="en-US" dirty="0" smtClean="0"/>
              <a:t>© </a:t>
            </a:r>
            <a:r>
              <a:rPr lang="en-US" altLang="zh-CN" dirty="0"/>
              <a:t>Beiqian Qi, </a:t>
            </a:r>
            <a:r>
              <a:rPr lang="en-US" dirty="0" smtClean="0"/>
              <a:t>MAIA Lab, 2025</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3393" y="1024129"/>
            <a:ext cx="3377045" cy="3377045"/>
          </a:xfrm>
          <a:prstGeom prst="rect">
            <a:avLst/>
          </a:prstGeom>
        </p:spPr>
      </p:pic>
    </p:spTree>
    <p:extLst>
      <p:ext uri="{BB962C8B-B14F-4D97-AF65-F5344CB8AC3E}">
        <p14:creationId xmlns:p14="http://schemas.microsoft.com/office/powerpoint/2010/main" val="12441199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it-IT" dirty="0" smtClean="0"/>
              <a:t>75.png</a:t>
            </a:r>
          </a:p>
          <a:p>
            <a:r>
              <a:rPr lang="it-IT" dirty="0" smtClean="0"/>
              <a:t>Dice </a:t>
            </a:r>
            <a:r>
              <a:rPr lang="it-IT" dirty="0"/>
              <a:t>Score = </a:t>
            </a:r>
            <a:r>
              <a:rPr lang="it-IT" dirty="0" smtClean="0"/>
              <a:t>0.9096</a:t>
            </a:r>
          </a:p>
          <a:p>
            <a:endParaRPr lang="it-IT" dirty="0" smtClean="0"/>
          </a:p>
          <a:p>
            <a:r>
              <a:rPr lang="en-US" dirty="0" smtClean="0"/>
              <a:t>Upon </a:t>
            </a:r>
            <a:r>
              <a:rPr lang="en-US" dirty="0"/>
              <a:t>evaluating the provided CT image with delineated contours, here are the observations and suggestions for improvement based on the guideline</a:t>
            </a:r>
            <a:r>
              <a:rPr lang="en-US" dirty="0" smtClean="0"/>
              <a:t>:</a:t>
            </a:r>
            <a:endParaRPr lang="en-US" dirty="0"/>
          </a:p>
          <a:p>
            <a:r>
              <a:rPr lang="en-US" dirty="0"/>
              <a:t>1. **Lateral Border**: </a:t>
            </a:r>
          </a:p>
          <a:p>
            <a:r>
              <a:rPr lang="en-US" b="0" dirty="0"/>
              <a:t>   - The CTV contour </a:t>
            </a:r>
            <a:r>
              <a:rPr lang="en-US" b="0" dirty="0">
                <a:solidFill>
                  <a:srgbClr val="FF0000"/>
                </a:solidFill>
              </a:rPr>
              <a:t>appears to extend laterally beyond the anticipated boundary of the prostate.</a:t>
            </a:r>
            <a:r>
              <a:rPr lang="en-US" b="0" dirty="0"/>
              <a:t> Considering the guideline, the thickness of the </a:t>
            </a:r>
            <a:r>
              <a:rPr lang="en-US" b="0" dirty="0" err="1"/>
              <a:t>musculus</a:t>
            </a:r>
            <a:r>
              <a:rPr lang="en-US" b="0" dirty="0"/>
              <a:t> </a:t>
            </a:r>
            <a:r>
              <a:rPr lang="en-US" b="0" dirty="0" err="1"/>
              <a:t>levator</a:t>
            </a:r>
            <a:r>
              <a:rPr lang="en-US" b="0" dirty="0"/>
              <a:t> </a:t>
            </a:r>
            <a:r>
              <a:rPr lang="en-US" b="0" dirty="0" err="1"/>
              <a:t>ani</a:t>
            </a:r>
            <a:r>
              <a:rPr lang="en-US" b="0" dirty="0"/>
              <a:t> should form the lateral border of the prostate. </a:t>
            </a:r>
          </a:p>
          <a:p>
            <a:r>
              <a:rPr lang="en-US" b="0" dirty="0"/>
              <a:t>   - **Improvement Suggestion**: </a:t>
            </a:r>
            <a:r>
              <a:rPr lang="en-US" b="0" dirty="0">
                <a:solidFill>
                  <a:srgbClr val="FF0000"/>
                </a:solidFill>
              </a:rPr>
              <a:t>Retract the CTV contour laterally </a:t>
            </a:r>
            <a:r>
              <a:rPr lang="en-US" b="0" dirty="0"/>
              <a:t>to align with the anticipated thickness of the </a:t>
            </a:r>
            <a:r>
              <a:rPr lang="en-US" b="0" dirty="0" err="1"/>
              <a:t>levator</a:t>
            </a:r>
            <a:r>
              <a:rPr lang="en-US" b="0" dirty="0"/>
              <a:t> </a:t>
            </a:r>
            <a:r>
              <a:rPr lang="en-US" b="0" dirty="0" err="1"/>
              <a:t>ani</a:t>
            </a:r>
            <a:r>
              <a:rPr lang="en-US" b="0" dirty="0"/>
              <a:t> muscle, ensuring consistency with the rectal level thickness</a:t>
            </a:r>
            <a:r>
              <a:rPr lang="en-US" b="0" dirty="0" smtClean="0"/>
              <a:t>.</a:t>
            </a:r>
          </a:p>
          <a:p>
            <a:endParaRPr lang="en-US" dirty="0"/>
          </a:p>
          <a:p>
            <a:r>
              <a:rPr lang="en-US" dirty="0"/>
              <a:t>2. **Anterior Border**: </a:t>
            </a:r>
          </a:p>
          <a:p>
            <a:r>
              <a:rPr lang="en-US" dirty="0"/>
              <a:t>   </a:t>
            </a:r>
            <a:r>
              <a:rPr lang="en-US" b="0" dirty="0"/>
              <a:t>- The anterior border of the CTV should include the anterior fascia while excluding the fat area unless there is a visible protrusion of the prostate</a:t>
            </a:r>
            <a:r>
              <a:rPr lang="en-US" b="0" dirty="0" smtClean="0"/>
              <a:t>. </a:t>
            </a:r>
          </a:p>
          <a:p>
            <a:r>
              <a:rPr lang="en-US" b="0" dirty="0" smtClean="0"/>
              <a:t>- </a:t>
            </a:r>
            <a:r>
              <a:rPr lang="en-US" b="0" dirty="0"/>
              <a:t>**Improvement Suggestion**: </a:t>
            </a:r>
            <a:r>
              <a:rPr lang="en-US" b="0" dirty="0">
                <a:solidFill>
                  <a:srgbClr val="FF0000"/>
                </a:solidFill>
              </a:rPr>
              <a:t>Review the anterior extent </a:t>
            </a:r>
            <a:r>
              <a:rPr lang="en-US" b="0" dirty="0"/>
              <a:t>of the CTV and make sure that it does not include any fat tissue anterior to the prostate unless there is a notable protrusion</a:t>
            </a:r>
            <a:r>
              <a:rPr lang="en-US" b="0" dirty="0" smtClean="0"/>
              <a:t>. </a:t>
            </a:r>
            <a:r>
              <a:rPr lang="en-US" b="0" dirty="0">
                <a:solidFill>
                  <a:srgbClr val="FF0000"/>
                </a:solidFill>
              </a:rPr>
              <a:t>(No conclusion.)</a:t>
            </a:r>
          </a:p>
          <a:p>
            <a:endParaRPr lang="en-US" b="0" dirty="0"/>
          </a:p>
          <a:p>
            <a:endParaRPr lang="en-US" dirty="0"/>
          </a:p>
          <a:p>
            <a:endParaRPr lang="en-US" dirty="0"/>
          </a:p>
        </p:txBody>
      </p:sp>
      <p:sp>
        <p:nvSpPr>
          <p:cNvPr id="4" name="Footer Placeholder 3"/>
          <p:cNvSpPr>
            <a:spLocks noGrp="1"/>
          </p:cNvSpPr>
          <p:nvPr>
            <p:ph type="ftr" sz="quarter" idx="3"/>
          </p:nvPr>
        </p:nvSpPr>
        <p:spPr/>
        <p:txBody>
          <a:bodyPr/>
          <a:lstStyle/>
          <a:p>
            <a:r>
              <a:rPr lang="en-US" smtClean="0"/>
              <a:t>© </a:t>
            </a:r>
            <a:r>
              <a:rPr lang="en-US" altLang="zh-CN" smtClean="0"/>
              <a:t>Beiqian Qi, </a:t>
            </a:r>
            <a:r>
              <a:rPr lang="en-US" smtClean="0"/>
              <a:t>MAIA Lab, 2025</a:t>
            </a: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2034" y="1172095"/>
            <a:ext cx="3539966" cy="3539966"/>
          </a:xfrm>
          <a:prstGeom prst="rect">
            <a:avLst/>
          </a:prstGeom>
        </p:spPr>
      </p:pic>
    </p:spTree>
    <p:extLst>
      <p:ext uri="{BB962C8B-B14F-4D97-AF65-F5344CB8AC3E}">
        <p14:creationId xmlns:p14="http://schemas.microsoft.com/office/powerpoint/2010/main" val="33899900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3. **Posterior Border**: </a:t>
            </a:r>
          </a:p>
          <a:p>
            <a:r>
              <a:rPr lang="en-US" b="0" dirty="0"/>
              <a:t>   - The posterior border of the CTV should align with the anterior border of the rectum</a:t>
            </a:r>
            <a:r>
              <a:rPr lang="en-US" b="0" dirty="0" smtClean="0"/>
              <a:t>. </a:t>
            </a:r>
          </a:p>
          <a:p>
            <a:r>
              <a:rPr lang="en-US" b="0" dirty="0" smtClean="0"/>
              <a:t>- </a:t>
            </a:r>
            <a:r>
              <a:rPr lang="en-US" b="0" dirty="0"/>
              <a:t>**Improvement Suggestion**: The current posterior boundary of the CTV seems to meet this guideline. </a:t>
            </a:r>
            <a:r>
              <a:rPr lang="en-US" b="0" dirty="0">
                <a:solidFill>
                  <a:srgbClr val="FF0000"/>
                </a:solidFill>
              </a:rPr>
              <a:t>No adjustments are needed in this area</a:t>
            </a:r>
            <a:r>
              <a:rPr lang="en-US" b="0" dirty="0"/>
              <a:t>.</a:t>
            </a:r>
          </a:p>
          <a:p>
            <a:endParaRPr lang="en-US" b="0" dirty="0" smtClean="0"/>
          </a:p>
          <a:p>
            <a:r>
              <a:rPr lang="en-US" b="0" dirty="0" smtClean="0"/>
              <a:t>**</a:t>
            </a:r>
            <a:r>
              <a:rPr lang="en-US" b="0" dirty="0"/>
              <a:t>Specific Recommendations**:</a:t>
            </a:r>
          </a:p>
          <a:p>
            <a:r>
              <a:rPr lang="en-US" b="0" dirty="0"/>
              <a:t>- **Lateral Adjustment**: On the lateral sides, ensure the boundary closely follows the outline of the </a:t>
            </a:r>
            <a:r>
              <a:rPr lang="en-US" b="0" dirty="0" err="1"/>
              <a:t>levator</a:t>
            </a:r>
            <a:r>
              <a:rPr lang="en-US" b="0" dirty="0"/>
              <a:t> </a:t>
            </a:r>
            <a:r>
              <a:rPr lang="en-US" b="0" dirty="0" err="1"/>
              <a:t>ani</a:t>
            </a:r>
            <a:r>
              <a:rPr lang="en-US" b="0" dirty="0"/>
              <a:t> muscle, pulling the CTV inwards where it may overextend.</a:t>
            </a:r>
          </a:p>
          <a:p>
            <a:r>
              <a:rPr lang="en-US" b="0" dirty="0"/>
              <a:t>- **Anterior Adjustment**: Double-check the anterior aspect for any unnecessary inclusion of fat tissue and modify to only cover the prostate organ up to the anterior fascia.</a:t>
            </a:r>
          </a:p>
          <a:p>
            <a:r>
              <a:rPr lang="en-US" dirty="0"/>
              <a:t> </a:t>
            </a:r>
          </a:p>
          <a:p>
            <a:r>
              <a:rPr lang="en-US" dirty="0"/>
              <a:t>In summary, adjusting the lateral and possibly anterior borders to strictly adhere to the </a:t>
            </a:r>
            <a:r>
              <a:rPr lang="en-US" dirty="0" err="1"/>
              <a:t>musculus</a:t>
            </a:r>
            <a:r>
              <a:rPr lang="en-US" dirty="0"/>
              <a:t> </a:t>
            </a:r>
            <a:r>
              <a:rPr lang="en-US" dirty="0" err="1"/>
              <a:t>levator</a:t>
            </a:r>
            <a:r>
              <a:rPr lang="en-US" dirty="0"/>
              <a:t> </a:t>
            </a:r>
            <a:r>
              <a:rPr lang="en-US" dirty="0" err="1"/>
              <a:t>ani's</a:t>
            </a:r>
            <a:r>
              <a:rPr lang="en-US" dirty="0"/>
              <a:t> thickness and anterior fascia without including unnecessary fat tissue will enhance the accuracy of the CTV delineation in accordance with the clinical guidelines. </a:t>
            </a:r>
          </a:p>
          <a:p>
            <a:endParaRPr lang="en-US" dirty="0"/>
          </a:p>
        </p:txBody>
      </p:sp>
      <p:sp>
        <p:nvSpPr>
          <p:cNvPr id="4" name="Footer Placeholder 3"/>
          <p:cNvSpPr>
            <a:spLocks noGrp="1"/>
          </p:cNvSpPr>
          <p:nvPr>
            <p:ph type="ftr" sz="quarter" idx="3"/>
          </p:nvPr>
        </p:nvSpPr>
        <p:spPr/>
        <p:txBody>
          <a:bodyPr/>
          <a:lstStyle/>
          <a:p>
            <a:r>
              <a:rPr lang="en-US" smtClean="0"/>
              <a:t>© </a:t>
            </a:r>
            <a:r>
              <a:rPr lang="en-US" altLang="zh-CN" smtClean="0"/>
              <a:t>Beiqian Qi, </a:t>
            </a:r>
            <a:r>
              <a:rPr lang="en-US" smtClean="0"/>
              <a:t>MAIA Lab, 2025</a:t>
            </a: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2034" y="1172095"/>
            <a:ext cx="3539966" cy="3539966"/>
          </a:xfrm>
          <a:prstGeom prst="rect">
            <a:avLst/>
          </a:prstGeom>
        </p:spPr>
      </p:pic>
    </p:spTree>
    <p:extLst>
      <p:ext uri="{BB962C8B-B14F-4D97-AF65-F5344CB8AC3E}">
        <p14:creationId xmlns:p14="http://schemas.microsoft.com/office/powerpoint/2010/main" val="2106907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it-IT" dirty="0" smtClean="0"/>
              <a:t>59.png</a:t>
            </a:r>
          </a:p>
          <a:p>
            <a:r>
              <a:rPr lang="it-IT" dirty="0" smtClean="0"/>
              <a:t>Dice </a:t>
            </a:r>
            <a:r>
              <a:rPr lang="it-IT" dirty="0"/>
              <a:t>Score = </a:t>
            </a:r>
            <a:r>
              <a:rPr lang="it-IT" dirty="0" smtClean="0"/>
              <a:t>0.8957</a:t>
            </a:r>
          </a:p>
          <a:p>
            <a:r>
              <a:rPr lang="en-US" dirty="0" smtClean="0"/>
              <a:t>Upon </a:t>
            </a:r>
            <a:r>
              <a:rPr lang="en-US" dirty="0"/>
              <a:t>evaluating the CTV contour delineated in red and comparing it with the anatomical landmarks from the guidelines provided, the following observations and suggestions are made:</a:t>
            </a:r>
          </a:p>
          <a:p>
            <a:endParaRPr lang="en-US" dirty="0"/>
          </a:p>
          <a:p>
            <a:r>
              <a:rPr lang="en-US" dirty="0"/>
              <a:t>1. **Lateral Border**:</a:t>
            </a:r>
          </a:p>
          <a:p>
            <a:r>
              <a:rPr lang="en-US" b="0" dirty="0"/>
              <a:t>   - The delineation appears to </a:t>
            </a:r>
            <a:r>
              <a:rPr lang="en-US" b="0" dirty="0">
                <a:solidFill>
                  <a:srgbClr val="FF0000"/>
                </a:solidFill>
              </a:rPr>
              <a:t>appropriately</a:t>
            </a:r>
            <a:r>
              <a:rPr lang="en-US" b="0" dirty="0"/>
              <a:t> follow the presumed </a:t>
            </a:r>
            <a:r>
              <a:rPr lang="en-US" b="0" dirty="0" err="1"/>
              <a:t>musculus</a:t>
            </a:r>
            <a:r>
              <a:rPr lang="en-US" b="0" dirty="0"/>
              <a:t> </a:t>
            </a:r>
            <a:r>
              <a:rPr lang="en-US" b="0" dirty="0" err="1"/>
              <a:t>levator</a:t>
            </a:r>
            <a:r>
              <a:rPr lang="en-US" b="0" dirty="0"/>
              <a:t> </a:t>
            </a:r>
            <a:r>
              <a:rPr lang="en-US" b="0" dirty="0" err="1"/>
              <a:t>ani</a:t>
            </a:r>
            <a:r>
              <a:rPr lang="en-US" b="0" dirty="0"/>
              <a:t> thickness. </a:t>
            </a:r>
          </a:p>
          <a:p>
            <a:r>
              <a:rPr lang="en-US" b="0" dirty="0"/>
              <a:t>   - Ensure that the lateral edges are consistent throughout the length of the prostate. Verify other slices if necessary to ensure uniformity.</a:t>
            </a:r>
          </a:p>
          <a:p>
            <a:endParaRPr lang="en-US" dirty="0"/>
          </a:p>
          <a:p>
            <a:r>
              <a:rPr lang="en-US" dirty="0"/>
              <a:t>2. **Anterior Border**:</a:t>
            </a:r>
          </a:p>
          <a:p>
            <a:r>
              <a:rPr lang="en-US" b="0" dirty="0"/>
              <a:t>   - The delineation </a:t>
            </a:r>
            <a:r>
              <a:rPr lang="en-US" b="0" dirty="0">
                <a:solidFill>
                  <a:srgbClr val="FF0000"/>
                </a:solidFill>
              </a:rPr>
              <a:t>seems to include the anterior fascia</a:t>
            </a:r>
            <a:r>
              <a:rPr lang="en-US" b="0" dirty="0"/>
              <a:t>, but it is important to make sure that this border distinctly excludes the fat area in front of the fascia unless there is a clear protrusion.</a:t>
            </a:r>
          </a:p>
          <a:p>
            <a:r>
              <a:rPr lang="en-US" b="0" dirty="0"/>
              <a:t>   - Carefully check and correct if any portion of the fat is included erroneously</a:t>
            </a:r>
            <a:r>
              <a:rPr lang="en-US" dirty="0"/>
              <a:t>.</a:t>
            </a:r>
          </a:p>
          <a:p>
            <a:endParaRPr lang="en-US" dirty="0"/>
          </a:p>
        </p:txBody>
      </p:sp>
      <p:sp>
        <p:nvSpPr>
          <p:cNvPr id="4" name="Footer Placeholder 3"/>
          <p:cNvSpPr>
            <a:spLocks noGrp="1"/>
          </p:cNvSpPr>
          <p:nvPr>
            <p:ph type="ftr" sz="quarter" idx="3"/>
          </p:nvPr>
        </p:nvSpPr>
        <p:spPr/>
        <p:txBody>
          <a:bodyPr/>
          <a:lstStyle/>
          <a:p>
            <a:r>
              <a:rPr lang="en-US" smtClean="0"/>
              <a:t>© </a:t>
            </a:r>
            <a:r>
              <a:rPr lang="en-US" altLang="zh-CN" smtClean="0"/>
              <a:t>Beiqian Qi, </a:t>
            </a:r>
            <a:r>
              <a:rPr lang="en-US" smtClean="0"/>
              <a:t>MAIA Lab, 2025</a:t>
            </a: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0" y="1024129"/>
            <a:ext cx="3611464" cy="3611464"/>
          </a:xfrm>
          <a:prstGeom prst="rect">
            <a:avLst/>
          </a:prstGeom>
        </p:spPr>
      </p:pic>
    </p:spTree>
    <p:extLst>
      <p:ext uri="{BB962C8B-B14F-4D97-AF65-F5344CB8AC3E}">
        <p14:creationId xmlns:p14="http://schemas.microsoft.com/office/powerpoint/2010/main" val="12294007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3. **Posterior Border**:</a:t>
            </a:r>
          </a:p>
          <a:p>
            <a:r>
              <a:rPr lang="en-US" b="0" dirty="0"/>
              <a:t>   - The posterior border of the predicted CTV contour is </a:t>
            </a:r>
            <a:r>
              <a:rPr lang="en-US" b="0" dirty="0">
                <a:solidFill>
                  <a:srgbClr val="FF0000"/>
                </a:solidFill>
              </a:rPr>
              <a:t>appropriately delineated </a:t>
            </a:r>
            <a:r>
              <a:rPr lang="en-US" b="0" dirty="0"/>
              <a:t>against the anterior border of the rectum as shown in blue. </a:t>
            </a:r>
          </a:p>
          <a:p>
            <a:endParaRPr lang="en-US" dirty="0"/>
          </a:p>
          <a:p>
            <a:r>
              <a:rPr lang="en-US" dirty="0"/>
              <a:t>4. **General Observations**:</a:t>
            </a:r>
          </a:p>
          <a:p>
            <a:r>
              <a:rPr lang="en-US" b="0" dirty="0"/>
              <a:t>   - The contour </a:t>
            </a:r>
            <a:r>
              <a:rPr lang="en-US" b="0" dirty="0">
                <a:solidFill>
                  <a:srgbClr val="FF0000"/>
                </a:solidFill>
              </a:rPr>
              <a:t>generally seems to be well delineated</a:t>
            </a:r>
            <a:r>
              <a:rPr lang="en-US" b="0" dirty="0"/>
              <a:t>, but a cross-verification with adjacent slices is crucial to ensure consistency.</a:t>
            </a:r>
          </a:p>
          <a:p>
            <a:r>
              <a:rPr lang="en-US" b="0" dirty="0"/>
              <a:t>   - Checking for any deformation or irregularity in the shape of the CTV in relation to anatomical boundaries in the superior and inferior neighboring slices would confirm the accuracy.</a:t>
            </a:r>
          </a:p>
          <a:p>
            <a:endParaRPr lang="en-US" b="0" dirty="0"/>
          </a:p>
          <a:p>
            <a:r>
              <a:rPr lang="en-US" dirty="0"/>
              <a:t>Suggestions for improvement:</a:t>
            </a:r>
          </a:p>
          <a:p>
            <a:r>
              <a:rPr lang="en-US" b="0" dirty="0"/>
              <a:t>1. Verify the series of CT images across the entire length of the prostate to ensure that the lateral, anterior, and posterior borders consistently follow the anatomical landmarks provided in the guidelines.</a:t>
            </a:r>
          </a:p>
          <a:p>
            <a:r>
              <a:rPr lang="en-US" b="0" dirty="0"/>
              <a:t>2. Specifically, scrutinize the anterior contour to ensure that no adipose tissue is included unless a protrusion is clearly identified.</a:t>
            </a:r>
          </a:p>
          <a:p>
            <a:r>
              <a:rPr lang="en-US" b="0" dirty="0"/>
              <a:t>3. A thorough review slice-by-slice to confirm no deviations in the contour boundaries will be beneficial.</a:t>
            </a:r>
          </a:p>
          <a:p>
            <a:r>
              <a:rPr lang="en-US" b="0" dirty="0"/>
              <a:t>4. Minor adjustments can be manually made if any regions are over- or under-contoured to align perfectly with the guidelines described.</a:t>
            </a:r>
          </a:p>
          <a:p>
            <a:endParaRPr lang="en-US" dirty="0"/>
          </a:p>
          <a:p>
            <a:r>
              <a:rPr lang="en-US" dirty="0"/>
              <a:t>Overall, the delineation appears quite accurate but warrants a detailed review with the mentioned considerations to ensure optimized and precise CTV contouring. </a:t>
            </a:r>
          </a:p>
          <a:p>
            <a:endParaRPr lang="en-US" dirty="0"/>
          </a:p>
          <a:p>
            <a:endParaRPr lang="en-US" dirty="0"/>
          </a:p>
        </p:txBody>
      </p:sp>
      <p:sp>
        <p:nvSpPr>
          <p:cNvPr id="4" name="Footer Placeholder 3"/>
          <p:cNvSpPr>
            <a:spLocks noGrp="1"/>
          </p:cNvSpPr>
          <p:nvPr>
            <p:ph type="ftr" sz="quarter" idx="3"/>
          </p:nvPr>
        </p:nvSpPr>
        <p:spPr/>
        <p:txBody>
          <a:bodyPr/>
          <a:lstStyle/>
          <a:p>
            <a:r>
              <a:rPr lang="en-US" smtClean="0"/>
              <a:t>© </a:t>
            </a:r>
            <a:r>
              <a:rPr lang="en-US" altLang="zh-CN" smtClean="0"/>
              <a:t>Beiqian Qi, </a:t>
            </a:r>
            <a:r>
              <a:rPr lang="en-US" smtClean="0"/>
              <a:t>MAIA Lab, 2025</a:t>
            </a: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0" y="1024129"/>
            <a:ext cx="3611464" cy="3611464"/>
          </a:xfrm>
          <a:prstGeom prst="rect">
            <a:avLst/>
          </a:prstGeom>
        </p:spPr>
      </p:pic>
    </p:spTree>
    <p:extLst>
      <p:ext uri="{BB962C8B-B14F-4D97-AF65-F5344CB8AC3E}">
        <p14:creationId xmlns:p14="http://schemas.microsoft.com/office/powerpoint/2010/main" val="27392411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it-IT" dirty="0" smtClean="0"/>
              <a:t>29.png</a:t>
            </a:r>
          </a:p>
          <a:p>
            <a:r>
              <a:rPr lang="it-IT" dirty="0" smtClean="0"/>
              <a:t>Dice </a:t>
            </a:r>
            <a:r>
              <a:rPr lang="it-IT" dirty="0"/>
              <a:t>Score = </a:t>
            </a:r>
            <a:r>
              <a:rPr lang="it-IT" dirty="0" smtClean="0"/>
              <a:t>0.8822</a:t>
            </a:r>
          </a:p>
          <a:p>
            <a:r>
              <a:rPr lang="en-US" dirty="0" smtClean="0"/>
              <a:t>The </a:t>
            </a:r>
            <a:r>
              <a:rPr lang="en-US" dirty="0"/>
              <a:t>delineation of the predicted CTV contour (red line) shows that there is room for improvement based on the guidelines:</a:t>
            </a:r>
            <a:br>
              <a:rPr lang="en-US" dirty="0"/>
            </a:br>
            <a:r>
              <a:rPr lang="en-US" dirty="0"/>
              <a:t/>
            </a:r>
            <a:br>
              <a:rPr lang="en-US" dirty="0"/>
            </a:br>
            <a:r>
              <a:rPr lang="en-US" dirty="0"/>
              <a:t>1. **Lateral Borders:**</a:t>
            </a:r>
            <a:br>
              <a:rPr lang="en-US" dirty="0"/>
            </a:br>
            <a:r>
              <a:rPr lang="en-US" b="0" dirty="0"/>
              <a:t>   - As the </a:t>
            </a:r>
            <a:r>
              <a:rPr lang="en-US" b="0" dirty="0" err="1"/>
              <a:t>musculus</a:t>
            </a:r>
            <a:r>
              <a:rPr lang="en-US" b="0" dirty="0"/>
              <a:t> </a:t>
            </a:r>
            <a:r>
              <a:rPr lang="en-US" b="0" dirty="0" err="1"/>
              <a:t>levator</a:t>
            </a:r>
            <a:r>
              <a:rPr lang="en-US" b="0" dirty="0"/>
              <a:t> </a:t>
            </a:r>
            <a:r>
              <a:rPr lang="en-US" b="0" dirty="0" err="1"/>
              <a:t>ani</a:t>
            </a:r>
            <a:r>
              <a:rPr lang="en-US" b="0" dirty="0"/>
              <a:t> is </a:t>
            </a:r>
            <a:r>
              <a:rPr lang="en-US" b="0" dirty="0">
                <a:solidFill>
                  <a:srgbClr val="FF0000"/>
                </a:solidFill>
              </a:rPr>
              <a:t>clearly visible and can be defined</a:t>
            </a:r>
            <a:r>
              <a:rPr lang="en-US" b="0" dirty="0"/>
              <a:t>, the thickness of this muscle should be taken into account. In this image, the contour seems to be </a:t>
            </a:r>
            <a:r>
              <a:rPr lang="en-US" b="0" dirty="0">
                <a:solidFill>
                  <a:srgbClr val="FF0000"/>
                </a:solidFill>
              </a:rPr>
              <a:t>within the expected lateral borders</a:t>
            </a:r>
            <a:r>
              <a:rPr lang="en-US" b="0" dirty="0"/>
              <a:t> as extrapolated from the identification of the </a:t>
            </a:r>
            <a:r>
              <a:rPr lang="en-US" b="0" dirty="0" err="1"/>
              <a:t>musculus</a:t>
            </a:r>
            <a:r>
              <a:rPr lang="en-US" b="0" dirty="0"/>
              <a:t> </a:t>
            </a:r>
            <a:r>
              <a:rPr lang="en-US" b="0" dirty="0" err="1"/>
              <a:t>levator</a:t>
            </a:r>
            <a:r>
              <a:rPr lang="en-US" b="0" dirty="0"/>
              <a:t> </a:t>
            </a:r>
            <a:r>
              <a:rPr lang="en-US" b="0" dirty="0" err="1"/>
              <a:t>ani</a:t>
            </a:r>
            <a:r>
              <a:rPr lang="en-US" b="0" dirty="0"/>
              <a:t>, so this aspect of the contour appears </a:t>
            </a:r>
            <a:r>
              <a:rPr lang="en-US" b="0" dirty="0">
                <a:solidFill>
                  <a:srgbClr val="FF0000"/>
                </a:solidFill>
              </a:rPr>
              <a:t>accurate</a:t>
            </a:r>
            <a:r>
              <a:rPr lang="en-US" b="0" dirty="0"/>
              <a:t>.</a:t>
            </a:r>
            <a:br>
              <a:rPr lang="en-US" b="0" dirty="0"/>
            </a:br>
            <a:r>
              <a:rPr lang="en-US" dirty="0"/>
              <a:t/>
            </a:r>
            <a:br>
              <a:rPr lang="en-US" dirty="0"/>
            </a:br>
            <a:r>
              <a:rPr lang="en-US" dirty="0"/>
              <a:t>2. **Anterior Border:**</a:t>
            </a:r>
            <a:br>
              <a:rPr lang="en-US" dirty="0"/>
            </a:br>
            <a:r>
              <a:rPr lang="en-US" dirty="0"/>
              <a:t>   </a:t>
            </a:r>
            <a:r>
              <a:rPr lang="en-US" b="0" dirty="0"/>
              <a:t>- It is important to include the anterior fascia and exclude the fat area in front of it unless there is visible protrusion of the prostate in the CT image. Here, it seems the contour </a:t>
            </a:r>
            <a:r>
              <a:rPr lang="en-US" b="0" dirty="0">
                <a:solidFill>
                  <a:srgbClr val="FF0000"/>
                </a:solidFill>
              </a:rPr>
              <a:t>correctly includes the anterior fascia and does not encroach too far into the fat area anteriorly, maintaining the proper boundary of the prostate CTV anteriorly.</a:t>
            </a:r>
            <a:r>
              <a:rPr lang="en-US" b="0" dirty="0"/>
              <a:t/>
            </a:r>
            <a:br>
              <a:rPr lang="en-US" b="0" dirty="0"/>
            </a:br>
            <a:r>
              <a:rPr lang="en-US" dirty="0"/>
              <a:t/>
            </a:r>
            <a:br>
              <a:rPr lang="en-US" dirty="0"/>
            </a:br>
            <a:endParaRPr lang="en-US" dirty="0"/>
          </a:p>
        </p:txBody>
      </p:sp>
      <p:sp>
        <p:nvSpPr>
          <p:cNvPr id="4" name="Footer Placeholder 3"/>
          <p:cNvSpPr>
            <a:spLocks noGrp="1"/>
          </p:cNvSpPr>
          <p:nvPr>
            <p:ph type="ftr" sz="quarter" idx="3"/>
          </p:nvPr>
        </p:nvSpPr>
        <p:spPr/>
        <p:txBody>
          <a:bodyPr/>
          <a:lstStyle/>
          <a:p>
            <a:r>
              <a:rPr lang="en-US" smtClean="0"/>
              <a:t>© </a:t>
            </a:r>
            <a:r>
              <a:rPr lang="en-US" altLang="zh-CN" smtClean="0"/>
              <a:t>Beiqian Qi, </a:t>
            </a:r>
            <a:r>
              <a:rPr lang="en-US" smtClean="0"/>
              <a:t>MAIA Lab, 2025</a:t>
            </a: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7743" y="1562791"/>
            <a:ext cx="3369565" cy="3369565"/>
          </a:xfrm>
          <a:prstGeom prst="rect">
            <a:avLst/>
          </a:prstGeom>
        </p:spPr>
      </p:pic>
      <p:sp>
        <p:nvSpPr>
          <p:cNvPr id="7" name="Rectangle 2"/>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651166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marL="342900" indent="-342900">
          <a:spcBef>
            <a:spcPts val="0"/>
          </a:spcBef>
          <a:buClr>
            <a:schemeClr val="accent6"/>
          </a:buClr>
          <a:buFont typeface="Wingdings" panose="05000000000000000000" pitchFamily="2" charset="2"/>
          <a:buChar char="§"/>
          <a:defRPr sz="2400" b="1" i="1" dirty="0" err="1" smtClean="0">
            <a:solidFill>
              <a:schemeClr val="tx2"/>
            </a:solidFill>
            <a:latin typeface="Arial" panose="020B0604020202020204" pitchFamily="34" charset="0"/>
            <a:cs typeface="Arial" panose="020B0604020202020204" pitchFamily="34" charset="0"/>
          </a:defRPr>
        </a:defPPr>
      </a:lst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xmlns:p="http://schemas.openxmlformats.org/presentationml/2006/main" xmlns:r="http://schemas.openxmlformats.org/officeDocument/2006/relationships"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 val="1"/>
          </a:ext>
        </a:extLst>
      </a:spPr>
      <a:bodyPr vert="horz" wrap="none" lIns="0" tIns="0" rIns="0" bIns="0" numCol="1" rtlCol="0" anchor="t" anchorCtr="0" compatLnSpc="1">
        <a:prstTxWarp prst="textNoShape">
          <a:avLst/>
        </a:prstTxWarp>
        <a:spAutoFit/>
      </a:bodyPr>
      <a:lstStyle>
        <a:defPPr>
          <a:spcBef>
            <a:spcPts val="0"/>
          </a:spcBef>
          <a:defRPr sz="2000" b="1" dirty="0" smtClean="0">
            <a:solidFill>
              <a:schemeClr val="tx2"/>
            </a:solidFill>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F490599AE99244AC913D47E9BFCC24" ma:contentTypeVersion="2" ma:contentTypeDescription="Create a new document." ma:contentTypeScope="" ma:versionID="eabb59d84776412e7deb5d7e886493e7">
  <xsd:schema xmlns:xsd="http://www.w3.org/2001/XMLSchema" xmlns:xs="http://www.w3.org/2001/XMLSchema" xmlns:p="http://schemas.microsoft.com/office/2006/metadata/properties" xmlns:ns2="d0800d3f-072a-48d1-8c29-6bd7f8822c59" targetNamespace="http://schemas.microsoft.com/office/2006/metadata/properties" ma:root="true" ma:fieldsID="3f84557dcf7cd0bf76eebb5e43c29283" ns2:_="">
    <xsd:import namespace="d0800d3f-072a-48d1-8c29-6bd7f8822c5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800d3f-072a-48d1-8c29-6bd7f8822c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412BC6-A1CE-4470-AE33-83A502142782}">
  <ds:schemaRefs>
    <ds:schemaRef ds:uri="http://schemas.microsoft.com/office/2006/documentManagement/types"/>
    <ds:schemaRef ds:uri="http://purl.org/dc/elements/1.1/"/>
    <ds:schemaRef ds:uri="http://purl.org/dc/terms/"/>
    <ds:schemaRef ds:uri="http://schemas.openxmlformats.org/package/2006/metadata/core-properties"/>
    <ds:schemaRef ds:uri="http://www.w3.org/XML/1998/namespace"/>
    <ds:schemaRef ds:uri="http://purl.org/dc/dcmitype/"/>
    <ds:schemaRef ds:uri="d0800d3f-072a-48d1-8c29-6bd7f8822c59"/>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373B9448-8F72-4660-8AE7-331166CEFAAD}">
  <ds:schemaRefs>
    <ds:schemaRef ds:uri="http://schemas.microsoft.com/sharepoint/v3/contenttype/forms"/>
  </ds:schemaRefs>
</ds:datastoreItem>
</file>

<file path=customXml/itemProps3.xml><?xml version="1.0" encoding="utf-8"?>
<ds:datastoreItem xmlns:ds="http://schemas.openxmlformats.org/officeDocument/2006/customXml" ds:itemID="{92FE21BC-F24E-44B6-921A-C9DBF5A2F3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800d3f-072a-48d1-8c29-6bd7f8822c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35999</TotalTime>
  <Words>2690</Words>
  <Application>Microsoft Office PowerPoint</Application>
  <PresentationFormat>Widescreen</PresentationFormat>
  <Paragraphs>176</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MS PGothic</vt:lpstr>
      <vt:lpstr>MS PGothic</vt:lpstr>
      <vt:lpstr>Arial</vt:lpstr>
      <vt:lpstr>Calibri</vt:lpstr>
      <vt:lpstr>Geneva</vt:lpstr>
      <vt:lpstr>Helvetica</vt:lpstr>
      <vt:lpstr>Lucida Grande</vt:lpstr>
      <vt:lpstr>Wingdings</vt:lpstr>
      <vt:lpstr>Office Theme</vt:lpstr>
      <vt:lpstr>PowerPoint Presentation</vt:lpstr>
      <vt:lpstr>Introduction</vt:lpstr>
      <vt:lpstr>Method</vt:lpstr>
      <vt:lpstr>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PowerPoint Presentation</vt:lpstr>
    </vt:vector>
  </TitlesOfParts>
  <Manager/>
  <Company>UT Southwestern Medical Center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 5</dc:title>
  <dc:subject/>
  <dc:creator>Jonathan Maedche</dc:creator>
  <cp:keywords/>
  <dc:description/>
  <cp:lastModifiedBy>Beiqian Qi</cp:lastModifiedBy>
  <cp:revision>660</cp:revision>
  <dcterms:created xsi:type="dcterms:W3CDTF">2014-10-08T20:21:07Z</dcterms:created>
  <dcterms:modified xsi:type="dcterms:W3CDTF">2025-01-31T05:26:53Z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0x0101009EF490599AE99244AC913D47E9BFCC24</vt:lpwstr>
  </property>
</Properties>
</file>