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0" r:id="rId5"/>
    <p:sldId id="314" r:id="rId6"/>
    <p:sldId id="309" r:id="rId7"/>
    <p:sldId id="318" r:id="rId8"/>
    <p:sldId id="319" r:id="rId9"/>
    <p:sldId id="320" r:id="rId10"/>
    <p:sldId id="321" r:id="rId11"/>
    <p:sldId id="323" r:id="rId12"/>
    <p:sldId id="324" r:id="rId13"/>
    <p:sldId id="322" r:id="rId14"/>
    <p:sldId id="325" r:id="rId15"/>
    <p:sldId id="307" r:id="rId1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375402F-76D0-1D49-BD56-D8A32DD92941}">
          <p14:sldIdLst>
            <p14:sldId id="260"/>
            <p14:sldId id="314"/>
            <p14:sldId id="309"/>
            <p14:sldId id="318"/>
            <p14:sldId id="319"/>
            <p14:sldId id="320"/>
            <p14:sldId id="321"/>
            <p14:sldId id="323"/>
            <p14:sldId id="324"/>
            <p14:sldId id="322"/>
            <p14:sldId id="325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8"/>
    <a:srgbClr val="7C9CBD"/>
    <a:srgbClr val="00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424" autoAdjust="0"/>
  </p:normalViewPr>
  <p:slideViewPr>
    <p:cSldViewPr snapToGrid="0" snapToObjects="1">
      <p:cViewPr varScale="1">
        <p:scale>
          <a:sx n="163" d="100"/>
          <a:sy n="163" d="100"/>
        </p:scale>
        <p:origin x="174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6150DEB-F5EF-F64C-B8F7-1B87BC98BA63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F36E6CD-C16D-AD4A-8A28-063426356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5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39054F0-52EE-F241-B0D0-6DBE684CE5E5}" type="datetimeFigureOut">
              <a:rPr lang="en-US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E7FA277-04C2-0445-B89F-6E9D16F09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0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E144E-574D-49A9-9D4A-14F696B94251}"/>
              </a:ext>
            </a:extLst>
          </p:cNvPr>
          <p:cNvSpPr/>
          <p:nvPr userDrawn="1"/>
        </p:nvSpPr>
        <p:spPr>
          <a:xfrm>
            <a:off x="0" y="2420938"/>
            <a:ext cx="12192000" cy="3365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5D1DC8-814F-4F31-B8D6-378D27F46141}"/>
              </a:ext>
            </a:extLst>
          </p:cNvPr>
          <p:cNvSpPr/>
          <p:nvPr userDrawn="1"/>
        </p:nvSpPr>
        <p:spPr>
          <a:xfrm>
            <a:off x="0" y="5756402"/>
            <a:ext cx="12192000" cy="1097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8B624-16B1-4DF6-BB97-3292C20BC019}"/>
              </a:ext>
            </a:extLst>
          </p:cNvPr>
          <p:cNvSpPr/>
          <p:nvPr userDrawn="1"/>
        </p:nvSpPr>
        <p:spPr>
          <a:xfrm>
            <a:off x="-1" y="5943600"/>
            <a:ext cx="9144000" cy="914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6FF34-92BE-466F-AAC4-E33B833A6E46}"/>
              </a:ext>
            </a:extLst>
          </p:cNvPr>
          <p:cNvSpPr/>
          <p:nvPr userDrawn="1"/>
        </p:nvSpPr>
        <p:spPr>
          <a:xfrm>
            <a:off x="8745538" y="5943600"/>
            <a:ext cx="344646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11" descr="NewLogo_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4" y="6004047"/>
            <a:ext cx="3016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24976"/>
          <a:stretch/>
        </p:blipFill>
        <p:spPr>
          <a:xfrm>
            <a:off x="0" y="0"/>
            <a:ext cx="12192000" cy="4130430"/>
          </a:xfrm>
          <a:prstGeom prst="rect">
            <a:avLst/>
          </a:prstGeom>
          <a:noFill/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567A01B-5650-4A56-A236-8CE0826FE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34" y="4247233"/>
            <a:ext cx="6853075" cy="7708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>
              <a:lnSpc>
                <a:spcPct val="100000"/>
              </a:lnSpc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933" y="5049351"/>
            <a:ext cx="8262139" cy="6227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>
              <a:defRPr/>
            </a:pPr>
            <a:endParaRPr lang="en-US" sz="2000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917" y="6223274"/>
            <a:ext cx="4330165" cy="355051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7101559" cy="2992941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sz="2800" dirty="0">
              <a:ln w="1397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D1E2C79-6783-4775-A049-525B36954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1444" y="259953"/>
            <a:ext cx="2395728" cy="8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55904" y="685800"/>
            <a:ext cx="10668000" cy="2971800"/>
          </a:xfrm>
        </p:spPr>
        <p:txBody>
          <a:bodyPr anchor="b" anchorCtr="0"/>
          <a:lstStyle>
            <a:lvl1pPr marL="45720" indent="0">
              <a:lnSpc>
                <a:spcPct val="100000"/>
              </a:lnSpc>
              <a:buNone/>
              <a:defRPr sz="4000" b="1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53440" y="3886199"/>
            <a:ext cx="10485120" cy="22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5904" y="3795405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2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1792" y="890334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4163" indent="-284163">
              <a:tabLst>
                <a:tab pos="341313" algn="l"/>
              </a:tabLst>
              <a:defRPr>
                <a:solidFill>
                  <a:schemeClr val="tx2"/>
                </a:solidFill>
              </a:defRPr>
            </a:lvl1pPr>
            <a:lvl2pPr marL="512763" indent="-28575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2024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1792" y="886968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2024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8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2024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8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29364"/>
            <a:ext cx="1524000" cy="528637"/>
          </a:xfrm>
          <a:prstGeom prst="rect">
            <a:avLst/>
          </a:prstGeom>
          <a:solidFill>
            <a:srgbClr val="7C9C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1792" y="228600"/>
            <a:ext cx="1095451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1792" y="969264"/>
            <a:ext cx="1095451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0" y="645315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Oncology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© Name, Ph.D., MAIA Lab, 2024</a:t>
            </a:r>
            <a:endParaRPr lang="en-US" dirty="0"/>
          </a:p>
        </p:txBody>
      </p:sp>
      <p:pic>
        <p:nvPicPr>
          <p:cNvPr id="11" name="Picture 7" descr="NewLogo_wh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8" y="6364224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4" r:id="rId2"/>
    <p:sldLayoutId id="2147485195" r:id="rId3"/>
    <p:sldLayoutId id="2147485196" r:id="rId4"/>
    <p:sldLayoutId id="2147485197" r:id="rId5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4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9pPr>
    </p:titleStyle>
    <p:bodyStyle>
      <a:lvl1pPr marL="227013" indent="-227013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SzPct val="100000"/>
        <a:buFont typeface="Wingdings" charset="0"/>
        <a:buChar char="§"/>
        <a:tabLst>
          <a:tab pos="227013" algn="l"/>
        </a:tabLst>
        <a:defRPr sz="2800" b="1" kern="120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57200" indent="-173038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4572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6858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9144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16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Austen Maniscalco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Ph.D.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andidate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Medical Artificial Intelligence and Automation (MAIA) Laboratory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Department of Radiation Oncology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947672" y="6223274"/>
            <a:ext cx="5248656" cy="355051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Austen.Maniscalco@UTSouthwestern.edu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Autonomous Radiotherapy Treatment </a:t>
            </a:r>
            <a:r>
              <a:rPr lang="en-US" dirty="0" smtClean="0"/>
              <a:t>Planning Using </a:t>
            </a:r>
            <a:r>
              <a:rPr lang="en-US" dirty="0"/>
              <a:t>DOLA: A Privacy-Preserving, </a:t>
            </a:r>
            <a:r>
              <a:rPr lang="en-US" dirty="0" smtClean="0"/>
              <a:t>LLM-Based Optimization </a:t>
            </a:r>
            <a:r>
              <a:rPr lang="en-US" dirty="0"/>
              <a:t>Agent</a:t>
            </a:r>
            <a:endParaRPr lang="en-US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Thoughts about this work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1792" y="969264"/>
            <a:ext cx="10954512" cy="521208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4278"/>
                </a:solidFill>
              </a:rPr>
              <a:t>Missing information about “iteration 0”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I assume “iteration 0” means there is no dose, but they claim a 40%+ relative improvement from 0 -&gt; 1?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I assume optimization objectives were </a:t>
            </a:r>
            <a:r>
              <a:rPr lang="en-US" sz="1600" dirty="0">
                <a:solidFill>
                  <a:srgbClr val="004278"/>
                </a:solidFill>
              </a:rPr>
              <a:t>manually </a:t>
            </a:r>
            <a:r>
              <a:rPr lang="en-US" sz="1600" dirty="0" smtClean="0">
                <a:solidFill>
                  <a:srgbClr val="004278"/>
                </a:solidFill>
              </a:rPr>
              <a:t>pre-specified, as DOLA only modifies their priorities</a:t>
            </a:r>
          </a:p>
          <a:p>
            <a:pPr lvl="2"/>
            <a:r>
              <a:rPr lang="en-US" sz="1600" dirty="0" smtClean="0">
                <a:solidFill>
                  <a:srgbClr val="004278"/>
                </a:solidFill>
              </a:rPr>
              <a:t>Inherent bias; doesn’t really reflect the LLM taking significant action to improve the plan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The updates over iterations seem noisy and it’s unclear there is actual improvement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All improvements are “relative”, no way to actually discern the plan quality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OAR doses appear to worsen with more iterations, or flat-line if near the goal (indicating no change by LLM)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The organ constraints are very generous, such that you could probably achieve most of them with a minimally optimized plan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Lacking comparison to clinical plans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Missing information about the text prompt and its format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Changes made by the LLM were not demonstrated in any way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Missing information about time taken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Methods are not generalizable</a:t>
            </a:r>
          </a:p>
        </p:txBody>
      </p:sp>
    </p:spTree>
    <p:extLst>
      <p:ext uri="{BB962C8B-B14F-4D97-AF65-F5344CB8AC3E}">
        <p14:creationId xmlns:p14="http://schemas.microsoft.com/office/powerpoint/2010/main" val="15440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Benchmark </a:t>
            </a:r>
            <a:r>
              <a:rPr lang="en-US" sz="2800" dirty="0" smtClean="0"/>
              <a:t>for </a:t>
            </a:r>
            <a:r>
              <a:rPr lang="en-US" sz="2800" dirty="0" smtClean="0"/>
              <a:t>LLM Long Context Comprehension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892" y="1001418"/>
            <a:ext cx="4103077" cy="52026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37004" y="997383"/>
            <a:ext cx="3267881" cy="5260299"/>
            <a:chOff x="621792" y="1024505"/>
            <a:chExt cx="3267881" cy="52602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92" y="3627088"/>
              <a:ext cx="2871685" cy="26577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792" y="1024505"/>
              <a:ext cx="3267881" cy="2553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7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701"/>
          <a:stretch/>
        </p:blipFill>
        <p:spPr>
          <a:xfrm>
            <a:off x="0" y="0"/>
            <a:ext cx="12193057" cy="686778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512C8D-E0EE-48E1-8234-771C0D0E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16" y="94023"/>
            <a:ext cx="2743200" cy="9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A7456-84D2-415B-A319-28F532CFD7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29BCF-D7AE-477F-9866-66BF1A33B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1119569" y="3457575"/>
            <a:ext cx="99406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/>
              <a:t>arXiv:2503.17553 [</a:t>
            </a:r>
            <a:r>
              <a:rPr lang="en-US" sz="2000" dirty="0" err="1"/>
              <a:t>physics.med-ph</a:t>
            </a:r>
            <a:r>
              <a:rPr lang="en-US" sz="2000" dirty="0" smtClean="0"/>
              <a:t>] 21 Mar 2025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602" y="164035"/>
            <a:ext cx="7816596" cy="3172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00" y="3962617"/>
            <a:ext cx="6096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4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Dose Optimization Language Agent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969264"/>
            <a:ext cx="10954512" cy="225653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Integrates LLaMa3.1 with the Eclipse TPS API</a:t>
            </a:r>
          </a:p>
          <a:p>
            <a:r>
              <a:rPr lang="en-US" sz="1800" dirty="0" smtClean="0"/>
              <a:t>Autonomously optimizes radiotherapy plans</a:t>
            </a:r>
          </a:p>
          <a:p>
            <a:r>
              <a:rPr lang="en-US" sz="1800" dirty="0" smtClean="0"/>
              <a:t>Three key technical innovations:</a:t>
            </a:r>
          </a:p>
          <a:p>
            <a:pPr marL="569913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Chain-of-thought prompting for iterative plan refinement</a:t>
            </a:r>
          </a:p>
          <a:p>
            <a:pPr marL="569913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Retrieval-augmented generation (RAG) to access and learn from prior planning attempts</a:t>
            </a:r>
          </a:p>
          <a:p>
            <a:pPr marL="569913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Reinforcement learning (RL) using a reward function to guide dosimetric trade-offs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3325437"/>
            <a:ext cx="4813300" cy="29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969264"/>
            <a:ext cx="10954512" cy="2675636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4278"/>
                </a:solidFill>
              </a:rPr>
              <a:t>DOLA conducted a maximum of 10 iterations per treatment plan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Action sequence: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Retrieved current treatment plan PTV and OAR DVH metrics, and “RL” reward metric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When RAG was enabled, retrieved up to three prior planning attempts to inform decision making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LLM determined modifications to objective *priorities*, but not objective values</a:t>
            </a:r>
          </a:p>
          <a:p>
            <a:pPr lvl="1"/>
            <a:r>
              <a:rPr lang="en-US" sz="1600" dirty="0" smtClean="0">
                <a:solidFill>
                  <a:srgbClr val="004278"/>
                </a:solidFill>
              </a:rPr>
              <a:t>Modifications were then implemented in TPS</a:t>
            </a:r>
          </a:p>
          <a:p>
            <a:pPr lvl="1"/>
            <a:r>
              <a:rPr lang="en-US" sz="1600" dirty="0">
                <a:solidFill>
                  <a:srgbClr val="004278"/>
                </a:solidFill>
              </a:rPr>
              <a:t>P</a:t>
            </a:r>
            <a:r>
              <a:rPr lang="en-US" sz="1600" dirty="0" smtClean="0">
                <a:solidFill>
                  <a:srgbClr val="004278"/>
                </a:solidFill>
              </a:rPr>
              <a:t>lan was re-optimized &amp; re-calculated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62" y="3858057"/>
            <a:ext cx="5578475" cy="22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Dataset &amp; Evaluation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969264"/>
            <a:ext cx="10954512" cy="229787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4278"/>
                </a:solidFill>
              </a:rPr>
              <a:t>18 prostate cancer patients that received 60 Gy in 20 fractions</a:t>
            </a:r>
          </a:p>
          <a:p>
            <a:r>
              <a:rPr lang="en-US" sz="1800" dirty="0">
                <a:solidFill>
                  <a:srgbClr val="004278"/>
                </a:solidFill>
              </a:rPr>
              <a:t>Plan quality was scored using a metric from the PROFIT clinical trial </a:t>
            </a:r>
            <a:r>
              <a:rPr lang="en-US" sz="1800" dirty="0" smtClean="0">
                <a:solidFill>
                  <a:srgbClr val="004278"/>
                </a:solidFill>
              </a:rPr>
              <a:t>protocol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Evaluated temperature settings ranging from 0.1-1.0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Evaluated two versions of LLaMa3.1: 8B and 70B parameters</a:t>
            </a:r>
          </a:p>
          <a:p>
            <a:r>
              <a:rPr lang="en-US" sz="1800" dirty="0" smtClean="0">
                <a:solidFill>
                  <a:srgbClr val="004278"/>
                </a:solidFill>
              </a:rPr>
              <a:t>Evaluated three optimization strategies: Baseline (No-RAG), RAG, and RAG+RL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491" y="3412442"/>
            <a:ext cx="4419017" cy="28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136219"/>
            <a:ext cx="5391150" cy="4933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0" y="1136219"/>
            <a:ext cx="5831199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1246" y="1105174"/>
            <a:ext cx="5969508" cy="4995124"/>
            <a:chOff x="3657600" y="1055858"/>
            <a:chExt cx="5969508" cy="49951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1055858"/>
              <a:ext cx="5969508" cy="46528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9708" y="5668646"/>
              <a:ext cx="5867400" cy="382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8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67" y="1091752"/>
            <a:ext cx="5392737" cy="35907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192" y="1099798"/>
            <a:ext cx="5220208" cy="3564942"/>
            <a:chOff x="621792" y="2570747"/>
            <a:chExt cx="5055108" cy="34711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92" y="4276599"/>
              <a:ext cx="5055108" cy="17652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792" y="2570747"/>
              <a:ext cx="4953508" cy="176954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" y="4973423"/>
            <a:ext cx="5580063" cy="1208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485" y="4774051"/>
            <a:ext cx="4406900" cy="15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Author’s Discussion Points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Austen Maniscalco, MAIA Lab, 2025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84404" y="6459538"/>
            <a:ext cx="1143000" cy="2746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1792" y="969263"/>
            <a:ext cx="10954512" cy="530541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4278"/>
                </a:solidFill>
              </a:rPr>
              <a:t>The integration </a:t>
            </a:r>
            <a:r>
              <a:rPr lang="en-US" sz="1800" dirty="0" smtClean="0">
                <a:solidFill>
                  <a:srgbClr val="004278"/>
                </a:solidFill>
              </a:rPr>
              <a:t>of explainable </a:t>
            </a:r>
            <a:r>
              <a:rPr lang="en-US" sz="1800" dirty="0">
                <a:solidFill>
                  <a:srgbClr val="004278"/>
                </a:solidFill>
              </a:rPr>
              <a:t>AI within secure, privacy-focused clinical environments provides a scalable model </a:t>
            </a:r>
            <a:r>
              <a:rPr lang="en-US" sz="1800" dirty="0" smtClean="0">
                <a:solidFill>
                  <a:srgbClr val="004278"/>
                </a:solidFill>
              </a:rPr>
              <a:t>for future </a:t>
            </a:r>
            <a:r>
              <a:rPr lang="en-US" sz="1800" dirty="0">
                <a:solidFill>
                  <a:srgbClr val="004278"/>
                </a:solidFill>
              </a:rPr>
              <a:t>research and clinical adoption. </a:t>
            </a:r>
            <a:endParaRPr lang="en-US" sz="1800" dirty="0" smtClean="0">
              <a:solidFill>
                <a:srgbClr val="004278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4278"/>
                </a:solidFill>
              </a:rPr>
              <a:t>DOLA consistently achieved adequate </a:t>
            </a:r>
            <a:r>
              <a:rPr lang="en-US" sz="1800" dirty="0">
                <a:solidFill>
                  <a:srgbClr val="004278"/>
                </a:solidFill>
              </a:rPr>
              <a:t>PTV coverage while respecting organ-at-risk constraints. </a:t>
            </a:r>
            <a:endParaRPr lang="en-US" sz="1800" dirty="0" smtClean="0">
              <a:solidFill>
                <a:srgbClr val="004278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4278"/>
                </a:solidFill>
              </a:rPr>
              <a:t>The rapid improvement in plan quality from iteration 0 to iteration 1, followed by more </a:t>
            </a:r>
            <a:r>
              <a:rPr lang="en-US" sz="1800" dirty="0" smtClean="0">
                <a:solidFill>
                  <a:srgbClr val="004278"/>
                </a:solidFill>
              </a:rPr>
              <a:t>gradual refinement </a:t>
            </a:r>
            <a:r>
              <a:rPr lang="en-US" sz="1800" dirty="0">
                <a:solidFill>
                  <a:srgbClr val="004278"/>
                </a:solidFill>
              </a:rPr>
              <a:t>in subsequent iterations, mirrors the prioritization approach used by expert </a:t>
            </a:r>
            <a:r>
              <a:rPr lang="en-US" sz="1800" dirty="0" smtClean="0">
                <a:solidFill>
                  <a:srgbClr val="004278"/>
                </a:solidFill>
              </a:rPr>
              <a:t>human planners.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4278"/>
                </a:solidFill>
              </a:rPr>
              <a:t>70B </a:t>
            </a:r>
            <a:r>
              <a:rPr lang="en-US" sz="1800" dirty="0">
                <a:solidFill>
                  <a:srgbClr val="004278"/>
                </a:solidFill>
              </a:rPr>
              <a:t>parameter model </a:t>
            </a:r>
            <a:r>
              <a:rPr lang="en-US" sz="1800" dirty="0" smtClean="0">
                <a:solidFill>
                  <a:srgbClr val="004278"/>
                </a:solidFill>
              </a:rPr>
              <a:t>had “16.4%” higher </a:t>
            </a:r>
            <a:r>
              <a:rPr lang="en-US" sz="1800" dirty="0">
                <a:solidFill>
                  <a:srgbClr val="004278"/>
                </a:solidFill>
              </a:rPr>
              <a:t>final scores compared to </a:t>
            </a:r>
            <a:r>
              <a:rPr lang="en-US" sz="1800" dirty="0" smtClean="0">
                <a:solidFill>
                  <a:srgbClr val="004278"/>
                </a:solidFill>
              </a:rPr>
              <a:t>8B model. Larger </a:t>
            </a:r>
            <a:r>
              <a:rPr lang="en-US" sz="1800" dirty="0">
                <a:solidFill>
                  <a:srgbClr val="004278"/>
                </a:solidFill>
              </a:rPr>
              <a:t>models </a:t>
            </a:r>
            <a:r>
              <a:rPr lang="en-US" sz="1800" dirty="0" smtClean="0">
                <a:solidFill>
                  <a:srgbClr val="004278"/>
                </a:solidFill>
              </a:rPr>
              <a:t>may </a:t>
            </a:r>
            <a:r>
              <a:rPr lang="en-US" sz="1800" dirty="0">
                <a:solidFill>
                  <a:srgbClr val="004278"/>
                </a:solidFill>
              </a:rPr>
              <a:t>benefit from </a:t>
            </a:r>
            <a:r>
              <a:rPr lang="en-US" sz="1800" dirty="0" smtClean="0">
                <a:solidFill>
                  <a:srgbClr val="004278"/>
                </a:solidFill>
              </a:rPr>
              <a:t>improved reasoning capabilities</a:t>
            </a:r>
            <a:r>
              <a:rPr lang="en-US" sz="1800" dirty="0">
                <a:solidFill>
                  <a:srgbClr val="004278"/>
                </a:solidFill>
              </a:rPr>
              <a:t>, </a:t>
            </a:r>
            <a:r>
              <a:rPr lang="en-US" sz="1800" dirty="0" smtClean="0">
                <a:solidFill>
                  <a:srgbClr val="004278"/>
                </a:solidFill>
              </a:rPr>
              <a:t>contextual </a:t>
            </a:r>
            <a:r>
              <a:rPr lang="en-US" sz="1800" dirty="0">
                <a:solidFill>
                  <a:srgbClr val="004278"/>
                </a:solidFill>
              </a:rPr>
              <a:t>understanding, and </a:t>
            </a:r>
            <a:r>
              <a:rPr lang="en-US" sz="1800" dirty="0" smtClean="0">
                <a:solidFill>
                  <a:srgbClr val="004278"/>
                </a:solidFill>
              </a:rPr>
              <a:t>pattern recognition.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4278"/>
                </a:solidFill>
              </a:rPr>
              <a:t>RAG improved final plan quality by “11.8%”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004278"/>
                </a:solidFill>
              </a:rPr>
              <a:t>Limitations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Small dataset, only one disease site, one fractionation, and one protocol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No consideration for images, contours, or beams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“Wide </a:t>
            </a:r>
            <a:r>
              <a:rPr lang="en-US" sz="1600" dirty="0">
                <a:solidFill>
                  <a:srgbClr val="004278"/>
                </a:solidFill>
              </a:rPr>
              <a:t>confidence intervals seen in particular </a:t>
            </a:r>
            <a:r>
              <a:rPr lang="en-US" sz="1600" dirty="0" smtClean="0">
                <a:solidFill>
                  <a:srgbClr val="004278"/>
                </a:solidFill>
              </a:rPr>
              <a:t>cases (such </a:t>
            </a:r>
            <a:r>
              <a:rPr lang="en-US" sz="1600" dirty="0">
                <a:solidFill>
                  <a:srgbClr val="004278"/>
                </a:solidFill>
              </a:rPr>
              <a:t>as RAG+RL in Figure 4) suggest potential overfitting due to our limited </a:t>
            </a:r>
            <a:r>
              <a:rPr lang="en-US" sz="1600" dirty="0" smtClean="0">
                <a:solidFill>
                  <a:srgbClr val="004278"/>
                </a:solidFill>
              </a:rPr>
              <a:t>dataset”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4278"/>
                </a:solidFill>
              </a:rPr>
              <a:t>Occasional organ constraint violations</a:t>
            </a:r>
          </a:p>
        </p:txBody>
      </p:sp>
    </p:spTree>
    <p:extLst>
      <p:ext uri="{BB962C8B-B14F-4D97-AF65-F5344CB8AC3E}">
        <p14:creationId xmlns:p14="http://schemas.microsoft.com/office/powerpoint/2010/main" val="42124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indent="-342900">
          <a:spcBef>
            <a:spcPts val="0"/>
          </a:spcBef>
          <a:buClr>
            <a:schemeClr val="accent6"/>
          </a:buClr>
          <a:buFont typeface="Wingdings" panose="05000000000000000000" pitchFamily="2" charset="2"/>
          <a:buChar char="§"/>
          <a:defRPr sz="2400" b="1" i="1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:p="http://schemas.openxmlformats.org/presentationml/2006/main" xmlns:r="http://schemas.openxmlformats.org/officeDocument/2006/relationships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:p="http://schemas.openxmlformats.org/presentationml/2006/main" xmlns:r="http://schemas.openxmlformats.org/officeDocument/2006/relationships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:p="http://schemas.openxmlformats.org/presentationml/2006/main" xmlns:r="http://schemas.openxmlformats.org/officeDocument/2006/relationships" xmlns="" val="1"/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000" b="1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490599AE99244AC913D47E9BFCC24" ma:contentTypeVersion="2" ma:contentTypeDescription="Create a new document." ma:contentTypeScope="" ma:versionID="eabb59d84776412e7deb5d7e886493e7">
  <xsd:schema xmlns:xsd="http://www.w3.org/2001/XMLSchema" xmlns:xs="http://www.w3.org/2001/XMLSchema" xmlns:p="http://schemas.microsoft.com/office/2006/metadata/properties" xmlns:ns2="d0800d3f-072a-48d1-8c29-6bd7f8822c59" targetNamespace="http://schemas.microsoft.com/office/2006/metadata/properties" ma:root="true" ma:fieldsID="3f84557dcf7cd0bf76eebb5e43c29283" ns2:_="">
    <xsd:import namespace="d0800d3f-072a-48d1-8c29-6bd7f8822c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00d3f-072a-48d1-8c29-6bd7f8822c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3B9448-8F72-4660-8AE7-331166CEFA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FE21BC-F24E-44B6-921A-C9DBF5A2F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800d3f-072a-48d1-8c29-6bd7f8822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412BC6-A1CE-4470-AE33-83A5021427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0800d3f-072a-48d1-8c29-6bd7f8822c5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36597</TotalTime>
  <Words>645</Words>
  <Application>Microsoft Office PowerPoint</Application>
  <PresentationFormat>Widescreen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ＭＳ Ｐゴシック</vt:lpstr>
      <vt:lpstr>ＭＳ Ｐゴシック</vt:lpstr>
      <vt:lpstr>Arial</vt:lpstr>
      <vt:lpstr>Calibri</vt:lpstr>
      <vt:lpstr>Geneva</vt:lpstr>
      <vt:lpstr>Helvetica</vt:lpstr>
      <vt:lpstr>Lucida Grande</vt:lpstr>
      <vt:lpstr>Wingdings</vt:lpstr>
      <vt:lpstr>Office Theme</vt:lpstr>
      <vt:lpstr>PowerPoint Presentation</vt:lpstr>
      <vt:lpstr>PowerPoint Presentation</vt:lpstr>
      <vt:lpstr>Dose Optimization Language Agent</vt:lpstr>
      <vt:lpstr>Methods</vt:lpstr>
      <vt:lpstr>Dataset &amp; Evaluation</vt:lpstr>
      <vt:lpstr>Results</vt:lpstr>
      <vt:lpstr>Results</vt:lpstr>
      <vt:lpstr>Results</vt:lpstr>
      <vt:lpstr>Author’s Discussion Points</vt:lpstr>
      <vt:lpstr>Thoughts about this work</vt:lpstr>
      <vt:lpstr>Benchmark for LLM Long Context Comprehension</vt:lpstr>
      <vt:lpstr>PowerPoint Presentation</vt:lpstr>
    </vt:vector>
  </TitlesOfParts>
  <Manager/>
  <Company>UT Southwestern Medical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5</dc:title>
  <dc:subject/>
  <dc:creator>Jonathan Maedche</dc:creator>
  <cp:keywords/>
  <dc:description/>
  <cp:lastModifiedBy>Austen Maniscalco</cp:lastModifiedBy>
  <cp:revision>684</cp:revision>
  <dcterms:created xsi:type="dcterms:W3CDTF">2014-10-08T20:21:07Z</dcterms:created>
  <dcterms:modified xsi:type="dcterms:W3CDTF">2025-04-18T13:30:14Z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0x0101009EF490599AE99244AC913D47E9BFCC24</vt:lpwstr>
  </property>
</Properties>
</file>